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7"/>
  </p:notesMasterIdLst>
  <p:handoutMasterIdLst>
    <p:handoutMasterId r:id="rId68"/>
  </p:handoutMasterIdLst>
  <p:sldIdLst>
    <p:sldId id="256" r:id="rId2"/>
    <p:sldId id="360" r:id="rId3"/>
    <p:sldId id="439" r:id="rId4"/>
    <p:sldId id="443" r:id="rId5"/>
    <p:sldId id="428" r:id="rId6"/>
    <p:sldId id="430" r:id="rId7"/>
    <p:sldId id="429" r:id="rId8"/>
    <p:sldId id="431" r:id="rId9"/>
    <p:sldId id="442" r:id="rId10"/>
    <p:sldId id="433" r:id="rId11"/>
    <p:sldId id="434" r:id="rId12"/>
    <p:sldId id="441" r:id="rId13"/>
    <p:sldId id="436" r:id="rId14"/>
    <p:sldId id="438" r:id="rId15"/>
    <p:sldId id="403" r:id="rId16"/>
    <p:sldId id="408" r:id="rId17"/>
    <p:sldId id="409" r:id="rId18"/>
    <p:sldId id="410" r:id="rId19"/>
    <p:sldId id="412" r:id="rId20"/>
    <p:sldId id="411" r:id="rId21"/>
    <p:sldId id="415" r:id="rId22"/>
    <p:sldId id="414" r:id="rId23"/>
    <p:sldId id="417" r:id="rId24"/>
    <p:sldId id="267" r:id="rId25"/>
    <p:sldId id="333" r:id="rId26"/>
    <p:sldId id="404" r:id="rId27"/>
    <p:sldId id="339" r:id="rId28"/>
    <p:sldId id="340" r:id="rId29"/>
    <p:sldId id="277" r:id="rId30"/>
    <p:sldId id="342" r:id="rId31"/>
    <p:sldId id="341" r:id="rId32"/>
    <p:sldId id="344" r:id="rId33"/>
    <p:sldId id="346" r:id="rId34"/>
    <p:sldId id="345" r:id="rId35"/>
    <p:sldId id="347" r:id="rId36"/>
    <p:sldId id="343" r:id="rId37"/>
    <p:sldId id="405" r:id="rId38"/>
    <p:sldId id="374" r:id="rId39"/>
    <p:sldId id="376" r:id="rId40"/>
    <p:sldId id="377" r:id="rId41"/>
    <p:sldId id="380" r:id="rId42"/>
    <p:sldId id="381" r:id="rId43"/>
    <p:sldId id="402" r:id="rId44"/>
    <p:sldId id="378" r:id="rId45"/>
    <p:sldId id="379" r:id="rId46"/>
    <p:sldId id="383" r:id="rId47"/>
    <p:sldId id="384" r:id="rId48"/>
    <p:sldId id="418" r:id="rId49"/>
    <p:sldId id="398" r:id="rId50"/>
    <p:sldId id="419" r:id="rId51"/>
    <p:sldId id="440" r:id="rId52"/>
    <p:sldId id="420" r:id="rId53"/>
    <p:sldId id="421" r:id="rId54"/>
    <p:sldId id="399" r:id="rId55"/>
    <p:sldId id="400" r:id="rId56"/>
    <p:sldId id="406" r:id="rId57"/>
    <p:sldId id="422" r:id="rId58"/>
    <p:sldId id="423" r:id="rId59"/>
    <p:sldId id="424" r:id="rId60"/>
    <p:sldId id="425" r:id="rId61"/>
    <p:sldId id="426" r:id="rId62"/>
    <p:sldId id="401" r:id="rId63"/>
    <p:sldId id="427" r:id="rId64"/>
    <p:sldId id="354" r:id="rId65"/>
    <p:sldId id="355" r:id="rId66"/>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FF"/>
    <a:srgbClr val="FEBADE"/>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72" autoAdjust="0"/>
  </p:normalViewPr>
  <p:slideViewPr>
    <p:cSldViewPr>
      <p:cViewPr varScale="1">
        <p:scale>
          <a:sx n="93" d="100"/>
          <a:sy n="93"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10" Type="http://schemas.openxmlformats.org/officeDocument/2006/relationships/image" Target="../media/image45.wmf"/><Relationship Id="rId4" Type="http://schemas.openxmlformats.org/officeDocument/2006/relationships/image" Target="../media/image39.wmf"/><Relationship Id="rId9"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0.wmf"/><Relationship Id="rId1" Type="http://schemas.openxmlformats.org/officeDocument/2006/relationships/image" Target="../media/image3.wmf"/><Relationship Id="rId4"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3.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3.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3.wmf"/><Relationship Id="rId4"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0DE42BD-2665-7476-54EB-E32FB833F030}"/>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xmlns="" id="{E2B011E3-7F5B-9E57-D44F-CB5A6204C4B6}"/>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Arial" charset="0"/>
              </a:defRPr>
            </a:lvl1pPr>
          </a:lstStyle>
          <a:p>
            <a:pPr>
              <a:defRPr/>
            </a:pPr>
            <a:fld id="{D1BE353B-F759-4C1C-9AC0-74912E94223E}" type="datetimeFigureOut">
              <a:rPr lang="zh-CN" altLang="en-US"/>
              <a:pPr>
                <a:defRPr/>
              </a:pPr>
              <a:t>2025/3/5</a:t>
            </a:fld>
            <a:endParaRPr lang="zh-CN" altLang="en-US"/>
          </a:p>
        </p:txBody>
      </p:sp>
      <p:sp>
        <p:nvSpPr>
          <p:cNvPr id="4" name="页脚占位符 3">
            <a:extLst>
              <a:ext uri="{FF2B5EF4-FFF2-40B4-BE49-F238E27FC236}">
                <a16:creationId xmlns:a16="http://schemas.microsoft.com/office/drawing/2014/main" xmlns="" id="{907F68B0-F365-FEB1-11BE-1488BE9A5603}"/>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Arial" charset="0"/>
              </a:defRPr>
            </a:lvl1pPr>
          </a:lstStyle>
          <a:p>
            <a:pPr>
              <a:defRPr/>
            </a:pPr>
            <a:endParaRPr lang="zh-CN" altLang="en-US"/>
          </a:p>
        </p:txBody>
      </p:sp>
      <p:sp>
        <p:nvSpPr>
          <p:cNvPr id="5" name="灯片编号占位符 4">
            <a:extLst>
              <a:ext uri="{FF2B5EF4-FFF2-40B4-BE49-F238E27FC236}">
                <a16:creationId xmlns:a16="http://schemas.microsoft.com/office/drawing/2014/main" xmlns="" id="{A43D24A3-4167-CAC8-40C3-A7D45E344DDA}"/>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3802A352-544F-4D2C-B7DC-F41AAC8E5647}"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057764EA-20A7-84A9-AEDD-AE51492D0519}"/>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defRPr>
            </a:lvl1pPr>
          </a:lstStyle>
          <a:p>
            <a:pPr>
              <a:defRPr/>
            </a:pPr>
            <a:endParaRPr lang="en-US" altLang="zh-CN"/>
          </a:p>
        </p:txBody>
      </p:sp>
      <p:sp>
        <p:nvSpPr>
          <p:cNvPr id="20483" name="Rectangle 3">
            <a:extLst>
              <a:ext uri="{FF2B5EF4-FFF2-40B4-BE49-F238E27FC236}">
                <a16:creationId xmlns:a16="http://schemas.microsoft.com/office/drawing/2014/main" xmlns="" id="{BC6F5080-A066-D60A-D104-44CFC569BBA5}"/>
              </a:ext>
            </a:extLst>
          </p:cNvPr>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ltLang="zh-CN"/>
          </a:p>
        </p:txBody>
      </p:sp>
      <p:sp>
        <p:nvSpPr>
          <p:cNvPr id="3076" name="Rectangle 4">
            <a:extLst>
              <a:ext uri="{FF2B5EF4-FFF2-40B4-BE49-F238E27FC236}">
                <a16:creationId xmlns:a16="http://schemas.microsoft.com/office/drawing/2014/main" xmlns="" id="{830670F1-748B-394B-0A57-F4A70A2DAFE6}"/>
              </a:ext>
            </a:extLst>
          </p:cNvPr>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a:extLst>
              <a:ext uri="{FF2B5EF4-FFF2-40B4-BE49-F238E27FC236}">
                <a16:creationId xmlns:a16="http://schemas.microsoft.com/office/drawing/2014/main" xmlns="" id="{366105E8-E3FF-B6E5-F98D-4CA2B49DD7DF}"/>
              </a:ext>
            </a:extLst>
          </p:cNvPr>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486" name="Rectangle 6">
            <a:extLst>
              <a:ext uri="{FF2B5EF4-FFF2-40B4-BE49-F238E27FC236}">
                <a16:creationId xmlns:a16="http://schemas.microsoft.com/office/drawing/2014/main" xmlns="" id="{3016A4B7-A0D3-886D-B9B5-2FF202B9CA7A}"/>
              </a:ext>
            </a:extLst>
          </p:cNvPr>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defRPr>
            </a:lvl1pPr>
          </a:lstStyle>
          <a:p>
            <a:pPr>
              <a:defRPr/>
            </a:pPr>
            <a:endParaRPr lang="en-US" altLang="zh-CN"/>
          </a:p>
        </p:txBody>
      </p:sp>
      <p:sp>
        <p:nvSpPr>
          <p:cNvPr id="20487" name="Rectangle 7">
            <a:extLst>
              <a:ext uri="{FF2B5EF4-FFF2-40B4-BE49-F238E27FC236}">
                <a16:creationId xmlns:a16="http://schemas.microsoft.com/office/drawing/2014/main" xmlns="" id="{50704B83-1F57-2F63-F784-D56BB55D8099}"/>
              </a:ext>
            </a:extLst>
          </p:cNvPr>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BC615CF5-C788-4EE5-985C-1C18DADF527E}" type="slidenum">
              <a:rPr lang="en-US" altLang="zh-CN"/>
              <a:pPr>
                <a:defRPr/>
              </a:pPr>
              <a:t>‹#›</a:t>
            </a:fld>
            <a:endParaRPr lang="en-US" altLang="zh-CN"/>
          </a:p>
        </p:txBody>
      </p:sp>
    </p:spTree>
    <p:extLst>
      <p:ext uri="{BB962C8B-B14F-4D97-AF65-F5344CB8AC3E}">
        <p14:creationId xmlns:p14="http://schemas.microsoft.com/office/powerpoint/2010/main" val="299230972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C615CF5-C788-4EE5-985C-1C18DADF527E}" type="slidenum">
              <a:rPr lang="en-US" altLang="zh-CN" smtClean="0"/>
              <a:pPr>
                <a:defRPr/>
              </a:pPr>
              <a:t>6</a:t>
            </a:fld>
            <a:endParaRPr lang="en-US" altLang="zh-CN"/>
          </a:p>
        </p:txBody>
      </p:sp>
    </p:spTree>
    <p:extLst>
      <p:ext uri="{BB962C8B-B14F-4D97-AF65-F5344CB8AC3E}">
        <p14:creationId xmlns:p14="http://schemas.microsoft.com/office/powerpoint/2010/main" val="23306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615CF5-C788-4EE5-985C-1C18DADF527E}" type="slidenum">
              <a:rPr lang="en-US" altLang="zh-CN" smtClean="0"/>
              <a:pPr>
                <a:defRPr/>
              </a:pPr>
              <a:t>28</a:t>
            </a:fld>
            <a:endParaRPr lang="en-US" altLang="zh-CN"/>
          </a:p>
        </p:txBody>
      </p:sp>
    </p:spTree>
    <p:extLst>
      <p:ext uri="{BB962C8B-B14F-4D97-AF65-F5344CB8AC3E}">
        <p14:creationId xmlns:p14="http://schemas.microsoft.com/office/powerpoint/2010/main" val="272451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615CF5-C788-4EE5-985C-1C18DADF527E}" type="slidenum">
              <a:rPr lang="en-US" altLang="zh-CN" smtClean="0"/>
              <a:pPr>
                <a:defRPr/>
              </a:pPr>
              <a:t>29</a:t>
            </a:fld>
            <a:endParaRPr lang="en-US" altLang="zh-CN"/>
          </a:p>
        </p:txBody>
      </p:sp>
    </p:spTree>
    <p:extLst>
      <p:ext uri="{BB962C8B-B14F-4D97-AF65-F5344CB8AC3E}">
        <p14:creationId xmlns:p14="http://schemas.microsoft.com/office/powerpoint/2010/main" val="1865600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35137959-CE4A-E9CF-F6D5-475289C876EF}"/>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xmlns="" id="{3F926FB3-5505-78E2-2239-13521BAD28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xmlns="" id="{4825694C-6AC9-EC98-DE11-DD23E69F87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78718-909F-4DCF-A688-42A5FF4B0A78}" type="slidenum">
              <a:rPr lang="en-US" altLang="zh-CN" smtClean="0"/>
              <a:pPr/>
              <a:t>37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615CF5-C788-4EE5-985C-1C18DADF527E}" type="slidenum">
              <a:rPr lang="en-US" altLang="zh-CN" smtClean="0"/>
              <a:pPr>
                <a:defRPr/>
              </a:pPr>
              <a:t>40</a:t>
            </a:fld>
            <a:endParaRPr lang="en-US" altLang="zh-CN"/>
          </a:p>
        </p:txBody>
      </p:sp>
    </p:spTree>
    <p:extLst>
      <p:ext uri="{BB962C8B-B14F-4D97-AF65-F5344CB8AC3E}">
        <p14:creationId xmlns:p14="http://schemas.microsoft.com/office/powerpoint/2010/main" val="331509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ACA3D9CC-74EB-3F7A-197F-67E9E9493830}"/>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xmlns="" id="{D8236F87-E09A-CA04-07FE-9B662D12F8C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4" name="灯片编号占位符 3">
            <a:extLst>
              <a:ext uri="{FF2B5EF4-FFF2-40B4-BE49-F238E27FC236}">
                <a16:creationId xmlns:a16="http://schemas.microsoft.com/office/drawing/2014/main" xmlns="" id="{B7D8BC8A-E73F-2740-31A8-77B3413EC5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1B0127-0D14-473D-9FB4-8BF5B65C72AB}" type="slidenum">
              <a:rPr lang="en-US" altLang="zh-CN" smtClean="0"/>
              <a:pPr/>
              <a:t>43</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B1ADA2-E6FD-D807-7A8E-87A85A92E25C}"/>
            </a:ext>
          </a:extLst>
        </p:cNvPr>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B2711352-F9EE-B195-1DD6-2A0E07AE64D8}"/>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xmlns="" id="{A245935B-047C-F196-0E6D-425EA6A4AE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xmlns="" id="{41CAE5A8-B4DB-C369-ACE9-6E2C481D9D6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78718-909F-4DCF-A688-42A5FF4B0A78}" type="slidenum">
              <a:rPr lang="en-US" altLang="zh-CN" smtClean="0"/>
              <a:pPr/>
              <a:t>48</a:t>
            </a:fld>
            <a:endParaRPr lang="en-US" altLang="zh-CN"/>
          </a:p>
        </p:txBody>
      </p:sp>
    </p:spTree>
    <p:extLst>
      <p:ext uri="{BB962C8B-B14F-4D97-AF65-F5344CB8AC3E}">
        <p14:creationId xmlns:p14="http://schemas.microsoft.com/office/powerpoint/2010/main" val="222453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xmlns="" id="{8FF28D75-8C8F-68CD-3524-73CA1EDC30B2}"/>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xmlns="" id="{A6085707-C7C9-C08F-4622-A457417C31A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xmlns="" id="{C4EE6006-991F-D91E-3255-FB97BD332B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472027-5DBE-4B4A-B539-47E6F06AD200}" type="slidenum">
              <a:rPr lang="en-US" altLang="zh-CN" smtClean="0"/>
              <a:pPr/>
              <a:t>56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xmlns="" id="{12CF62F4-40F3-7C85-723C-90F843C7136A}"/>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xmlns="" id="{BE5A81B8-6AFF-D16F-FC43-58D0C3739F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ndParaRPr>
          </a:p>
        </p:txBody>
      </p:sp>
      <p:sp>
        <p:nvSpPr>
          <p:cNvPr id="17412" name="灯片编号占位符 3">
            <a:extLst>
              <a:ext uri="{FF2B5EF4-FFF2-40B4-BE49-F238E27FC236}">
                <a16:creationId xmlns:a16="http://schemas.microsoft.com/office/drawing/2014/main" xmlns="" id="{ECB0C2F1-0D9C-66F0-DCE1-6D4979B4834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A57928-1C95-4BE1-B704-08E30FF77CC8}" type="slidenum">
              <a:rPr lang="en-US" altLang="zh-CN" smtClean="0"/>
              <a:pPr/>
              <a:t>57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615CF5-C788-4EE5-985C-1C18DADF527E}" type="slidenum">
              <a:rPr lang="en-US" altLang="zh-CN" smtClean="0"/>
              <a:pPr>
                <a:defRPr/>
              </a:pPr>
              <a:t>63</a:t>
            </a:fld>
            <a:endParaRPr lang="en-US" altLang="zh-CN"/>
          </a:p>
        </p:txBody>
      </p:sp>
    </p:spTree>
    <p:extLst>
      <p:ext uri="{BB962C8B-B14F-4D97-AF65-F5344CB8AC3E}">
        <p14:creationId xmlns:p14="http://schemas.microsoft.com/office/powerpoint/2010/main" val="97068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xmlns="" id="{3A8268EA-03CA-EC10-284A-4874FFAF020A}"/>
              </a:ext>
            </a:extLst>
          </p:cNvPr>
          <p:cNvSpPr>
            <a:spLocks noGrp="1" noRot="1" noChangeAspect="1" noChangeArrowheads="1" noTextEdit="1"/>
          </p:cNvSpPr>
          <p:nvPr>
            <p:ph type="sldImg"/>
          </p:nvPr>
        </p:nvSpPr>
        <p:spPr>
          <a:ln/>
        </p:spPr>
      </p:sp>
      <p:sp>
        <p:nvSpPr>
          <p:cNvPr id="45059" name="备注占位符 2">
            <a:extLst>
              <a:ext uri="{FF2B5EF4-FFF2-40B4-BE49-F238E27FC236}">
                <a16:creationId xmlns:a16="http://schemas.microsoft.com/office/drawing/2014/main" xmlns="" id="{A144FE00-BCE0-AC5F-7048-32F8911C21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Arial" panose="020B0604020202020204" pitchFamily="34" charset="0"/>
            </a:endParaRPr>
          </a:p>
        </p:txBody>
      </p:sp>
      <p:sp>
        <p:nvSpPr>
          <p:cNvPr id="45060" name="灯片编号占位符 3">
            <a:extLst>
              <a:ext uri="{FF2B5EF4-FFF2-40B4-BE49-F238E27FC236}">
                <a16:creationId xmlns:a16="http://schemas.microsoft.com/office/drawing/2014/main" xmlns="" id="{74C622E3-CB1A-1155-1E7A-CB58D8B84F9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8D5343-CDDE-4E77-A309-1349EF11B8B1}" type="slidenum">
              <a:rPr lang="en-US" altLang="zh-CN" smtClean="0"/>
              <a:pPr/>
              <a:t>65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615CF5-C788-4EE5-985C-1C18DADF527E}" type="slidenum">
              <a:rPr lang="en-US" altLang="zh-CN" smtClean="0"/>
              <a:pPr>
                <a:defRPr/>
              </a:pPr>
              <a:t>7</a:t>
            </a:fld>
            <a:endParaRPr lang="en-US" altLang="zh-CN"/>
          </a:p>
        </p:txBody>
      </p:sp>
    </p:spTree>
    <p:extLst>
      <p:ext uri="{BB962C8B-B14F-4D97-AF65-F5344CB8AC3E}">
        <p14:creationId xmlns:p14="http://schemas.microsoft.com/office/powerpoint/2010/main" val="282616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C615CF5-C788-4EE5-985C-1C18DADF527E}" type="slidenum">
              <a:rPr lang="en-US" altLang="zh-CN" smtClean="0"/>
              <a:pPr>
                <a:defRPr/>
              </a:pPr>
              <a:t>8</a:t>
            </a:fld>
            <a:endParaRPr lang="en-US" altLang="zh-CN"/>
          </a:p>
        </p:txBody>
      </p:sp>
    </p:spTree>
    <p:extLst>
      <p:ext uri="{BB962C8B-B14F-4D97-AF65-F5344CB8AC3E}">
        <p14:creationId xmlns:p14="http://schemas.microsoft.com/office/powerpoint/2010/main" val="18968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C615CF5-C788-4EE5-985C-1C18DADF527E}" type="slidenum">
              <a:rPr lang="en-US" altLang="zh-CN" smtClean="0"/>
              <a:pPr>
                <a:defRPr/>
              </a:pPr>
              <a:t>9</a:t>
            </a:fld>
            <a:endParaRPr lang="en-US" altLang="zh-CN"/>
          </a:p>
        </p:txBody>
      </p:sp>
    </p:spTree>
    <p:extLst>
      <p:ext uri="{BB962C8B-B14F-4D97-AF65-F5344CB8AC3E}">
        <p14:creationId xmlns:p14="http://schemas.microsoft.com/office/powerpoint/2010/main" val="18968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8DBA9CF-F44E-7D50-95E5-98BC326C2B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0E8C0BE1-797E-BEEF-A30E-251F0D2CCF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BC5DB397-6229-AD76-CA51-7C2E7B6D97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xmlns="" id="{87B5BC9A-6C8C-D35C-1F47-E9F117F55422}"/>
              </a:ext>
            </a:extLst>
          </p:cNvPr>
          <p:cNvSpPr>
            <a:spLocks noGrp="1"/>
          </p:cNvSpPr>
          <p:nvPr>
            <p:ph type="sldNum" sz="quarter" idx="5"/>
          </p:nvPr>
        </p:nvSpPr>
        <p:spPr/>
        <p:txBody>
          <a:bodyPr/>
          <a:lstStyle/>
          <a:p>
            <a:pPr>
              <a:defRPr/>
            </a:pPr>
            <a:fld id="{BC615CF5-C788-4EE5-985C-1C18DADF527E}" type="slidenum">
              <a:rPr lang="en-US" altLang="zh-CN" smtClean="0"/>
              <a:pPr>
                <a:defRPr/>
              </a:pPr>
              <a:t>10</a:t>
            </a:fld>
            <a:endParaRPr lang="en-US" altLang="zh-CN"/>
          </a:p>
        </p:txBody>
      </p:sp>
    </p:spTree>
    <p:extLst>
      <p:ext uri="{BB962C8B-B14F-4D97-AF65-F5344CB8AC3E}">
        <p14:creationId xmlns:p14="http://schemas.microsoft.com/office/powerpoint/2010/main" val="119484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98227EB-A18F-9344-F7CE-D6AF5CEB10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56DB6142-6C40-757E-D6A4-3AF23B61BF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D4018BFF-01CD-3D58-5419-64168CC509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xmlns="" id="{FF7D17C0-2F8B-68B4-66C7-44BE2CA50D70}"/>
              </a:ext>
            </a:extLst>
          </p:cNvPr>
          <p:cNvSpPr>
            <a:spLocks noGrp="1"/>
          </p:cNvSpPr>
          <p:nvPr>
            <p:ph type="sldNum" sz="quarter" idx="5"/>
          </p:nvPr>
        </p:nvSpPr>
        <p:spPr/>
        <p:txBody>
          <a:bodyPr/>
          <a:lstStyle/>
          <a:p>
            <a:pPr>
              <a:defRPr/>
            </a:pPr>
            <a:fld id="{BC615CF5-C788-4EE5-985C-1C18DADF527E}" type="slidenum">
              <a:rPr lang="en-US" altLang="zh-CN" smtClean="0"/>
              <a:pPr>
                <a:defRPr/>
              </a:pPr>
              <a:t>11</a:t>
            </a:fld>
            <a:endParaRPr lang="en-US" altLang="zh-CN"/>
          </a:p>
        </p:txBody>
      </p:sp>
    </p:spTree>
    <p:extLst>
      <p:ext uri="{BB962C8B-B14F-4D97-AF65-F5344CB8AC3E}">
        <p14:creationId xmlns:p14="http://schemas.microsoft.com/office/powerpoint/2010/main" val="35649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A8B2440-3815-B459-6AF0-814290B1C7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CA9EC93D-8C9D-4996-195E-10E46F02E9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D31D33AD-BC24-D6FA-D91F-BF40AB6096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xmlns="" id="{B15C271A-EEB6-C432-6961-61984E6703A0}"/>
              </a:ext>
            </a:extLst>
          </p:cNvPr>
          <p:cNvSpPr>
            <a:spLocks noGrp="1"/>
          </p:cNvSpPr>
          <p:nvPr>
            <p:ph type="sldNum" sz="quarter" idx="5"/>
          </p:nvPr>
        </p:nvSpPr>
        <p:spPr/>
        <p:txBody>
          <a:bodyPr/>
          <a:lstStyle/>
          <a:p>
            <a:pPr>
              <a:defRPr/>
            </a:pPr>
            <a:fld id="{BC615CF5-C788-4EE5-985C-1C18DADF527E}" type="slidenum">
              <a:rPr lang="en-US" altLang="zh-CN" smtClean="0"/>
              <a:pPr>
                <a:defRPr/>
              </a:pPr>
              <a:t>12</a:t>
            </a:fld>
            <a:endParaRPr lang="en-US" altLang="zh-CN"/>
          </a:p>
        </p:txBody>
      </p:sp>
    </p:spTree>
    <p:extLst>
      <p:ext uri="{BB962C8B-B14F-4D97-AF65-F5344CB8AC3E}">
        <p14:creationId xmlns:p14="http://schemas.microsoft.com/office/powerpoint/2010/main" val="259218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A3B7C54-A3C5-CF65-F83C-EA19DE660A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C360AB8-7133-7D65-656B-50FBD29AC5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B4551CEE-3869-DF5D-6DAA-2644609AC0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xmlns="" id="{85594CB2-4D55-CEC6-6D14-A24DCD384C81}"/>
              </a:ext>
            </a:extLst>
          </p:cNvPr>
          <p:cNvSpPr>
            <a:spLocks noGrp="1"/>
          </p:cNvSpPr>
          <p:nvPr>
            <p:ph type="sldNum" sz="quarter" idx="5"/>
          </p:nvPr>
        </p:nvSpPr>
        <p:spPr/>
        <p:txBody>
          <a:bodyPr/>
          <a:lstStyle/>
          <a:p>
            <a:pPr>
              <a:defRPr/>
            </a:pPr>
            <a:fld id="{BC615CF5-C788-4EE5-985C-1C18DADF527E}" type="slidenum">
              <a:rPr lang="en-US" altLang="zh-CN" smtClean="0"/>
              <a:pPr>
                <a:defRPr/>
              </a:pPr>
              <a:t>13</a:t>
            </a:fld>
            <a:endParaRPr lang="en-US" altLang="zh-CN"/>
          </a:p>
        </p:txBody>
      </p:sp>
    </p:spTree>
    <p:extLst>
      <p:ext uri="{BB962C8B-B14F-4D97-AF65-F5344CB8AC3E}">
        <p14:creationId xmlns:p14="http://schemas.microsoft.com/office/powerpoint/2010/main" val="317264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0CD987B-FA0D-19FB-BFA5-86597E20BD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59F5E029-6C9D-E3BB-8B53-2A26AA561E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E0ADDD74-99DE-6F5C-CF09-C1795782F7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xmlns="" id="{8B8AFE60-6D72-FCB7-D3DF-09E83FD59083}"/>
              </a:ext>
            </a:extLst>
          </p:cNvPr>
          <p:cNvSpPr>
            <a:spLocks noGrp="1"/>
          </p:cNvSpPr>
          <p:nvPr>
            <p:ph type="sldNum" sz="quarter" idx="5"/>
          </p:nvPr>
        </p:nvSpPr>
        <p:spPr/>
        <p:txBody>
          <a:bodyPr/>
          <a:lstStyle/>
          <a:p>
            <a:pPr>
              <a:defRPr/>
            </a:pPr>
            <a:fld id="{BC615CF5-C788-4EE5-985C-1C18DADF527E}" type="slidenum">
              <a:rPr lang="en-US" altLang="zh-CN" smtClean="0"/>
              <a:pPr>
                <a:defRPr/>
              </a:pPr>
              <a:t>14</a:t>
            </a:fld>
            <a:endParaRPr lang="en-US" altLang="zh-CN"/>
          </a:p>
        </p:txBody>
      </p:sp>
    </p:spTree>
    <p:extLst>
      <p:ext uri="{BB962C8B-B14F-4D97-AF65-F5344CB8AC3E}">
        <p14:creationId xmlns:p14="http://schemas.microsoft.com/office/powerpoint/2010/main" val="2768281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xmlns="" id="{1A352133-FB5A-44C2-0521-C26C7577F1ED}"/>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xmlns="" id="{12250A35-E3D9-BD27-ACA3-B256778004C2}"/>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 name="图片 12">
            <a:extLst>
              <a:ext uri="{FF2B5EF4-FFF2-40B4-BE49-F238E27FC236}">
                <a16:creationId xmlns:a16="http://schemas.microsoft.com/office/drawing/2014/main" xmlns="" id="{F2BFDF1F-06C1-F95F-499E-0C8251C370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0575" y="44450"/>
            <a:ext cx="19431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zh-CN" noProof="0"/>
              <a:t>Click to edit Master title style</a:t>
            </a:r>
          </a:p>
        </p:txBody>
      </p:sp>
      <p:sp>
        <p:nvSpPr>
          <p:cNvPr id="1741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zh-CN" noProof="0"/>
              <a:t>Click to edit Master subtitle style</a:t>
            </a:r>
          </a:p>
        </p:txBody>
      </p:sp>
      <p:sp>
        <p:nvSpPr>
          <p:cNvPr id="5" name="Rectangle 4">
            <a:extLst>
              <a:ext uri="{FF2B5EF4-FFF2-40B4-BE49-F238E27FC236}">
                <a16:creationId xmlns:a16="http://schemas.microsoft.com/office/drawing/2014/main" xmlns="" id="{D348BB49-B2A3-6DB5-A333-BED7F8D98A2F}"/>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A9D9FAA9-5D34-44D8-59B1-E54F94218F1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Tree>
    <p:extLst>
      <p:ext uri="{BB962C8B-B14F-4D97-AF65-F5344CB8AC3E}">
        <p14:creationId xmlns:p14="http://schemas.microsoft.com/office/powerpoint/2010/main" val="148699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76005310-80B8-9373-781F-390486FCB6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xmlns="" id="{A3321AD7-51E2-5A67-46FC-8F372F6C99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DD7C857B-8BE2-AFF1-C771-09F6E3D4A54E}"/>
              </a:ext>
            </a:extLst>
          </p:cNvPr>
          <p:cNvSpPr>
            <a:spLocks noGrp="1" noChangeArrowheads="1"/>
          </p:cNvSpPr>
          <p:nvPr>
            <p:ph type="sldNum" sz="quarter" idx="12"/>
          </p:nvPr>
        </p:nvSpPr>
        <p:spPr>
          <a:ln/>
        </p:spPr>
        <p:txBody>
          <a:bodyPr/>
          <a:lstStyle>
            <a:lvl1pPr>
              <a:defRPr/>
            </a:lvl1pPr>
          </a:lstStyle>
          <a:p>
            <a:pPr>
              <a:defRPr/>
            </a:pPr>
            <a:fld id="{EE4A4AD9-52C0-445E-B0A4-E2D44DEEF14E}" type="slidenum">
              <a:rPr lang="en-US" altLang="zh-CN"/>
              <a:pPr>
                <a:defRPr/>
              </a:pPr>
              <a:t>‹#›</a:t>
            </a:fld>
            <a:endParaRPr lang="en-US" altLang="zh-CN"/>
          </a:p>
        </p:txBody>
      </p:sp>
    </p:spTree>
    <p:extLst>
      <p:ext uri="{BB962C8B-B14F-4D97-AF65-F5344CB8AC3E}">
        <p14:creationId xmlns:p14="http://schemas.microsoft.com/office/powerpoint/2010/main" val="389921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4D7E2682-B060-9B86-B6F1-AF04F0AB512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xmlns="" id="{1724710A-DEAA-19F8-7D1F-5E51F725AC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EAEA8130-5BE6-850C-E077-982724BBDD3A}"/>
              </a:ext>
            </a:extLst>
          </p:cNvPr>
          <p:cNvSpPr>
            <a:spLocks noGrp="1" noChangeArrowheads="1"/>
          </p:cNvSpPr>
          <p:nvPr>
            <p:ph type="sldNum" sz="quarter" idx="12"/>
          </p:nvPr>
        </p:nvSpPr>
        <p:spPr>
          <a:ln/>
        </p:spPr>
        <p:txBody>
          <a:bodyPr/>
          <a:lstStyle>
            <a:lvl1pPr>
              <a:defRPr/>
            </a:lvl1pPr>
          </a:lstStyle>
          <a:p>
            <a:pPr>
              <a:defRPr/>
            </a:pPr>
            <a:fld id="{14FD4070-B9C0-47B7-8EF3-75836F1C02D8}" type="slidenum">
              <a:rPr lang="en-US" altLang="zh-CN"/>
              <a:pPr>
                <a:defRPr/>
              </a:pPr>
              <a:t>‹#›</a:t>
            </a:fld>
            <a:endParaRPr lang="en-US" altLang="zh-CN"/>
          </a:p>
        </p:txBody>
      </p:sp>
    </p:spTree>
    <p:extLst>
      <p:ext uri="{BB962C8B-B14F-4D97-AF65-F5344CB8AC3E}">
        <p14:creationId xmlns:p14="http://schemas.microsoft.com/office/powerpoint/2010/main" val="140684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E024B8BB-AD91-D7DB-C46C-126A63624F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xmlns="" id="{C0C3F1D1-07E4-D901-16C2-F397C748F6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6416EFE5-76E8-AEB7-0A8B-7BBADC1BCDC3}"/>
              </a:ext>
            </a:extLst>
          </p:cNvPr>
          <p:cNvSpPr>
            <a:spLocks noGrp="1" noChangeArrowheads="1"/>
          </p:cNvSpPr>
          <p:nvPr>
            <p:ph type="sldNum" sz="quarter" idx="12"/>
          </p:nvPr>
        </p:nvSpPr>
        <p:spPr>
          <a:ln/>
        </p:spPr>
        <p:txBody>
          <a:bodyPr/>
          <a:lstStyle>
            <a:lvl1pPr>
              <a:defRPr/>
            </a:lvl1pPr>
          </a:lstStyle>
          <a:p>
            <a:pPr>
              <a:defRPr/>
            </a:pPr>
            <a:fld id="{18D86F61-71D8-47DE-8CB0-04C2C44E7018}" type="slidenum">
              <a:rPr lang="en-US" altLang="zh-CN"/>
              <a:pPr>
                <a:defRPr/>
              </a:pPr>
              <a:t>‹#›</a:t>
            </a:fld>
            <a:endParaRPr lang="en-US" altLang="zh-CN"/>
          </a:p>
        </p:txBody>
      </p:sp>
    </p:spTree>
    <p:extLst>
      <p:ext uri="{BB962C8B-B14F-4D97-AF65-F5344CB8AC3E}">
        <p14:creationId xmlns:p14="http://schemas.microsoft.com/office/powerpoint/2010/main" val="410508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xmlns="" id="{DC7A6C12-D052-927A-DE72-7B124A497D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xmlns="" id="{59BD53C1-4B89-E1ED-946D-E7F44CBA9A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xmlns="" id="{BB7C9DEA-A0BB-5955-1B9F-8F674A5B0221}"/>
              </a:ext>
            </a:extLst>
          </p:cNvPr>
          <p:cNvSpPr>
            <a:spLocks noGrp="1" noChangeArrowheads="1"/>
          </p:cNvSpPr>
          <p:nvPr>
            <p:ph type="sldNum" sz="quarter" idx="12"/>
          </p:nvPr>
        </p:nvSpPr>
        <p:spPr>
          <a:ln/>
        </p:spPr>
        <p:txBody>
          <a:bodyPr/>
          <a:lstStyle>
            <a:lvl1pPr>
              <a:defRPr/>
            </a:lvl1pPr>
          </a:lstStyle>
          <a:p>
            <a:pPr>
              <a:defRPr/>
            </a:pPr>
            <a:fld id="{795003C0-A361-4731-9092-E90F1A93BDEE}" type="slidenum">
              <a:rPr lang="en-US" altLang="zh-CN"/>
              <a:pPr>
                <a:defRPr/>
              </a:pPr>
              <a:t>‹#›</a:t>
            </a:fld>
            <a:endParaRPr lang="en-US" altLang="zh-CN"/>
          </a:p>
        </p:txBody>
      </p:sp>
    </p:spTree>
    <p:extLst>
      <p:ext uri="{BB962C8B-B14F-4D97-AF65-F5344CB8AC3E}">
        <p14:creationId xmlns:p14="http://schemas.microsoft.com/office/powerpoint/2010/main" val="944047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xmlns="" id="{0777BA80-7436-35BA-3177-7D04572EE8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8D38E5E6-7FC1-F92C-F261-5F4845A2D1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1DC1D7C1-AFFD-58EE-A318-A5B9BB56F1AE}"/>
              </a:ext>
            </a:extLst>
          </p:cNvPr>
          <p:cNvSpPr>
            <a:spLocks noGrp="1" noChangeArrowheads="1"/>
          </p:cNvSpPr>
          <p:nvPr>
            <p:ph type="sldNum" sz="quarter" idx="12"/>
          </p:nvPr>
        </p:nvSpPr>
        <p:spPr>
          <a:ln/>
        </p:spPr>
        <p:txBody>
          <a:bodyPr/>
          <a:lstStyle>
            <a:lvl1pPr>
              <a:defRPr/>
            </a:lvl1pPr>
          </a:lstStyle>
          <a:p>
            <a:pPr>
              <a:defRPr/>
            </a:pPr>
            <a:fld id="{E1726DD0-E00E-44FF-A9F9-5F178C7DE1A7}" type="slidenum">
              <a:rPr lang="en-US" altLang="zh-CN"/>
              <a:pPr>
                <a:defRPr/>
              </a:pPr>
              <a:t>‹#›</a:t>
            </a:fld>
            <a:endParaRPr lang="en-US" altLang="zh-CN"/>
          </a:p>
        </p:txBody>
      </p:sp>
    </p:spTree>
    <p:extLst>
      <p:ext uri="{BB962C8B-B14F-4D97-AF65-F5344CB8AC3E}">
        <p14:creationId xmlns:p14="http://schemas.microsoft.com/office/powerpoint/2010/main" val="323741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xmlns="" id="{139A8166-778F-F7BD-9968-F1A06DDB64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xmlns="" id="{1F7B1CEF-9435-0A6C-36C3-CE0297EF2E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xmlns="" id="{12B6AC88-32BB-ABE0-C600-19999913E687}"/>
              </a:ext>
            </a:extLst>
          </p:cNvPr>
          <p:cNvSpPr>
            <a:spLocks noGrp="1" noChangeArrowheads="1"/>
          </p:cNvSpPr>
          <p:nvPr>
            <p:ph type="sldNum" sz="quarter" idx="12"/>
          </p:nvPr>
        </p:nvSpPr>
        <p:spPr>
          <a:ln/>
        </p:spPr>
        <p:txBody>
          <a:bodyPr/>
          <a:lstStyle>
            <a:lvl1pPr>
              <a:defRPr/>
            </a:lvl1pPr>
          </a:lstStyle>
          <a:p>
            <a:pPr>
              <a:defRPr/>
            </a:pPr>
            <a:fld id="{F12EC2C8-507B-40F5-871F-4EF56756D060}" type="slidenum">
              <a:rPr lang="en-US" altLang="zh-CN"/>
              <a:pPr>
                <a:defRPr/>
              </a:pPr>
              <a:t>‹#›</a:t>
            </a:fld>
            <a:endParaRPr lang="en-US" altLang="zh-CN"/>
          </a:p>
        </p:txBody>
      </p:sp>
    </p:spTree>
    <p:extLst>
      <p:ext uri="{BB962C8B-B14F-4D97-AF65-F5344CB8AC3E}">
        <p14:creationId xmlns:p14="http://schemas.microsoft.com/office/powerpoint/2010/main" val="366329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xmlns="" id="{AB70B71E-0428-F2C0-42C9-6E794FC2DF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xmlns="" id="{319DBA84-7354-1FC1-B70B-42C6864817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xmlns="" id="{D8810876-D88E-4872-57C5-6027D4BD6952}"/>
              </a:ext>
            </a:extLst>
          </p:cNvPr>
          <p:cNvSpPr>
            <a:spLocks noGrp="1" noChangeArrowheads="1"/>
          </p:cNvSpPr>
          <p:nvPr>
            <p:ph type="sldNum" sz="quarter" idx="12"/>
          </p:nvPr>
        </p:nvSpPr>
        <p:spPr>
          <a:ln/>
        </p:spPr>
        <p:txBody>
          <a:bodyPr/>
          <a:lstStyle>
            <a:lvl1pPr>
              <a:defRPr/>
            </a:lvl1pPr>
          </a:lstStyle>
          <a:p>
            <a:pPr>
              <a:defRPr/>
            </a:pPr>
            <a:fld id="{125944C1-3843-4C49-AC02-1F068FD3918E}" type="slidenum">
              <a:rPr lang="en-US" altLang="zh-CN"/>
              <a:pPr>
                <a:defRPr/>
              </a:pPr>
              <a:t>‹#›</a:t>
            </a:fld>
            <a:endParaRPr lang="en-US" altLang="zh-CN"/>
          </a:p>
        </p:txBody>
      </p:sp>
    </p:spTree>
    <p:extLst>
      <p:ext uri="{BB962C8B-B14F-4D97-AF65-F5344CB8AC3E}">
        <p14:creationId xmlns:p14="http://schemas.microsoft.com/office/powerpoint/2010/main" val="332425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13CA11A1-9963-58EE-D93F-500F23482FF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xmlns="" id="{D5475975-C126-4DC1-D415-79D91DC462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xmlns="" id="{23CDA729-FC4A-5E09-E90B-3D8E00E14A7D}"/>
              </a:ext>
            </a:extLst>
          </p:cNvPr>
          <p:cNvSpPr>
            <a:spLocks noGrp="1" noChangeArrowheads="1"/>
          </p:cNvSpPr>
          <p:nvPr>
            <p:ph type="sldNum" sz="quarter" idx="12"/>
          </p:nvPr>
        </p:nvSpPr>
        <p:spPr>
          <a:ln/>
        </p:spPr>
        <p:txBody>
          <a:bodyPr/>
          <a:lstStyle>
            <a:lvl1pPr>
              <a:defRPr/>
            </a:lvl1pPr>
          </a:lstStyle>
          <a:p>
            <a:pPr>
              <a:defRPr/>
            </a:pPr>
            <a:fld id="{53DB1784-2B94-44B5-87DB-4C87DE151F8A}" type="slidenum">
              <a:rPr lang="en-US" altLang="zh-CN"/>
              <a:pPr>
                <a:defRPr/>
              </a:pPr>
              <a:t>‹#›</a:t>
            </a:fld>
            <a:endParaRPr lang="en-US" altLang="zh-CN"/>
          </a:p>
        </p:txBody>
      </p:sp>
    </p:spTree>
    <p:extLst>
      <p:ext uri="{BB962C8B-B14F-4D97-AF65-F5344CB8AC3E}">
        <p14:creationId xmlns:p14="http://schemas.microsoft.com/office/powerpoint/2010/main" val="208446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xmlns="" id="{883E30A3-DA59-B509-DB76-8E67E8C7BD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D69E4FDE-0210-EBAA-F1B5-0D29C580DF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DF8B420A-490B-F97E-E469-1D2E0C9E3592}"/>
              </a:ext>
            </a:extLst>
          </p:cNvPr>
          <p:cNvSpPr>
            <a:spLocks noGrp="1" noChangeArrowheads="1"/>
          </p:cNvSpPr>
          <p:nvPr>
            <p:ph type="sldNum" sz="quarter" idx="12"/>
          </p:nvPr>
        </p:nvSpPr>
        <p:spPr>
          <a:ln/>
        </p:spPr>
        <p:txBody>
          <a:bodyPr/>
          <a:lstStyle>
            <a:lvl1pPr>
              <a:defRPr/>
            </a:lvl1pPr>
          </a:lstStyle>
          <a:p>
            <a:pPr>
              <a:defRPr/>
            </a:pPr>
            <a:fld id="{8FF682AD-9F93-46A4-9CA0-B21F75AF8738}" type="slidenum">
              <a:rPr lang="en-US" altLang="zh-CN"/>
              <a:pPr>
                <a:defRPr/>
              </a:pPr>
              <a:t>‹#›</a:t>
            </a:fld>
            <a:endParaRPr lang="en-US" altLang="zh-CN"/>
          </a:p>
        </p:txBody>
      </p:sp>
    </p:spTree>
    <p:extLst>
      <p:ext uri="{BB962C8B-B14F-4D97-AF65-F5344CB8AC3E}">
        <p14:creationId xmlns:p14="http://schemas.microsoft.com/office/powerpoint/2010/main" val="560322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xmlns="" id="{092DC590-70F6-3F41-BA2E-9DD42C8F8A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CB0EB65C-0E28-713F-C538-6C87E7A5E1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973BE2DB-FA04-0C67-B6A4-87FBA8653594}"/>
              </a:ext>
            </a:extLst>
          </p:cNvPr>
          <p:cNvSpPr>
            <a:spLocks noGrp="1" noChangeArrowheads="1"/>
          </p:cNvSpPr>
          <p:nvPr>
            <p:ph type="sldNum" sz="quarter" idx="12"/>
          </p:nvPr>
        </p:nvSpPr>
        <p:spPr>
          <a:ln/>
        </p:spPr>
        <p:txBody>
          <a:bodyPr/>
          <a:lstStyle>
            <a:lvl1pPr>
              <a:defRPr/>
            </a:lvl1pPr>
          </a:lstStyle>
          <a:p>
            <a:pPr>
              <a:defRPr/>
            </a:pPr>
            <a:fld id="{1BD0674B-0B2F-4AEE-B4B6-1833ED208298}" type="slidenum">
              <a:rPr lang="en-US" altLang="zh-CN"/>
              <a:pPr>
                <a:defRPr/>
              </a:pPr>
              <a:t>‹#›</a:t>
            </a:fld>
            <a:endParaRPr lang="en-US" altLang="zh-CN"/>
          </a:p>
        </p:txBody>
      </p:sp>
    </p:spTree>
    <p:extLst>
      <p:ext uri="{BB962C8B-B14F-4D97-AF65-F5344CB8AC3E}">
        <p14:creationId xmlns:p14="http://schemas.microsoft.com/office/powerpoint/2010/main" val="4098353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9685D6A2-756B-C955-5506-FDB50D713954}"/>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xmlns="" id="{128EAFC9-0A60-2BF6-1D9C-92B686B9D35F}"/>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6388" name="Rectangle 4">
            <a:extLst>
              <a:ext uri="{FF2B5EF4-FFF2-40B4-BE49-F238E27FC236}">
                <a16:creationId xmlns:a16="http://schemas.microsoft.com/office/drawing/2014/main" xmlns="" id="{E140E5B9-3E96-04D8-826E-F3EABD84ACEA}"/>
              </a:ext>
            </a:extLst>
          </p:cNvPr>
          <p:cNvSpPr>
            <a:spLocks noGrp="1" noChangeArrowheads="1"/>
          </p:cNvSpPr>
          <p:nvPr>
            <p:ph type="dt" sz="half" idx="2"/>
          </p:nvPr>
        </p:nvSpPr>
        <p:spPr bwMode="auto">
          <a:xfrm>
            <a:off x="457200" y="6243638"/>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黑体" panose="02010609060101010101" pitchFamily="49" charset="-122"/>
                <a:ea typeface="黑体" panose="02010609060101010101" pitchFamily="49" charset="-122"/>
              </a:defRPr>
            </a:lvl1pPr>
          </a:lstStyle>
          <a:p>
            <a:pPr>
              <a:defRPr/>
            </a:pPr>
            <a:endParaRPr lang="en-US" altLang="zh-CN"/>
          </a:p>
        </p:txBody>
      </p:sp>
      <p:sp>
        <p:nvSpPr>
          <p:cNvPr id="16389" name="Rectangle 5">
            <a:extLst>
              <a:ext uri="{FF2B5EF4-FFF2-40B4-BE49-F238E27FC236}">
                <a16:creationId xmlns:a16="http://schemas.microsoft.com/office/drawing/2014/main" xmlns="" id="{EC4A2D27-36FD-E4F2-BB7F-D03C57EFA734}"/>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latin typeface="黑体" panose="02010609060101010101" pitchFamily="49" charset="-122"/>
                <a:ea typeface="黑体" panose="02010609060101010101" pitchFamily="49" charset="-122"/>
              </a:defRPr>
            </a:lvl1pPr>
          </a:lstStyle>
          <a:p>
            <a:pPr>
              <a:defRPr/>
            </a:pPr>
            <a:endParaRPr lang="en-US" altLang="zh-CN"/>
          </a:p>
        </p:txBody>
      </p:sp>
      <p:sp>
        <p:nvSpPr>
          <p:cNvPr id="16390" name="Rectangle 6">
            <a:extLst>
              <a:ext uri="{FF2B5EF4-FFF2-40B4-BE49-F238E27FC236}">
                <a16:creationId xmlns:a16="http://schemas.microsoft.com/office/drawing/2014/main" xmlns="" id="{5B19D468-A86B-0750-471B-ECEBD0C291A1}"/>
              </a:ext>
            </a:extLst>
          </p:cNvPr>
          <p:cNvSpPr>
            <a:spLocks noGrp="1" noChangeArrowheads="1"/>
          </p:cNvSpPr>
          <p:nvPr>
            <p:ph type="sldNum" sz="quarter" idx="4"/>
          </p:nvPr>
        </p:nvSpPr>
        <p:spPr bwMode="auto">
          <a:xfrm>
            <a:off x="6553200" y="6243638"/>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400">
                <a:solidFill>
                  <a:srgbClr val="002060"/>
                </a:solidFill>
                <a:latin typeface="黑体" panose="02010609060101010101" pitchFamily="49" charset="-122"/>
                <a:ea typeface="黑体" panose="02010609060101010101" pitchFamily="49" charset="-122"/>
              </a:defRPr>
            </a:lvl1pPr>
          </a:lstStyle>
          <a:p>
            <a:pPr>
              <a:defRPr/>
            </a:pPr>
            <a:fld id="{73A11B9E-CE3A-4A59-8B75-85698EE8C32F}" type="slidenum">
              <a:rPr lang="en-US" altLang="zh-CN"/>
              <a:pPr>
                <a:defRPr/>
              </a:pPr>
              <a:t>‹#›</a:t>
            </a:fld>
            <a:endParaRPr lang="en-US" altLang="zh-CN"/>
          </a:p>
        </p:txBody>
      </p:sp>
      <p:sp>
        <p:nvSpPr>
          <p:cNvPr id="1031" name="Freeform 7">
            <a:extLst>
              <a:ext uri="{FF2B5EF4-FFF2-40B4-BE49-F238E27FC236}">
                <a16:creationId xmlns:a16="http://schemas.microsoft.com/office/drawing/2014/main" xmlns="" id="{36F53A21-07C5-DE6C-D7C3-3D0951AD4429}"/>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xmlns="" id="{D0FCA93B-849F-4C14-6FBE-40EA8853CA95}"/>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3" name="图片 8">
            <a:extLst>
              <a:ext uri="{FF2B5EF4-FFF2-40B4-BE49-F238E27FC236}">
                <a16:creationId xmlns:a16="http://schemas.microsoft.com/office/drawing/2014/main" xmlns="" id="{D283EC89-5F6A-30F8-E146-77A275EE782A}"/>
              </a:ext>
            </a:extLst>
          </p:cNvPr>
          <p:cNvPicPr>
            <a:picLocks noChangeAspect="1"/>
          </p:cNvPicPr>
          <p:nvPr userDrawn="1"/>
        </p:nvPicPr>
        <p:blipFill>
          <a:blip r:embed="rId13">
            <a:extLst>
              <a:ext uri="{28A0092B-C50C-407E-A947-70E740481C1C}">
                <a14:useLocalDpi xmlns:a14="http://schemas.microsoft.com/office/drawing/2010/main" val="0"/>
              </a:ext>
            </a:extLst>
          </a:blip>
          <a:srcRect r="74524"/>
          <a:stretch>
            <a:fillRect/>
          </a:stretch>
        </p:blipFill>
        <p:spPr bwMode="auto">
          <a:xfrm>
            <a:off x="8416925" y="44450"/>
            <a:ext cx="6715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8BBDD41D-D23A-4029-E7E8-E6A0FC4212AF}"/>
              </a:ext>
            </a:extLst>
          </p:cNvPr>
          <p:cNvSpPr/>
          <p:nvPr userDrawn="1"/>
        </p:nvSpPr>
        <p:spPr>
          <a:xfrm>
            <a:off x="381000" y="6092825"/>
            <a:ext cx="8512175" cy="144463"/>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zh-CN" altLang="en-US">
              <a:ln>
                <a:solidFill>
                  <a:schemeClr val="bg1"/>
                </a:solidFill>
              </a:ln>
              <a:latin typeface="黑体" panose="02010609060101010101" pitchFamily="49" charset="-122"/>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4004"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Lst>
  <p:hf hdr="0" ftr="0" dt="0"/>
  <p:txStyles>
    <p:titleStyle>
      <a:lvl1pPr algn="l" rtl="0" eaLnBrk="0" fontAlgn="base" hangingPunct="0">
        <a:spcBef>
          <a:spcPct val="0"/>
        </a:spcBef>
        <a:spcAft>
          <a:spcPct val="0"/>
        </a:spcAft>
        <a:defRPr sz="4200">
          <a:solidFill>
            <a:schemeClr val="tx2"/>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a:solidFill>
            <a:schemeClr val="tx2"/>
          </a:solidFill>
          <a:latin typeface="黑体" pitchFamily="49" charset="-122"/>
          <a:ea typeface="黑体" pitchFamily="49" charset="-122"/>
        </a:defRPr>
      </a:lvl2pPr>
      <a:lvl3pPr algn="l" rtl="0" eaLnBrk="0" fontAlgn="base" hangingPunct="0">
        <a:spcBef>
          <a:spcPct val="0"/>
        </a:spcBef>
        <a:spcAft>
          <a:spcPct val="0"/>
        </a:spcAft>
        <a:defRPr sz="4200">
          <a:solidFill>
            <a:schemeClr val="tx2"/>
          </a:solidFill>
          <a:latin typeface="黑体" pitchFamily="49" charset="-122"/>
          <a:ea typeface="黑体" pitchFamily="49" charset="-122"/>
        </a:defRPr>
      </a:lvl3pPr>
      <a:lvl4pPr algn="l" rtl="0" eaLnBrk="0" fontAlgn="base" hangingPunct="0">
        <a:spcBef>
          <a:spcPct val="0"/>
        </a:spcBef>
        <a:spcAft>
          <a:spcPct val="0"/>
        </a:spcAft>
        <a:defRPr sz="4200">
          <a:solidFill>
            <a:schemeClr val="tx2"/>
          </a:solidFill>
          <a:latin typeface="黑体" pitchFamily="49" charset="-122"/>
          <a:ea typeface="黑体" pitchFamily="49" charset="-122"/>
        </a:defRPr>
      </a:lvl4pPr>
      <a:lvl5pPr algn="l" rtl="0" eaLnBrk="0" fontAlgn="base" hangingPunct="0">
        <a:spcBef>
          <a:spcPct val="0"/>
        </a:spcBef>
        <a:spcAft>
          <a:spcPct val="0"/>
        </a:spcAft>
        <a:defRPr sz="4200">
          <a:solidFill>
            <a:schemeClr val="tx2"/>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微软雅黑" pitchFamily="34" charset="-122"/>
          <a:ea typeface="微软雅黑" pitchFamily="34" charset="-122"/>
        </a:defRPr>
      </a:lvl6pPr>
      <a:lvl7pPr marL="914400" algn="l" rtl="0" fontAlgn="base">
        <a:spcBef>
          <a:spcPct val="0"/>
        </a:spcBef>
        <a:spcAft>
          <a:spcPct val="0"/>
        </a:spcAft>
        <a:defRPr sz="4200">
          <a:solidFill>
            <a:schemeClr val="tx2"/>
          </a:solidFill>
          <a:latin typeface="微软雅黑" pitchFamily="34" charset="-122"/>
          <a:ea typeface="微软雅黑" pitchFamily="34" charset="-122"/>
        </a:defRPr>
      </a:lvl7pPr>
      <a:lvl8pPr marL="1371600" algn="l" rtl="0" fontAlgn="base">
        <a:spcBef>
          <a:spcPct val="0"/>
        </a:spcBef>
        <a:spcAft>
          <a:spcPct val="0"/>
        </a:spcAft>
        <a:defRPr sz="4200">
          <a:solidFill>
            <a:schemeClr val="tx2"/>
          </a:solidFill>
          <a:latin typeface="微软雅黑" pitchFamily="34" charset="-122"/>
          <a:ea typeface="微软雅黑" pitchFamily="34" charset="-122"/>
        </a:defRPr>
      </a:lvl8pPr>
      <a:lvl9pPr marL="1828800" algn="l" rtl="0" fontAlgn="base">
        <a:spcBef>
          <a:spcPct val="0"/>
        </a:spcBef>
        <a:spcAft>
          <a:spcPct val="0"/>
        </a:spcAft>
        <a:defRPr sz="4200">
          <a:solidFill>
            <a:schemeClr val="tx2"/>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11.wmf"/><Relationship Id="rId5" Type="http://schemas.openxmlformats.org/officeDocument/2006/relationships/image" Target="../media/image3.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6.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14.wmf"/><Relationship Id="rId5" Type="http://schemas.openxmlformats.org/officeDocument/2006/relationships/image" Target="../media/image3.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7.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17.wmf"/><Relationship Id="rId5" Type="http://schemas.openxmlformats.org/officeDocument/2006/relationships/image" Target="../media/image3.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8.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3.wmf"/><Relationship Id="rId4" Type="http://schemas.openxmlformats.org/officeDocument/2006/relationships/oleObject" Target="../embeddings/oleObject20.bin"/><Relationship Id="rId9" Type="http://schemas.openxmlformats.org/officeDocument/2006/relationships/image" Target="../media/image19.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9.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22.wmf"/><Relationship Id="rId5" Type="http://schemas.openxmlformats.org/officeDocument/2006/relationships/image" Target="../media/image3.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2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audio1.wav"/><Relationship Id="rId7" Type="http://schemas.openxmlformats.org/officeDocument/2006/relationships/image" Target="../media/image23.wmf"/><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28.png"/><Relationship Id="rId5" Type="http://schemas.openxmlformats.org/officeDocument/2006/relationships/image" Target="../media/image117.png"/><Relationship Id="rId10" Type="http://schemas.openxmlformats.org/officeDocument/2006/relationships/image" Target="../media/image24.wmf"/><Relationship Id="rId4" Type="http://schemas.openxmlformats.org/officeDocument/2006/relationships/image" Target="../media/image26.png"/><Relationship Id="rId9"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37.png"/><Relationship Id="rId3" Type="http://schemas.openxmlformats.org/officeDocument/2006/relationships/oleObject" Target="../embeddings/oleObject29.bin"/><Relationship Id="rId7" Type="http://schemas.openxmlformats.org/officeDocument/2006/relationships/image" Target="../media/image35.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130.png"/><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2" Type="http://schemas.openxmlformats.org/officeDocument/2006/relationships/hyperlink" Target="https://courses.gdut.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hyperlink" Target="http://baike.baidu.com/view/148056.htm" TargetMode="External"/><Relationship Id="rId2" Type="http://schemas.openxmlformats.org/officeDocument/2006/relationships/hyperlink" Target="http://baike.baidu.com/view/5399.htm" TargetMode="Externa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3.wmf"/><Relationship Id="rId3" Type="http://schemas.openxmlformats.org/officeDocument/2006/relationships/notesSlide" Target="../notesSlides/notesSlide10.xml"/><Relationship Id="rId7" Type="http://schemas.openxmlformats.org/officeDocument/2006/relationships/image" Target="../media/image30.emf"/><Relationship Id="rId12" Type="http://schemas.openxmlformats.org/officeDocument/2006/relationships/oleObject" Target="../embeddings/oleObject34.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36.bin"/><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32.wmf"/><Relationship Id="rId5" Type="http://schemas.openxmlformats.org/officeDocument/2006/relationships/image" Target="../media/image29.emf"/><Relationship Id="rId15" Type="http://schemas.openxmlformats.org/officeDocument/2006/relationships/image" Target="../media/image34.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1.wmf"/><Relationship Id="rId14" Type="http://schemas.openxmlformats.org/officeDocument/2006/relationships/oleObject" Target="../embeddings/oleObject35.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0.wmf"/><Relationship Id="rId18" Type="http://schemas.openxmlformats.org/officeDocument/2006/relationships/oleObject" Target="../embeddings/oleObject44.bin"/><Relationship Id="rId3" Type="http://schemas.openxmlformats.org/officeDocument/2006/relationships/notesSlide" Target="../notesSlides/notesSlide11.xml"/><Relationship Id="rId21" Type="http://schemas.openxmlformats.org/officeDocument/2006/relationships/image" Target="../media/image44.wmf"/><Relationship Id="rId7" Type="http://schemas.openxmlformats.org/officeDocument/2006/relationships/image" Target="../media/image37.wmf"/><Relationship Id="rId12" Type="http://schemas.openxmlformats.org/officeDocument/2006/relationships/oleObject" Target="../embeddings/oleObject41.bin"/><Relationship Id="rId17" Type="http://schemas.openxmlformats.org/officeDocument/2006/relationships/image" Target="../media/image42.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oleObject" Target="../embeddings/oleObject45.bin"/><Relationship Id="rId1" Type="http://schemas.openxmlformats.org/officeDocument/2006/relationships/vmlDrawing" Target="../drawings/vmlDrawing11.vml"/><Relationship Id="rId6" Type="http://schemas.openxmlformats.org/officeDocument/2006/relationships/oleObject" Target="../embeddings/oleObject38.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23" Type="http://schemas.openxmlformats.org/officeDocument/2006/relationships/image" Target="../media/image45.wmf"/><Relationship Id="rId10" Type="http://schemas.openxmlformats.org/officeDocument/2006/relationships/oleObject" Target="../embeddings/oleObject40.bin"/><Relationship Id="rId19" Type="http://schemas.openxmlformats.org/officeDocument/2006/relationships/image" Target="../media/image43.wmf"/><Relationship Id="rId4" Type="http://schemas.openxmlformats.org/officeDocument/2006/relationships/oleObject" Target="../embeddings/oleObject37.bin"/><Relationship Id="rId9" Type="http://schemas.openxmlformats.org/officeDocument/2006/relationships/image" Target="../media/image38.wmf"/><Relationship Id="rId14" Type="http://schemas.openxmlformats.org/officeDocument/2006/relationships/oleObject" Target="../embeddings/oleObject42.bin"/><Relationship Id="rId22" Type="http://schemas.openxmlformats.org/officeDocument/2006/relationships/oleObject" Target="../embeddings/oleObject4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oleObject" Target="../embeddings/oleObject47.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7.wmf"/><Relationship Id="rId5" Type="http://schemas.openxmlformats.org/officeDocument/2006/relationships/oleObject" Target="../embeddings/oleObject48.bin"/><Relationship Id="rId4" Type="http://schemas.openxmlformats.org/officeDocument/2006/relationships/image" Target="../media/image46.wmf"/><Relationship Id="rId9" Type="http://schemas.openxmlformats.org/officeDocument/2006/relationships/image" Target="../media/image4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9.wmf"/></Relationships>
</file>

<file path=ppt/slides/_rels/slide3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1.wmf"/><Relationship Id="rId5" Type="http://schemas.openxmlformats.org/officeDocument/2006/relationships/oleObject" Target="../embeddings/oleObject52.bin"/><Relationship Id="rId4" Type="http://schemas.openxmlformats.org/officeDocument/2006/relationships/image" Target="../media/image50.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3.wmf"/><Relationship Id="rId5" Type="http://schemas.openxmlformats.org/officeDocument/2006/relationships/oleObject" Target="../embeddings/oleObject55.bin"/><Relationship Id="rId4" Type="http://schemas.openxmlformats.org/officeDocument/2006/relationships/image" Target="../media/image5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54.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5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5.wmf"/><Relationship Id="rId4" Type="http://schemas.openxmlformats.org/officeDocument/2006/relationships/oleObject" Target="../embeddings/oleObject5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6.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6.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8.wmf"/><Relationship Id="rId5" Type="http://schemas.openxmlformats.org/officeDocument/2006/relationships/oleObject" Target="../embeddings/oleObject62.bin"/><Relationship Id="rId4" Type="http://schemas.openxmlformats.org/officeDocument/2006/relationships/image" Target="../media/image57.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courses.gdut.edu.c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7.wmf"/><Relationship Id="rId4" Type="http://schemas.openxmlformats.org/officeDocument/2006/relationships/oleObject" Target="../embeddings/oleObject5.bin"/><Relationship Id="rId9"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188C6D2C-B6D2-ABD6-BD0B-C33C2B3BD41E}"/>
              </a:ext>
            </a:extLst>
          </p:cNvPr>
          <p:cNvSpPr>
            <a:spLocks noGrp="1" noChangeArrowheads="1"/>
          </p:cNvSpPr>
          <p:nvPr>
            <p:ph type="ctrTitle"/>
          </p:nvPr>
        </p:nvSpPr>
        <p:spPr>
          <a:xfrm>
            <a:off x="906463" y="1412875"/>
            <a:ext cx="7623175" cy="1752600"/>
          </a:xfrm>
        </p:spPr>
        <p:txBody>
          <a:bodyPr/>
          <a:lstStyle/>
          <a:p>
            <a:pPr algn="ctr" eaLnBrk="1" hangingPunct="1"/>
            <a:r>
              <a:rPr lang="en-US" altLang="zh-CN" b="1" dirty="0"/>
              <a:t>Python</a:t>
            </a:r>
            <a:r>
              <a:rPr lang="zh-CN" altLang="en-US" b="1" dirty="0"/>
              <a:t>数值分析</a:t>
            </a:r>
            <a:br>
              <a:rPr lang="zh-CN" altLang="en-US" b="1" dirty="0"/>
            </a:br>
            <a:r>
              <a:rPr lang="en-US" altLang="zh-CN" b="1" dirty="0"/>
              <a:t>(Python </a:t>
            </a:r>
            <a:br>
              <a:rPr lang="en-US" altLang="zh-CN" b="1" dirty="0"/>
            </a:br>
            <a:r>
              <a:rPr lang="en-US" altLang="zh-CN" b="1" dirty="0"/>
              <a:t>Numerical Methods)</a:t>
            </a:r>
          </a:p>
        </p:txBody>
      </p:sp>
      <p:sp>
        <p:nvSpPr>
          <p:cNvPr id="5123" name="副标题 1">
            <a:extLst>
              <a:ext uri="{FF2B5EF4-FFF2-40B4-BE49-F238E27FC236}">
                <a16:creationId xmlns:a16="http://schemas.microsoft.com/office/drawing/2014/main" xmlns="" id="{4CC74F25-DE12-F2AB-B900-BBDAA7573E82}"/>
              </a:ext>
            </a:extLst>
          </p:cNvPr>
          <p:cNvSpPr>
            <a:spLocks noGrp="1" noChangeArrowheads="1"/>
          </p:cNvSpPr>
          <p:nvPr>
            <p:ph type="subTitle" idx="1"/>
          </p:nvPr>
        </p:nvSpPr>
        <p:spPr>
          <a:xfrm>
            <a:off x="1763688" y="4898504"/>
            <a:ext cx="6553200" cy="906760"/>
          </a:xfrm>
        </p:spPr>
        <p:txBody>
          <a:bodyPr/>
          <a:lstStyle/>
          <a:p>
            <a:pPr algn="ctr"/>
            <a:r>
              <a:rPr lang="zh-CN" altLang="en-US" dirty="0" smtClean="0"/>
              <a:t>计算机学院</a:t>
            </a:r>
            <a:endParaRPr lang="en-US" altLang="zh-CN"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0194FA4-D5E9-9638-F998-75261029FD4A}"/>
            </a:ext>
          </a:extLst>
        </p:cNvPr>
        <p:cNvGrpSpPr/>
        <p:nvPr/>
      </p:nvGrpSpPr>
      <p:grpSpPr>
        <a:xfrm>
          <a:off x="0" y="0"/>
          <a:ext cx="0" cy="0"/>
          <a:chOff x="0" y="0"/>
          <a:chExt cx="0" cy="0"/>
        </a:xfrm>
      </p:grpSpPr>
      <p:sp>
        <p:nvSpPr>
          <p:cNvPr id="4" name="矩形 3"/>
          <p:cNvSpPr/>
          <p:nvPr/>
        </p:nvSpPr>
        <p:spPr>
          <a:xfrm>
            <a:off x="539552" y="3429000"/>
            <a:ext cx="8352928" cy="309634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645B8074-D5BF-4DFC-4D28-4DD2E8BF46BE}"/>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1882D585-5E06-1A4F-6BCC-4F4E586D61BD}"/>
              </a:ext>
            </a:extLst>
          </p:cNvPr>
          <p:cNvSpPr>
            <a:spLocks noGrp="1" noChangeArrowheads="1"/>
          </p:cNvSpPr>
          <p:nvPr>
            <p:ph type="body" idx="1"/>
          </p:nvPr>
        </p:nvSpPr>
        <p:spPr>
          <a:xfrm>
            <a:off x="611560" y="1265020"/>
            <a:ext cx="8435974" cy="3316108"/>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smtClean="0"/>
              <a:t>1.1 </a:t>
            </a:r>
            <a:endParaRPr lang="en-US" altLang="zh-CN" sz="2400" b="1" dirty="0"/>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smtClean="0"/>
              <a:t>1.3</a:t>
            </a:r>
            <a:r>
              <a:rPr lang="en-US" altLang="zh-CN" sz="2400" b="1" dirty="0" smtClean="0">
                <a:solidFill>
                  <a:srgbClr val="0033CC"/>
                </a:solidFill>
              </a:rPr>
              <a:t>(1</a:t>
            </a:r>
            <a:r>
              <a:rPr lang="en-US" altLang="zh-CN" sz="2400" b="1" dirty="0">
                <a:solidFill>
                  <a:srgbClr val="0033CC"/>
                </a:solidFill>
              </a:rPr>
              <a:t>)</a:t>
            </a:r>
          </a:p>
          <a:p>
            <a:pPr marL="0" indent="0" eaLnBrk="1" hangingPunct="1">
              <a:lnSpc>
                <a:spcPct val="150000"/>
              </a:lnSpc>
              <a:buNone/>
              <a:defRPr/>
            </a:pPr>
            <a:r>
              <a:rPr lang="zh-CN" altLang="en-US" sz="2400" b="1" dirty="0">
                <a:solidFill>
                  <a:srgbClr val="0033CC"/>
                </a:solidFill>
              </a:rPr>
              <a:t>       </a:t>
            </a:r>
            <a:r>
              <a:rPr lang="en-US" altLang="zh-CN" sz="2400" b="1" dirty="0">
                <a:solidFill>
                  <a:srgbClr val="0033CC"/>
                </a:solidFill>
              </a:rPr>
              <a:t>                       </a:t>
            </a:r>
            <a:r>
              <a:rPr lang="zh-CN" altLang="en-US" sz="2400" b="1" dirty="0" smtClean="0">
                <a:solidFill>
                  <a:srgbClr val="0033CC"/>
                </a:solidFill>
              </a:rPr>
              <a:t>       </a:t>
            </a:r>
            <a:endParaRPr lang="en-US" altLang="zh-CN" sz="2400" b="1" dirty="0"/>
          </a:p>
        </p:txBody>
      </p:sp>
      <p:sp>
        <p:nvSpPr>
          <p:cNvPr id="8196" name="灯片编号占位符 5">
            <a:extLst>
              <a:ext uri="{FF2B5EF4-FFF2-40B4-BE49-F238E27FC236}">
                <a16:creationId xmlns:a16="http://schemas.microsoft.com/office/drawing/2014/main" xmlns="" id="{FDC5F7C4-A0AA-E36F-2D15-1D42D42EFEC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10</a:t>
            </a:fld>
            <a:endParaRPr lang="en-US" altLang="zh-CN" sz="1400">
              <a:solidFill>
                <a:srgbClr val="002060"/>
              </a:solidFill>
            </a:endParaRPr>
          </a:p>
        </p:txBody>
      </p:sp>
      <p:graphicFrame>
        <p:nvGraphicFramePr>
          <p:cNvPr id="5" name="对象 4">
            <a:extLst>
              <a:ext uri="{FF2B5EF4-FFF2-40B4-BE49-F238E27FC236}">
                <a16:creationId xmlns:a16="http://schemas.microsoft.com/office/drawing/2014/main" xmlns="" id="{10DE20F1-FF50-C870-3F64-FD55FB78029B}"/>
              </a:ext>
            </a:extLst>
          </p:cNvPr>
          <p:cNvGraphicFramePr>
            <a:graphicFrameLocks noChangeAspect="1"/>
          </p:cNvGraphicFramePr>
          <p:nvPr/>
        </p:nvGraphicFramePr>
        <p:xfrm>
          <a:off x="2339752" y="1700808"/>
          <a:ext cx="4824536" cy="990986"/>
        </p:xfrm>
        <a:graphic>
          <a:graphicData uri="http://schemas.openxmlformats.org/presentationml/2006/ole">
            <mc:AlternateContent xmlns:mc="http://schemas.openxmlformats.org/markup-compatibility/2006">
              <mc:Choice xmlns:v="urn:schemas-microsoft-com:vml" Requires="v">
                <p:oleObj spid="_x0000_s2462" name="Equation" r:id="rId4" imgW="2349360" imgH="482400" progId="Equation.DSMT4">
                  <p:embed/>
                </p:oleObj>
              </mc:Choice>
              <mc:Fallback>
                <p:oleObj name="Equation" r:id="rId4" imgW="2349360" imgH="482400" progId="Equation.DSMT4">
                  <p:embed/>
                  <p:pic>
                    <p:nvPicPr>
                      <p:cNvPr id="5" name="对象 4">
                        <a:extLst>
                          <a:ext uri="{FF2B5EF4-FFF2-40B4-BE49-F238E27FC236}">
                            <a16:creationId xmlns:a16="http://schemas.microsoft.com/office/drawing/2014/main" xmlns="" id="{9941C33C-BE0E-2999-E2CB-9AA32A26E1EE}"/>
                          </a:ext>
                        </a:extLst>
                      </p:cNvPr>
                      <p:cNvPicPr/>
                      <p:nvPr/>
                    </p:nvPicPr>
                    <p:blipFill>
                      <a:blip r:embed="rId5"/>
                      <a:stretch>
                        <a:fillRect/>
                      </a:stretch>
                    </p:blipFill>
                    <p:spPr>
                      <a:xfrm>
                        <a:off x="2339752" y="1700808"/>
                        <a:ext cx="4824536" cy="99098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xmlns="" id="{939B6840-9126-E399-E2CB-38523EBF5D59}"/>
              </a:ext>
            </a:extLst>
          </p:cNvPr>
          <p:cNvGraphicFramePr>
            <a:graphicFrameLocks noChangeAspect="1"/>
          </p:cNvGraphicFramePr>
          <p:nvPr>
            <p:extLst>
              <p:ext uri="{D42A27DB-BD31-4B8C-83A1-F6EECF244321}">
                <p14:modId xmlns:p14="http://schemas.microsoft.com/office/powerpoint/2010/main" val="3418370831"/>
              </p:ext>
            </p:extLst>
          </p:nvPr>
        </p:nvGraphicFramePr>
        <p:xfrm>
          <a:off x="822325" y="5392316"/>
          <a:ext cx="7673975" cy="989012"/>
        </p:xfrm>
        <a:graphic>
          <a:graphicData uri="http://schemas.openxmlformats.org/presentationml/2006/ole">
            <mc:AlternateContent xmlns:mc="http://schemas.openxmlformats.org/markup-compatibility/2006">
              <mc:Choice xmlns:v="urn:schemas-microsoft-com:vml" Requires="v">
                <p:oleObj spid="_x0000_s2463" name="Equation" r:id="rId6" imgW="3352680" imgH="431640" progId="Equation.DSMT4">
                  <p:embed/>
                </p:oleObj>
              </mc:Choice>
              <mc:Fallback>
                <p:oleObj name="Equation" r:id="rId6" imgW="3352680" imgH="431640" progId="Equation.DSMT4">
                  <p:embed/>
                  <p:pic>
                    <p:nvPicPr>
                      <p:cNvPr id="6" name="对象 5">
                        <a:extLst>
                          <a:ext uri="{FF2B5EF4-FFF2-40B4-BE49-F238E27FC236}">
                            <a16:creationId xmlns:a16="http://schemas.microsoft.com/office/drawing/2014/main" xmlns="" id="{9C51542F-A117-E6DB-DC59-B322788814D4}"/>
                          </a:ext>
                        </a:extLst>
                      </p:cNvPr>
                      <p:cNvPicPr/>
                      <p:nvPr/>
                    </p:nvPicPr>
                    <p:blipFill>
                      <a:blip r:embed="rId7"/>
                      <a:stretch>
                        <a:fillRect/>
                      </a:stretch>
                    </p:blipFill>
                    <p:spPr>
                      <a:xfrm>
                        <a:off x="822325" y="5392316"/>
                        <a:ext cx="7673975" cy="989012"/>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A03B4AAF-49F8-DA79-3524-51D478FE3248}"/>
              </a:ext>
            </a:extLst>
          </p:cNvPr>
          <p:cNvGraphicFramePr>
            <a:graphicFrameLocks noChangeAspect="1"/>
          </p:cNvGraphicFramePr>
          <p:nvPr>
            <p:extLst>
              <p:ext uri="{D42A27DB-BD31-4B8C-83A1-F6EECF244321}">
                <p14:modId xmlns:p14="http://schemas.microsoft.com/office/powerpoint/2010/main" val="1254416273"/>
              </p:ext>
            </p:extLst>
          </p:nvPr>
        </p:nvGraphicFramePr>
        <p:xfrm>
          <a:off x="1915627" y="3645024"/>
          <a:ext cx="2656373" cy="473413"/>
        </p:xfrm>
        <a:graphic>
          <a:graphicData uri="http://schemas.openxmlformats.org/presentationml/2006/ole">
            <mc:AlternateContent xmlns:mc="http://schemas.openxmlformats.org/markup-compatibility/2006">
              <mc:Choice xmlns:v="urn:schemas-microsoft-com:vml" Requires="v">
                <p:oleObj spid="_x0000_s2464" name="Equation" r:id="rId8" imgW="1282680" imgH="228600" progId="Equation.DSMT4">
                  <p:embed/>
                </p:oleObj>
              </mc:Choice>
              <mc:Fallback>
                <p:oleObj name="Equation" r:id="rId8" imgW="1282680" imgH="228600" progId="Equation.DSMT4">
                  <p:embed/>
                  <p:pic>
                    <p:nvPicPr>
                      <p:cNvPr id="11" name="对象 10">
                        <a:extLst>
                          <a:ext uri="{FF2B5EF4-FFF2-40B4-BE49-F238E27FC236}">
                            <a16:creationId xmlns:a16="http://schemas.microsoft.com/office/drawing/2014/main" xmlns="" id="{AEB1EB49-95AE-C9AD-1158-D4ECAF23E303}"/>
                          </a:ext>
                        </a:extLst>
                      </p:cNvPr>
                      <p:cNvPicPr/>
                      <p:nvPr/>
                    </p:nvPicPr>
                    <p:blipFill>
                      <a:blip r:embed="rId9"/>
                      <a:stretch>
                        <a:fillRect/>
                      </a:stretch>
                    </p:blipFill>
                    <p:spPr>
                      <a:xfrm>
                        <a:off x="1915627" y="3645024"/>
                        <a:ext cx="2656373" cy="473413"/>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xmlns="" id="{2BCE423D-7BE9-0ACA-98BC-EA8936678DD4}"/>
              </a:ext>
            </a:extLst>
          </p:cNvPr>
          <p:cNvGraphicFramePr>
            <a:graphicFrameLocks noChangeAspect="1"/>
          </p:cNvGraphicFramePr>
          <p:nvPr>
            <p:extLst>
              <p:ext uri="{D42A27DB-BD31-4B8C-83A1-F6EECF244321}">
                <p14:modId xmlns:p14="http://schemas.microsoft.com/office/powerpoint/2010/main" val="2936379474"/>
              </p:ext>
            </p:extLst>
          </p:nvPr>
        </p:nvGraphicFramePr>
        <p:xfrm>
          <a:off x="1920230" y="4293096"/>
          <a:ext cx="3371850" cy="511175"/>
        </p:xfrm>
        <a:graphic>
          <a:graphicData uri="http://schemas.openxmlformats.org/presentationml/2006/ole">
            <mc:AlternateContent xmlns:mc="http://schemas.openxmlformats.org/markup-compatibility/2006">
              <mc:Choice xmlns:v="urn:schemas-microsoft-com:vml" Requires="v">
                <p:oleObj spid="_x0000_s2465" name="Equation" r:id="rId10" imgW="1511280" imgH="228600" progId="Equation.DSMT4">
                  <p:embed/>
                </p:oleObj>
              </mc:Choice>
              <mc:Fallback>
                <p:oleObj name="Equation" r:id="rId10" imgW="1511280" imgH="228600" progId="Equation.DSMT4">
                  <p:embed/>
                  <p:pic>
                    <p:nvPicPr>
                      <p:cNvPr id="0" name=""/>
                      <p:cNvPicPr/>
                      <p:nvPr/>
                    </p:nvPicPr>
                    <p:blipFill>
                      <a:blip r:embed="rId11"/>
                      <a:stretch>
                        <a:fillRect/>
                      </a:stretch>
                    </p:blipFill>
                    <p:spPr>
                      <a:xfrm>
                        <a:off x="1920230" y="4293096"/>
                        <a:ext cx="3371850" cy="511175"/>
                      </a:xfrm>
                      <a:prstGeom prst="rect">
                        <a:avLst/>
                      </a:prstGeom>
                    </p:spPr>
                  </p:pic>
                </p:oleObj>
              </mc:Fallback>
            </mc:AlternateContent>
          </a:graphicData>
        </a:graphic>
      </p:graphicFrame>
      <p:sp>
        <p:nvSpPr>
          <p:cNvPr id="3" name="矩形 2"/>
          <p:cNvSpPr/>
          <p:nvPr/>
        </p:nvSpPr>
        <p:spPr>
          <a:xfrm>
            <a:off x="755576" y="4994012"/>
            <a:ext cx="2040943" cy="461665"/>
          </a:xfrm>
          <a:prstGeom prst="rect">
            <a:avLst/>
          </a:prstGeom>
        </p:spPr>
        <p:txBody>
          <a:bodyPr wrap="none">
            <a:spAutoFit/>
          </a:bodyPr>
          <a:lstStyle/>
          <a:p>
            <a:r>
              <a:rPr lang="zh-CN" altLang="en-US" sz="2400" b="1" dirty="0" smtClean="0">
                <a:solidFill>
                  <a:srgbClr val="0033CC"/>
                </a:solidFill>
                <a:latin typeface="黑体" panose="02010609060101010101" pitchFamily="49" charset="-122"/>
                <a:ea typeface="黑体" panose="02010609060101010101" pitchFamily="49" charset="-122"/>
              </a:rPr>
              <a:t>相对误差限：</a:t>
            </a:r>
            <a:endParaRPr lang="zh-CN" altLang="en-US" sz="2400" b="1" dirty="0">
              <a:solidFill>
                <a:srgbClr val="00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1494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8A9793F-A24E-2F9C-22B0-3A3FA7DD2446}"/>
            </a:ext>
          </a:extLst>
        </p:cNvPr>
        <p:cNvGrpSpPr/>
        <p:nvPr/>
      </p:nvGrpSpPr>
      <p:grpSpPr>
        <a:xfrm>
          <a:off x="0" y="0"/>
          <a:ext cx="0" cy="0"/>
          <a:chOff x="0" y="0"/>
          <a:chExt cx="0" cy="0"/>
        </a:xfrm>
      </p:grpSpPr>
      <p:sp>
        <p:nvSpPr>
          <p:cNvPr id="9" name="矩形 8"/>
          <p:cNvSpPr/>
          <p:nvPr/>
        </p:nvSpPr>
        <p:spPr>
          <a:xfrm>
            <a:off x="539552" y="3429000"/>
            <a:ext cx="8352928" cy="309634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23425819-D591-2033-3718-D30EF5469AED}"/>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FA95C6C3-DC4A-CAC4-F075-0014D03D064C}"/>
              </a:ext>
            </a:extLst>
          </p:cNvPr>
          <p:cNvSpPr>
            <a:spLocks noGrp="1" noChangeArrowheads="1"/>
          </p:cNvSpPr>
          <p:nvPr>
            <p:ph type="body" idx="1"/>
          </p:nvPr>
        </p:nvSpPr>
        <p:spPr>
          <a:xfrm>
            <a:off x="647700" y="1265020"/>
            <a:ext cx="8435974" cy="4032250"/>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smtClean="0"/>
              <a:t>1.3 </a:t>
            </a:r>
            <a:endParaRPr lang="en-US" altLang="zh-CN" sz="2400" b="1" dirty="0"/>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a:solidFill>
                  <a:srgbClr val="0033CC"/>
                </a:solidFill>
              </a:rPr>
              <a:t>   (2)</a:t>
            </a:r>
          </a:p>
          <a:p>
            <a:pPr marL="0" indent="0" eaLnBrk="1" hangingPunct="1">
              <a:lnSpc>
                <a:spcPct val="150000"/>
              </a:lnSpc>
              <a:buNone/>
              <a:defRPr/>
            </a:pPr>
            <a:r>
              <a:rPr lang="zh-CN" altLang="en-US" sz="2400" b="1" dirty="0">
                <a:solidFill>
                  <a:srgbClr val="0033CC"/>
                </a:solidFill>
              </a:rPr>
              <a:t>       </a:t>
            </a:r>
            <a:r>
              <a:rPr lang="en-US" altLang="zh-CN" sz="2400" b="1" dirty="0">
                <a:solidFill>
                  <a:srgbClr val="0033CC"/>
                </a:solidFill>
              </a:rPr>
              <a:t>                       </a:t>
            </a:r>
          </a:p>
          <a:p>
            <a:pPr marL="0" indent="0" eaLnBrk="1" hangingPunct="1">
              <a:lnSpc>
                <a:spcPct val="150000"/>
              </a:lnSpc>
              <a:buNone/>
              <a:defRPr/>
            </a:pPr>
            <a:r>
              <a:rPr lang="en-US" altLang="zh-CN" sz="2400" b="1" dirty="0">
                <a:solidFill>
                  <a:srgbClr val="0033CC"/>
                </a:solidFill>
              </a:rPr>
              <a:t>    </a:t>
            </a:r>
            <a:r>
              <a:rPr lang="zh-CN" altLang="en-US" sz="2400" b="1" dirty="0">
                <a:solidFill>
                  <a:srgbClr val="0033CC"/>
                </a:solidFill>
              </a:rPr>
              <a:t>       </a:t>
            </a:r>
            <a:endParaRPr lang="en-US" altLang="zh-CN" sz="2400" b="1" dirty="0"/>
          </a:p>
        </p:txBody>
      </p:sp>
      <p:sp>
        <p:nvSpPr>
          <p:cNvPr id="8196" name="灯片编号占位符 5">
            <a:extLst>
              <a:ext uri="{FF2B5EF4-FFF2-40B4-BE49-F238E27FC236}">
                <a16:creationId xmlns:a16="http://schemas.microsoft.com/office/drawing/2014/main" xmlns="" id="{CB2E6EAA-BEB6-F664-B991-B0A7F4E417D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11</a:t>
            </a:fld>
            <a:endParaRPr lang="en-US" altLang="zh-CN" sz="1400">
              <a:solidFill>
                <a:srgbClr val="002060"/>
              </a:solidFill>
            </a:endParaRPr>
          </a:p>
        </p:txBody>
      </p:sp>
      <p:graphicFrame>
        <p:nvGraphicFramePr>
          <p:cNvPr id="5" name="对象 4">
            <a:extLst>
              <a:ext uri="{FF2B5EF4-FFF2-40B4-BE49-F238E27FC236}">
                <a16:creationId xmlns:a16="http://schemas.microsoft.com/office/drawing/2014/main" xmlns="" id="{2DAEECEF-AE85-A5DF-EA03-37301C51EF4F}"/>
              </a:ext>
            </a:extLst>
          </p:cNvPr>
          <p:cNvGraphicFramePr>
            <a:graphicFrameLocks noChangeAspect="1"/>
          </p:cNvGraphicFramePr>
          <p:nvPr>
            <p:extLst>
              <p:ext uri="{D42A27DB-BD31-4B8C-83A1-F6EECF244321}">
                <p14:modId xmlns:p14="http://schemas.microsoft.com/office/powerpoint/2010/main" val="2135900967"/>
              </p:ext>
            </p:extLst>
          </p:nvPr>
        </p:nvGraphicFramePr>
        <p:xfrm>
          <a:off x="2339752" y="1717934"/>
          <a:ext cx="4824536" cy="990986"/>
        </p:xfrm>
        <a:graphic>
          <a:graphicData uri="http://schemas.openxmlformats.org/presentationml/2006/ole">
            <mc:AlternateContent xmlns:mc="http://schemas.openxmlformats.org/markup-compatibility/2006">
              <mc:Choice xmlns:v="urn:schemas-microsoft-com:vml" Requires="v">
                <p:oleObj spid="_x0000_s3443" name="Equation" r:id="rId4" imgW="2349360" imgH="482400" progId="Equation.DSMT4">
                  <p:embed/>
                </p:oleObj>
              </mc:Choice>
              <mc:Fallback>
                <p:oleObj name="Equation" r:id="rId4" imgW="2349360" imgH="482400" progId="Equation.DSMT4">
                  <p:embed/>
                  <p:pic>
                    <p:nvPicPr>
                      <p:cNvPr id="5" name="对象 4">
                        <a:extLst>
                          <a:ext uri="{FF2B5EF4-FFF2-40B4-BE49-F238E27FC236}">
                            <a16:creationId xmlns:a16="http://schemas.microsoft.com/office/drawing/2014/main" xmlns="" id="{10DE20F1-FF50-C870-3F64-FD55FB78029B}"/>
                          </a:ext>
                        </a:extLst>
                      </p:cNvPr>
                      <p:cNvPicPr/>
                      <p:nvPr/>
                    </p:nvPicPr>
                    <p:blipFill>
                      <a:blip r:embed="rId5"/>
                      <a:stretch>
                        <a:fillRect/>
                      </a:stretch>
                    </p:blipFill>
                    <p:spPr>
                      <a:xfrm>
                        <a:off x="2339752" y="1717934"/>
                        <a:ext cx="4824536" cy="9909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38F10DCC-A285-AEA1-D185-71D2673D9E19}"/>
              </a:ext>
            </a:extLst>
          </p:cNvPr>
          <p:cNvGraphicFramePr>
            <a:graphicFrameLocks noChangeAspect="1"/>
          </p:cNvGraphicFramePr>
          <p:nvPr>
            <p:extLst>
              <p:ext uri="{D42A27DB-BD31-4B8C-83A1-F6EECF244321}">
                <p14:modId xmlns:p14="http://schemas.microsoft.com/office/powerpoint/2010/main" val="2723449047"/>
              </p:ext>
            </p:extLst>
          </p:nvPr>
        </p:nvGraphicFramePr>
        <p:xfrm>
          <a:off x="1835696" y="3531989"/>
          <a:ext cx="2444750" cy="473075"/>
        </p:xfrm>
        <a:graphic>
          <a:graphicData uri="http://schemas.openxmlformats.org/presentationml/2006/ole">
            <mc:AlternateContent xmlns:mc="http://schemas.openxmlformats.org/markup-compatibility/2006">
              <mc:Choice xmlns:v="urn:schemas-microsoft-com:vml" Requires="v">
                <p:oleObj spid="_x0000_s3444" name="Equation" r:id="rId6" imgW="1180800" imgH="228600" progId="Equation.DSMT4">
                  <p:embed/>
                </p:oleObj>
              </mc:Choice>
              <mc:Fallback>
                <p:oleObj name="Equation" r:id="rId6" imgW="1180800" imgH="228600" progId="Equation.DSMT4">
                  <p:embed/>
                  <p:pic>
                    <p:nvPicPr>
                      <p:cNvPr id="11" name="对象 10">
                        <a:extLst>
                          <a:ext uri="{FF2B5EF4-FFF2-40B4-BE49-F238E27FC236}">
                            <a16:creationId xmlns:a16="http://schemas.microsoft.com/office/drawing/2014/main" xmlns="" id="{A03B4AAF-49F8-DA79-3524-51D478FE3248}"/>
                          </a:ext>
                        </a:extLst>
                      </p:cNvPr>
                      <p:cNvPicPr/>
                      <p:nvPr/>
                    </p:nvPicPr>
                    <p:blipFill>
                      <a:blip r:embed="rId7"/>
                      <a:stretch>
                        <a:fillRect/>
                      </a:stretch>
                    </p:blipFill>
                    <p:spPr>
                      <a:xfrm>
                        <a:off x="1835696" y="3531989"/>
                        <a:ext cx="2444750" cy="473075"/>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xmlns="" id="{9EF1F8CB-81F5-E269-EA82-42A303B156AA}"/>
              </a:ext>
            </a:extLst>
          </p:cNvPr>
          <p:cNvSpPr txBox="1"/>
          <p:nvPr/>
        </p:nvSpPr>
        <p:spPr>
          <a:xfrm>
            <a:off x="1158746" y="5805264"/>
            <a:ext cx="7085662" cy="430887"/>
          </a:xfrm>
          <a:prstGeom prst="rect">
            <a:avLst/>
          </a:prstGeom>
          <a:noFill/>
        </p:spPr>
        <p:txBody>
          <a:bodyPr wrap="square">
            <a:spAutoFit/>
          </a:bodyPr>
          <a:lstStyle/>
          <a:p>
            <a:r>
              <a:rPr lang="zh-CN" altLang="en-US" sz="2200" b="1" dirty="0">
                <a:solidFill>
                  <a:srgbClr val="0033CC"/>
                </a:solidFill>
                <a:latin typeface="+mn-ea"/>
                <a:ea typeface="+mn-ea"/>
              </a:rPr>
              <a:t>乘积结果准确到个位，即</a:t>
            </a:r>
            <a:r>
              <a:rPr lang="en-US" altLang="zh-CN" sz="2200" b="1" dirty="0">
                <a:solidFill>
                  <a:srgbClr val="0033CC"/>
                </a:solidFill>
                <a:latin typeface="+mn-ea"/>
                <a:ea typeface="+mn-ea"/>
              </a:rPr>
              <a:t>-0</a:t>
            </a:r>
            <a:r>
              <a:rPr lang="zh-CN" altLang="en-US" sz="2200" b="1" dirty="0">
                <a:solidFill>
                  <a:srgbClr val="0033CC"/>
                </a:solidFill>
                <a:latin typeface="+mn-ea"/>
                <a:ea typeface="+mn-ea"/>
              </a:rPr>
              <a:t>，因此</a:t>
            </a:r>
            <a:r>
              <a:rPr lang="zh-CN" altLang="en-US" sz="2200" b="1" dirty="0">
                <a:solidFill>
                  <a:srgbClr val="0033CC"/>
                </a:solidFill>
                <a:latin typeface="+mj-ea"/>
                <a:ea typeface="+mj-ea"/>
              </a:rPr>
              <a:t>有效数字为</a:t>
            </a:r>
            <a:r>
              <a:rPr lang="en-US" altLang="zh-CN" sz="2200" b="1" dirty="0">
                <a:solidFill>
                  <a:srgbClr val="0033CC"/>
                </a:solidFill>
                <a:latin typeface="+mj-ea"/>
                <a:ea typeface="+mj-ea"/>
              </a:rPr>
              <a:t> 0 </a:t>
            </a:r>
            <a:r>
              <a:rPr lang="zh-CN" altLang="en-US" sz="2200" b="1" dirty="0" smtClean="0">
                <a:solidFill>
                  <a:srgbClr val="0033CC"/>
                </a:solidFill>
                <a:latin typeface="+mj-ea"/>
                <a:ea typeface="+mj-ea"/>
              </a:rPr>
              <a:t>位。</a:t>
            </a:r>
            <a:endParaRPr lang="zh-CN" altLang="en-US" sz="2200" dirty="0">
              <a:latin typeface="+mj-ea"/>
              <a:ea typeface="+mj-ea"/>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565490100"/>
              </p:ext>
            </p:extLst>
          </p:nvPr>
        </p:nvGraphicFramePr>
        <p:xfrm>
          <a:off x="925860" y="4149080"/>
          <a:ext cx="7580312" cy="481013"/>
        </p:xfrm>
        <a:graphic>
          <a:graphicData uri="http://schemas.openxmlformats.org/presentationml/2006/ole">
            <mc:AlternateContent xmlns:mc="http://schemas.openxmlformats.org/markup-compatibility/2006">
              <mc:Choice xmlns:v="urn:schemas-microsoft-com:vml" Requires="v">
                <p:oleObj spid="_x0000_s3445" name="Equation" r:id="rId8" imgW="3936960" imgH="228600" progId="Equation.DSMT4">
                  <p:embed/>
                </p:oleObj>
              </mc:Choice>
              <mc:Fallback>
                <p:oleObj name="Equation" r:id="rId8" imgW="3936960" imgH="228600" progId="Equation.DSMT4">
                  <p:embed/>
                  <p:pic>
                    <p:nvPicPr>
                      <p:cNvPr id="0" name=""/>
                      <p:cNvPicPr/>
                      <p:nvPr/>
                    </p:nvPicPr>
                    <p:blipFill>
                      <a:blip r:embed="rId9"/>
                      <a:stretch>
                        <a:fillRect/>
                      </a:stretch>
                    </p:blipFill>
                    <p:spPr>
                      <a:xfrm>
                        <a:off x="925860" y="4149080"/>
                        <a:ext cx="7580312" cy="4810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6476475"/>
              </p:ext>
            </p:extLst>
          </p:nvPr>
        </p:nvGraphicFramePr>
        <p:xfrm>
          <a:off x="827584" y="4776676"/>
          <a:ext cx="5184576" cy="884572"/>
        </p:xfrm>
        <a:graphic>
          <a:graphicData uri="http://schemas.openxmlformats.org/presentationml/2006/ole">
            <mc:AlternateContent xmlns:mc="http://schemas.openxmlformats.org/markup-compatibility/2006">
              <mc:Choice xmlns:v="urn:schemas-microsoft-com:vml" Requires="v">
                <p:oleObj spid="_x0000_s3446" name="Equation" r:id="rId10" imgW="2679480" imgH="457200" progId="Equation.DSMT4">
                  <p:embed/>
                </p:oleObj>
              </mc:Choice>
              <mc:Fallback>
                <p:oleObj name="Equation" r:id="rId10" imgW="2679480" imgH="457200" progId="Equation.DSMT4">
                  <p:embed/>
                  <p:pic>
                    <p:nvPicPr>
                      <p:cNvPr id="0" name=""/>
                      <p:cNvPicPr/>
                      <p:nvPr/>
                    </p:nvPicPr>
                    <p:blipFill>
                      <a:blip r:embed="rId11"/>
                      <a:stretch>
                        <a:fillRect/>
                      </a:stretch>
                    </p:blipFill>
                    <p:spPr>
                      <a:xfrm>
                        <a:off x="827584" y="4776676"/>
                        <a:ext cx="5184576" cy="884572"/>
                      </a:xfrm>
                      <a:prstGeom prst="rect">
                        <a:avLst/>
                      </a:prstGeom>
                    </p:spPr>
                  </p:pic>
                </p:oleObj>
              </mc:Fallback>
            </mc:AlternateContent>
          </a:graphicData>
        </a:graphic>
      </p:graphicFrame>
    </p:spTree>
    <p:extLst>
      <p:ext uri="{BB962C8B-B14F-4D97-AF65-F5344CB8AC3E}">
        <p14:creationId xmlns:p14="http://schemas.microsoft.com/office/powerpoint/2010/main" val="29381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7D51919-EE25-0997-0A52-C31F6D121246}"/>
            </a:ext>
          </a:extLst>
        </p:cNvPr>
        <p:cNvGrpSpPr/>
        <p:nvPr/>
      </p:nvGrpSpPr>
      <p:grpSpPr>
        <a:xfrm>
          <a:off x="0" y="0"/>
          <a:ext cx="0" cy="0"/>
          <a:chOff x="0" y="0"/>
          <a:chExt cx="0" cy="0"/>
        </a:xfrm>
      </p:grpSpPr>
      <p:sp>
        <p:nvSpPr>
          <p:cNvPr id="9" name="矩形 8"/>
          <p:cNvSpPr/>
          <p:nvPr/>
        </p:nvSpPr>
        <p:spPr>
          <a:xfrm>
            <a:off x="539552" y="3429000"/>
            <a:ext cx="8352928" cy="309634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E4E07073-A714-FFAB-BF93-9FBE051FD7E8}"/>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430E44FE-789C-A6AE-E9FA-0319C71A20D0}"/>
              </a:ext>
            </a:extLst>
          </p:cNvPr>
          <p:cNvSpPr>
            <a:spLocks noGrp="1" noChangeArrowheads="1"/>
          </p:cNvSpPr>
          <p:nvPr>
            <p:ph type="body" idx="1"/>
          </p:nvPr>
        </p:nvSpPr>
        <p:spPr>
          <a:xfrm>
            <a:off x="647700" y="1265020"/>
            <a:ext cx="8435974" cy="2740044"/>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smtClean="0"/>
              <a:t>1.3 </a:t>
            </a:r>
            <a:endParaRPr lang="en-US" altLang="zh-CN" sz="2400" b="1" dirty="0"/>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smtClean="0">
                <a:solidFill>
                  <a:srgbClr val="0033CC"/>
                </a:solidFill>
              </a:rPr>
              <a:t>(</a:t>
            </a:r>
            <a:r>
              <a:rPr lang="en-US" altLang="zh-CN" sz="2400" b="1" dirty="0">
                <a:solidFill>
                  <a:srgbClr val="0033CC"/>
                </a:solidFill>
              </a:rPr>
              <a:t>2</a:t>
            </a:r>
            <a:r>
              <a:rPr lang="en-US" altLang="zh-CN" sz="2400" b="1" dirty="0" smtClean="0">
                <a:solidFill>
                  <a:srgbClr val="0033CC"/>
                </a:solidFill>
              </a:rPr>
              <a:t>)</a:t>
            </a:r>
            <a:endParaRPr lang="en-US" altLang="zh-CN" sz="2400" b="1" dirty="0">
              <a:solidFill>
                <a:srgbClr val="0033CC"/>
              </a:solidFill>
            </a:endParaRPr>
          </a:p>
        </p:txBody>
      </p:sp>
      <p:sp>
        <p:nvSpPr>
          <p:cNvPr id="8196" name="灯片编号占位符 5">
            <a:extLst>
              <a:ext uri="{FF2B5EF4-FFF2-40B4-BE49-F238E27FC236}">
                <a16:creationId xmlns:a16="http://schemas.microsoft.com/office/drawing/2014/main" xmlns="" id="{3AF74623-F7D7-F06D-58C6-7EE3BBD1BB7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12</a:t>
            </a:fld>
            <a:endParaRPr lang="en-US" altLang="zh-CN" sz="1400">
              <a:solidFill>
                <a:srgbClr val="002060"/>
              </a:solidFill>
            </a:endParaRPr>
          </a:p>
        </p:txBody>
      </p:sp>
      <p:graphicFrame>
        <p:nvGraphicFramePr>
          <p:cNvPr id="5" name="对象 4">
            <a:extLst>
              <a:ext uri="{FF2B5EF4-FFF2-40B4-BE49-F238E27FC236}">
                <a16:creationId xmlns:a16="http://schemas.microsoft.com/office/drawing/2014/main" xmlns="" id="{7397A3AA-7D46-7FD2-D852-D1CFBE73D7D0}"/>
              </a:ext>
            </a:extLst>
          </p:cNvPr>
          <p:cNvGraphicFramePr>
            <a:graphicFrameLocks noChangeAspect="1"/>
          </p:cNvGraphicFramePr>
          <p:nvPr/>
        </p:nvGraphicFramePr>
        <p:xfrm>
          <a:off x="2339752" y="1700808"/>
          <a:ext cx="4824536" cy="990986"/>
        </p:xfrm>
        <a:graphic>
          <a:graphicData uri="http://schemas.openxmlformats.org/presentationml/2006/ole">
            <mc:AlternateContent xmlns:mc="http://schemas.openxmlformats.org/markup-compatibility/2006">
              <mc:Choice xmlns:v="urn:schemas-microsoft-com:vml" Requires="v">
                <p:oleObj spid="_x0000_s22675" name="Equation" r:id="rId4" imgW="2349360" imgH="482400" progId="Equation.DSMT4">
                  <p:embed/>
                </p:oleObj>
              </mc:Choice>
              <mc:Fallback>
                <p:oleObj name="Equation" r:id="rId4" imgW="2349360" imgH="482400" progId="Equation.DSMT4">
                  <p:embed/>
                  <p:pic>
                    <p:nvPicPr>
                      <p:cNvPr id="0" name=""/>
                      <p:cNvPicPr/>
                      <p:nvPr/>
                    </p:nvPicPr>
                    <p:blipFill>
                      <a:blip r:embed="rId5"/>
                      <a:stretch>
                        <a:fillRect/>
                      </a:stretch>
                    </p:blipFill>
                    <p:spPr>
                      <a:xfrm>
                        <a:off x="2339752" y="1700808"/>
                        <a:ext cx="4824536" cy="9909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AAB4FEB9-C94A-CC13-259E-38815A039438}"/>
              </a:ext>
            </a:extLst>
          </p:cNvPr>
          <p:cNvGraphicFramePr>
            <a:graphicFrameLocks noChangeAspect="1"/>
          </p:cNvGraphicFramePr>
          <p:nvPr>
            <p:extLst>
              <p:ext uri="{D42A27DB-BD31-4B8C-83A1-F6EECF244321}">
                <p14:modId xmlns:p14="http://schemas.microsoft.com/office/powerpoint/2010/main" val="3710145649"/>
              </p:ext>
            </p:extLst>
          </p:nvPr>
        </p:nvGraphicFramePr>
        <p:xfrm>
          <a:off x="1259632" y="3603997"/>
          <a:ext cx="2444750" cy="473075"/>
        </p:xfrm>
        <a:graphic>
          <a:graphicData uri="http://schemas.openxmlformats.org/presentationml/2006/ole">
            <mc:AlternateContent xmlns:mc="http://schemas.openxmlformats.org/markup-compatibility/2006">
              <mc:Choice xmlns:v="urn:schemas-microsoft-com:vml" Requires="v">
                <p:oleObj spid="_x0000_s22676" name="Equation" r:id="rId6" imgW="1180800" imgH="228600" progId="Equation.DSMT4">
                  <p:embed/>
                </p:oleObj>
              </mc:Choice>
              <mc:Fallback>
                <p:oleObj name="Equation" r:id="rId6" imgW="1180800" imgH="228600" progId="Equation.DSMT4">
                  <p:embed/>
                  <p:pic>
                    <p:nvPicPr>
                      <p:cNvPr id="0" name=""/>
                      <p:cNvPicPr/>
                      <p:nvPr/>
                    </p:nvPicPr>
                    <p:blipFill>
                      <a:blip r:embed="rId7"/>
                      <a:stretch>
                        <a:fillRect/>
                      </a:stretch>
                    </p:blipFill>
                    <p:spPr>
                      <a:xfrm>
                        <a:off x="1259632" y="3603997"/>
                        <a:ext cx="2444750" cy="473075"/>
                      </a:xfrm>
                      <a:prstGeom prst="rect">
                        <a:avLst/>
                      </a:prstGeom>
                    </p:spPr>
                  </p:pic>
                </p:oleObj>
              </mc:Fallback>
            </mc:AlternateContent>
          </a:graphicData>
        </a:graphic>
      </p:graphicFrame>
      <p:sp>
        <p:nvSpPr>
          <p:cNvPr id="10" name="矩形 9"/>
          <p:cNvSpPr/>
          <p:nvPr/>
        </p:nvSpPr>
        <p:spPr>
          <a:xfrm>
            <a:off x="755576" y="5055567"/>
            <a:ext cx="2040943" cy="461665"/>
          </a:xfrm>
          <a:prstGeom prst="rect">
            <a:avLst/>
          </a:prstGeom>
        </p:spPr>
        <p:txBody>
          <a:bodyPr wrap="none">
            <a:spAutoFit/>
          </a:bodyPr>
          <a:lstStyle/>
          <a:p>
            <a:r>
              <a:rPr lang="zh-CN" altLang="en-US" sz="2400" b="1" dirty="0" smtClean="0">
                <a:solidFill>
                  <a:srgbClr val="0033CC"/>
                </a:solidFill>
                <a:latin typeface="黑体" panose="02010609060101010101" pitchFamily="49" charset="-122"/>
                <a:ea typeface="黑体" panose="02010609060101010101" pitchFamily="49" charset="-122"/>
              </a:rPr>
              <a:t>相对误差限：</a:t>
            </a:r>
            <a:endParaRPr lang="zh-CN" altLang="en-US" sz="2400" b="1" dirty="0">
              <a:solidFill>
                <a:srgbClr val="0033CC"/>
              </a:solidFill>
              <a:latin typeface="黑体" panose="02010609060101010101" pitchFamily="49" charset="-122"/>
              <a:ea typeface="黑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8557464"/>
              </p:ext>
            </p:extLst>
          </p:nvPr>
        </p:nvGraphicFramePr>
        <p:xfrm>
          <a:off x="1075611" y="4221088"/>
          <a:ext cx="3640405" cy="504056"/>
        </p:xfrm>
        <a:graphic>
          <a:graphicData uri="http://schemas.openxmlformats.org/presentationml/2006/ole">
            <mc:AlternateContent xmlns:mc="http://schemas.openxmlformats.org/markup-compatibility/2006">
              <mc:Choice xmlns:v="urn:schemas-microsoft-com:vml" Requires="v">
                <p:oleObj spid="_x0000_s22677" name="Equation" r:id="rId8" imgW="1650960" imgH="228600" progId="Equation.DSMT4">
                  <p:embed/>
                </p:oleObj>
              </mc:Choice>
              <mc:Fallback>
                <p:oleObj name="Equation" r:id="rId8" imgW="1650960" imgH="228600" progId="Equation.DSMT4">
                  <p:embed/>
                  <p:pic>
                    <p:nvPicPr>
                      <p:cNvPr id="0" name=""/>
                      <p:cNvPicPr/>
                      <p:nvPr/>
                    </p:nvPicPr>
                    <p:blipFill>
                      <a:blip r:embed="rId9"/>
                      <a:stretch>
                        <a:fillRect/>
                      </a:stretch>
                    </p:blipFill>
                    <p:spPr>
                      <a:xfrm>
                        <a:off x="1075611" y="4221088"/>
                        <a:ext cx="3640405" cy="50405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54829311"/>
              </p:ext>
            </p:extLst>
          </p:nvPr>
        </p:nvGraphicFramePr>
        <p:xfrm>
          <a:off x="1619672" y="5733256"/>
          <a:ext cx="6019064" cy="447699"/>
        </p:xfrm>
        <a:graphic>
          <a:graphicData uri="http://schemas.openxmlformats.org/presentationml/2006/ole">
            <mc:AlternateContent xmlns:mc="http://schemas.openxmlformats.org/markup-compatibility/2006">
              <mc:Choice xmlns:v="urn:schemas-microsoft-com:vml" Requires="v">
                <p:oleObj spid="_x0000_s22678" name="Equation" r:id="rId10" imgW="3073320" imgH="228600" progId="Equation.DSMT4">
                  <p:embed/>
                </p:oleObj>
              </mc:Choice>
              <mc:Fallback>
                <p:oleObj name="Equation" r:id="rId10" imgW="3073320" imgH="228600" progId="Equation.DSMT4">
                  <p:embed/>
                  <p:pic>
                    <p:nvPicPr>
                      <p:cNvPr id="0" name=""/>
                      <p:cNvPicPr/>
                      <p:nvPr/>
                    </p:nvPicPr>
                    <p:blipFill>
                      <a:blip r:embed="rId11"/>
                      <a:stretch>
                        <a:fillRect/>
                      </a:stretch>
                    </p:blipFill>
                    <p:spPr>
                      <a:xfrm>
                        <a:off x="1619672" y="5733256"/>
                        <a:ext cx="6019064" cy="447699"/>
                      </a:xfrm>
                      <a:prstGeom prst="rect">
                        <a:avLst/>
                      </a:prstGeom>
                    </p:spPr>
                  </p:pic>
                </p:oleObj>
              </mc:Fallback>
            </mc:AlternateContent>
          </a:graphicData>
        </a:graphic>
      </p:graphicFrame>
      <p:sp>
        <p:nvSpPr>
          <p:cNvPr id="7" name="圆角矩形标注 6"/>
          <p:cNvSpPr/>
          <p:nvPr/>
        </p:nvSpPr>
        <p:spPr>
          <a:xfrm>
            <a:off x="2843808" y="4725144"/>
            <a:ext cx="5400600" cy="720080"/>
          </a:xfrm>
          <a:prstGeom prst="wedgeRoundRectCallout">
            <a:avLst>
              <a:gd name="adj1" fmla="val -47087"/>
              <a:gd name="adj2" fmla="val 92701"/>
              <a:gd name="adj3" fmla="val 16667"/>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1600" dirty="0">
                <a:solidFill>
                  <a:srgbClr val="0033CC"/>
                </a:solidFill>
              </a:rPr>
              <a:t>(1</a:t>
            </a:r>
            <a:r>
              <a:rPr lang="en-US" altLang="zh-CN" sz="1600" dirty="0" smtClean="0">
                <a:solidFill>
                  <a:srgbClr val="0033CC"/>
                </a:solidFill>
              </a:rPr>
              <a:t>) </a:t>
            </a:r>
            <a:r>
              <a:rPr lang="zh-CN" altLang="en-US" sz="1600" dirty="0" smtClean="0">
                <a:solidFill>
                  <a:srgbClr val="0033CC"/>
                </a:solidFill>
              </a:rPr>
              <a:t>乘积</a:t>
            </a:r>
            <a:r>
              <a:rPr lang="zh-CN" altLang="en-US" sz="1600" dirty="0">
                <a:solidFill>
                  <a:srgbClr val="0033CC"/>
                </a:solidFill>
              </a:rPr>
              <a:t>的相对误差限近似于各因子相对误差限之</a:t>
            </a:r>
            <a:r>
              <a:rPr lang="zh-CN" altLang="en-US" sz="1600" dirty="0" smtClean="0">
                <a:solidFill>
                  <a:srgbClr val="0033CC"/>
                </a:solidFill>
              </a:rPr>
              <a:t>和。</a:t>
            </a:r>
            <a:endParaRPr lang="en-US" altLang="zh-CN" sz="1600" dirty="0">
              <a:solidFill>
                <a:srgbClr val="0033CC"/>
              </a:solidFill>
            </a:endParaRPr>
          </a:p>
          <a:p>
            <a:pPr>
              <a:lnSpc>
                <a:spcPct val="120000"/>
              </a:lnSpc>
            </a:pPr>
            <a:r>
              <a:rPr lang="en-US" altLang="zh-CN" sz="1600" dirty="0" smtClean="0">
                <a:solidFill>
                  <a:srgbClr val="0033CC"/>
                </a:solidFill>
              </a:rPr>
              <a:t>(</a:t>
            </a:r>
            <a:r>
              <a:rPr lang="en-US" altLang="zh-CN" sz="1600" dirty="0">
                <a:solidFill>
                  <a:srgbClr val="0033CC"/>
                </a:solidFill>
              </a:rPr>
              <a:t>2</a:t>
            </a:r>
            <a:r>
              <a:rPr lang="en-US" altLang="zh-CN" sz="1600" dirty="0" smtClean="0">
                <a:solidFill>
                  <a:srgbClr val="0033CC"/>
                </a:solidFill>
              </a:rPr>
              <a:t>) </a:t>
            </a:r>
            <a:r>
              <a:rPr lang="zh-CN" altLang="en-US" sz="1600" dirty="0" smtClean="0">
                <a:solidFill>
                  <a:srgbClr val="0033CC"/>
                </a:solidFill>
              </a:rPr>
              <a:t>商</a:t>
            </a:r>
            <a:r>
              <a:rPr lang="zh-CN" altLang="en-US" sz="1600" dirty="0">
                <a:solidFill>
                  <a:srgbClr val="0033CC"/>
                </a:solidFill>
              </a:rPr>
              <a:t>的相对误差限近似于分子和分母相对误差限之</a:t>
            </a:r>
            <a:r>
              <a:rPr lang="zh-CN" altLang="en-US" sz="1600" dirty="0" smtClean="0">
                <a:solidFill>
                  <a:srgbClr val="0033CC"/>
                </a:solidFill>
              </a:rPr>
              <a:t>差。</a:t>
            </a:r>
            <a:endParaRPr lang="zh-CN" altLang="en-US" sz="1600" dirty="0">
              <a:solidFill>
                <a:srgbClr val="0033CC"/>
              </a:solidFill>
            </a:endParaRPr>
          </a:p>
        </p:txBody>
      </p:sp>
    </p:spTree>
    <p:extLst>
      <p:ext uri="{BB962C8B-B14F-4D97-AF65-F5344CB8AC3E}">
        <p14:creationId xmlns:p14="http://schemas.microsoft.com/office/powerpoint/2010/main" val="25285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7B98F5D-9A5C-1760-5D92-E0469B0F6DAA}"/>
            </a:ext>
          </a:extLst>
        </p:cNvPr>
        <p:cNvGrpSpPr/>
        <p:nvPr/>
      </p:nvGrpSpPr>
      <p:grpSpPr>
        <a:xfrm>
          <a:off x="0" y="0"/>
          <a:ext cx="0" cy="0"/>
          <a:chOff x="0" y="0"/>
          <a:chExt cx="0" cy="0"/>
        </a:xfrm>
      </p:grpSpPr>
      <p:sp>
        <p:nvSpPr>
          <p:cNvPr id="9" name="矩形 8"/>
          <p:cNvSpPr/>
          <p:nvPr/>
        </p:nvSpPr>
        <p:spPr>
          <a:xfrm>
            <a:off x="539552" y="3429000"/>
            <a:ext cx="8352928" cy="309634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0C12C522-3517-307E-9A48-E2DFFA502A8F}"/>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39EC785C-EF8A-38C9-1F0E-6AEC64C6CFA0}"/>
              </a:ext>
            </a:extLst>
          </p:cNvPr>
          <p:cNvSpPr>
            <a:spLocks noGrp="1" noChangeArrowheads="1"/>
          </p:cNvSpPr>
          <p:nvPr>
            <p:ph type="body" idx="1"/>
          </p:nvPr>
        </p:nvSpPr>
        <p:spPr>
          <a:xfrm>
            <a:off x="647700" y="1265020"/>
            <a:ext cx="8435974" cy="4032250"/>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smtClean="0"/>
              <a:t>1.3 </a:t>
            </a:r>
            <a:endParaRPr lang="en-US" altLang="zh-CN" sz="2400" b="1" dirty="0"/>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a:solidFill>
                  <a:srgbClr val="0033CC"/>
                </a:solidFill>
              </a:rPr>
              <a:t>   (3)</a:t>
            </a:r>
          </a:p>
          <a:p>
            <a:pPr marL="0" indent="0" eaLnBrk="1" hangingPunct="1">
              <a:lnSpc>
                <a:spcPct val="150000"/>
              </a:lnSpc>
              <a:buNone/>
              <a:defRPr/>
            </a:pPr>
            <a:r>
              <a:rPr lang="zh-CN" altLang="en-US" sz="2400" b="1" dirty="0">
                <a:solidFill>
                  <a:srgbClr val="0033CC"/>
                </a:solidFill>
              </a:rPr>
              <a:t>       </a:t>
            </a:r>
            <a:r>
              <a:rPr lang="en-US" altLang="zh-CN" sz="2400" b="1" dirty="0">
                <a:solidFill>
                  <a:srgbClr val="0033CC"/>
                </a:solidFill>
              </a:rPr>
              <a:t>                       </a:t>
            </a:r>
          </a:p>
          <a:p>
            <a:pPr marL="0" indent="0" eaLnBrk="1" hangingPunct="1">
              <a:lnSpc>
                <a:spcPct val="150000"/>
              </a:lnSpc>
              <a:buNone/>
              <a:defRPr/>
            </a:pPr>
            <a:r>
              <a:rPr lang="en-US" altLang="zh-CN" sz="2400" b="1" dirty="0">
                <a:solidFill>
                  <a:srgbClr val="0033CC"/>
                </a:solidFill>
              </a:rPr>
              <a:t>    </a:t>
            </a:r>
            <a:r>
              <a:rPr lang="zh-CN" altLang="en-US" sz="2400" b="1" dirty="0">
                <a:solidFill>
                  <a:srgbClr val="0033CC"/>
                </a:solidFill>
              </a:rPr>
              <a:t>       </a:t>
            </a:r>
            <a:endParaRPr lang="en-US" altLang="zh-CN" sz="2400" b="1" dirty="0"/>
          </a:p>
        </p:txBody>
      </p:sp>
      <p:sp>
        <p:nvSpPr>
          <p:cNvPr id="8196" name="灯片编号占位符 5">
            <a:extLst>
              <a:ext uri="{FF2B5EF4-FFF2-40B4-BE49-F238E27FC236}">
                <a16:creationId xmlns:a16="http://schemas.microsoft.com/office/drawing/2014/main" xmlns="" id="{196293F0-D9BB-3F66-2D95-911AA6E1BBC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13</a:t>
            </a:fld>
            <a:endParaRPr lang="en-US" altLang="zh-CN" sz="1400">
              <a:solidFill>
                <a:srgbClr val="002060"/>
              </a:solidFill>
            </a:endParaRPr>
          </a:p>
        </p:txBody>
      </p:sp>
      <p:graphicFrame>
        <p:nvGraphicFramePr>
          <p:cNvPr id="5" name="对象 4">
            <a:extLst>
              <a:ext uri="{FF2B5EF4-FFF2-40B4-BE49-F238E27FC236}">
                <a16:creationId xmlns:a16="http://schemas.microsoft.com/office/drawing/2014/main" xmlns="" id="{6A307D9A-822C-433D-F546-8EB67AB199C0}"/>
              </a:ext>
            </a:extLst>
          </p:cNvPr>
          <p:cNvGraphicFramePr>
            <a:graphicFrameLocks noChangeAspect="1"/>
          </p:cNvGraphicFramePr>
          <p:nvPr/>
        </p:nvGraphicFramePr>
        <p:xfrm>
          <a:off x="2339752" y="1700808"/>
          <a:ext cx="4824536" cy="990986"/>
        </p:xfrm>
        <a:graphic>
          <a:graphicData uri="http://schemas.openxmlformats.org/presentationml/2006/ole">
            <mc:AlternateContent xmlns:mc="http://schemas.openxmlformats.org/markup-compatibility/2006">
              <mc:Choice xmlns:v="urn:schemas-microsoft-com:vml" Requires="v">
                <p:oleObj spid="_x0000_s5446" name="Equation" r:id="rId4" imgW="2349360" imgH="482400" progId="Equation.DSMT4">
                  <p:embed/>
                </p:oleObj>
              </mc:Choice>
              <mc:Fallback>
                <p:oleObj name="Equation" r:id="rId4" imgW="2349360" imgH="482400" progId="Equation.DSMT4">
                  <p:embed/>
                  <p:pic>
                    <p:nvPicPr>
                      <p:cNvPr id="5" name="对象 4">
                        <a:extLst>
                          <a:ext uri="{FF2B5EF4-FFF2-40B4-BE49-F238E27FC236}">
                            <a16:creationId xmlns:a16="http://schemas.microsoft.com/office/drawing/2014/main" xmlns="" id="{2DAEECEF-AE85-A5DF-EA03-37301C51EF4F}"/>
                          </a:ext>
                        </a:extLst>
                      </p:cNvPr>
                      <p:cNvPicPr/>
                      <p:nvPr/>
                    </p:nvPicPr>
                    <p:blipFill>
                      <a:blip r:embed="rId5"/>
                      <a:stretch>
                        <a:fillRect/>
                      </a:stretch>
                    </p:blipFill>
                    <p:spPr>
                      <a:xfrm>
                        <a:off x="2339752" y="1700808"/>
                        <a:ext cx="4824536" cy="9909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23EBAC26-92EC-DEE7-F483-211E021DD162}"/>
              </a:ext>
            </a:extLst>
          </p:cNvPr>
          <p:cNvGraphicFramePr>
            <a:graphicFrameLocks noChangeAspect="1"/>
          </p:cNvGraphicFramePr>
          <p:nvPr>
            <p:extLst>
              <p:ext uri="{D42A27DB-BD31-4B8C-83A1-F6EECF244321}">
                <p14:modId xmlns:p14="http://schemas.microsoft.com/office/powerpoint/2010/main" val="4138786657"/>
              </p:ext>
            </p:extLst>
          </p:nvPr>
        </p:nvGraphicFramePr>
        <p:xfrm>
          <a:off x="1878827" y="3356992"/>
          <a:ext cx="3890963" cy="893762"/>
        </p:xfrm>
        <a:graphic>
          <a:graphicData uri="http://schemas.openxmlformats.org/presentationml/2006/ole">
            <mc:AlternateContent xmlns:mc="http://schemas.openxmlformats.org/markup-compatibility/2006">
              <mc:Choice xmlns:v="urn:schemas-microsoft-com:vml" Requires="v">
                <p:oleObj spid="_x0000_s5447" name="Equation" r:id="rId6" imgW="1879560" imgH="431640" progId="Equation.DSMT4">
                  <p:embed/>
                </p:oleObj>
              </mc:Choice>
              <mc:Fallback>
                <p:oleObj name="Equation" r:id="rId6" imgW="1879560" imgH="431640" progId="Equation.DSMT4">
                  <p:embed/>
                  <p:pic>
                    <p:nvPicPr>
                      <p:cNvPr id="11" name="对象 10">
                        <a:extLst>
                          <a:ext uri="{FF2B5EF4-FFF2-40B4-BE49-F238E27FC236}">
                            <a16:creationId xmlns:a16="http://schemas.microsoft.com/office/drawing/2014/main" xmlns="" id="{38F10DCC-A285-AEA1-D185-71D2673D9E19}"/>
                          </a:ext>
                        </a:extLst>
                      </p:cNvPr>
                      <p:cNvPicPr/>
                      <p:nvPr/>
                    </p:nvPicPr>
                    <p:blipFill>
                      <a:blip r:embed="rId7"/>
                      <a:stretch>
                        <a:fillRect/>
                      </a:stretch>
                    </p:blipFill>
                    <p:spPr>
                      <a:xfrm>
                        <a:off x="1878827" y="3356992"/>
                        <a:ext cx="3890963" cy="893762"/>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xmlns="" id="{5CC60FEA-7A06-9118-4DC4-C3D656F564E1}"/>
              </a:ext>
            </a:extLst>
          </p:cNvPr>
          <p:cNvGraphicFramePr>
            <a:graphicFrameLocks noChangeAspect="1"/>
          </p:cNvGraphicFramePr>
          <p:nvPr>
            <p:extLst>
              <p:ext uri="{D42A27DB-BD31-4B8C-83A1-F6EECF244321}">
                <p14:modId xmlns:p14="http://schemas.microsoft.com/office/powerpoint/2010/main" val="2456778597"/>
              </p:ext>
            </p:extLst>
          </p:nvPr>
        </p:nvGraphicFramePr>
        <p:xfrm>
          <a:off x="2032632" y="4090508"/>
          <a:ext cx="5438775" cy="1476375"/>
        </p:xfrm>
        <a:graphic>
          <a:graphicData uri="http://schemas.openxmlformats.org/presentationml/2006/ole">
            <mc:AlternateContent xmlns:mc="http://schemas.openxmlformats.org/markup-compatibility/2006">
              <mc:Choice xmlns:v="urn:schemas-microsoft-com:vml" Requires="v">
                <p:oleObj spid="_x0000_s5448" name="Equation" r:id="rId8" imgW="2438280" imgH="660240" progId="Equation.DSMT4">
                  <p:embed/>
                </p:oleObj>
              </mc:Choice>
              <mc:Fallback>
                <p:oleObj name="Equation" r:id="rId8" imgW="2438280" imgH="660240" progId="Equation.DSMT4">
                  <p:embed/>
                  <p:pic>
                    <p:nvPicPr>
                      <p:cNvPr id="2" name="对象 1">
                        <a:extLst>
                          <a:ext uri="{FF2B5EF4-FFF2-40B4-BE49-F238E27FC236}">
                            <a16:creationId xmlns:a16="http://schemas.microsoft.com/office/drawing/2014/main" xmlns="" id="{A87D8C5F-F673-2F4A-29EB-D08B7000B65B}"/>
                          </a:ext>
                        </a:extLst>
                      </p:cNvPr>
                      <p:cNvPicPr/>
                      <p:nvPr/>
                    </p:nvPicPr>
                    <p:blipFill>
                      <a:blip r:embed="rId9"/>
                      <a:stretch>
                        <a:fillRect/>
                      </a:stretch>
                    </p:blipFill>
                    <p:spPr>
                      <a:xfrm>
                        <a:off x="2032632" y="4090508"/>
                        <a:ext cx="5438775" cy="1476375"/>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xmlns="" id="{79864E30-9E43-9F4D-1E64-23DC7A334D9B}"/>
              </a:ext>
            </a:extLst>
          </p:cNvPr>
          <p:cNvSpPr txBox="1"/>
          <p:nvPr/>
        </p:nvSpPr>
        <p:spPr>
          <a:xfrm>
            <a:off x="905247" y="5743810"/>
            <a:ext cx="7920880" cy="769441"/>
          </a:xfrm>
          <a:prstGeom prst="rect">
            <a:avLst/>
          </a:prstGeom>
          <a:noFill/>
        </p:spPr>
        <p:txBody>
          <a:bodyPr wrap="square">
            <a:spAutoFit/>
          </a:bodyPr>
          <a:lstStyle/>
          <a:p>
            <a:r>
              <a:rPr lang="zh-CN" altLang="en-US" sz="2200" b="1" dirty="0">
                <a:solidFill>
                  <a:srgbClr val="0033CC"/>
                </a:solidFill>
                <a:latin typeface="+mj-ea"/>
                <a:ea typeface="+mj-ea"/>
              </a:rPr>
              <a:t>      除法结果准确到小数点后</a:t>
            </a:r>
            <a:r>
              <a:rPr lang="zh-CN" altLang="en-US" sz="2200" b="1" dirty="0" smtClean="0">
                <a:solidFill>
                  <a:srgbClr val="0033CC"/>
                </a:solidFill>
                <a:latin typeface="+mj-ea"/>
                <a:ea typeface="+mj-ea"/>
              </a:rPr>
              <a:t>第</a:t>
            </a:r>
            <a:r>
              <a:rPr lang="en-US" altLang="zh-CN" sz="2200" b="1" dirty="0" smtClean="0">
                <a:solidFill>
                  <a:srgbClr val="0033CC"/>
                </a:solidFill>
                <a:latin typeface="+mj-ea"/>
                <a:ea typeface="+mj-ea"/>
              </a:rPr>
              <a:t>5</a:t>
            </a:r>
            <a:r>
              <a:rPr lang="zh-CN" altLang="en-US" sz="2200" b="1" dirty="0" smtClean="0">
                <a:solidFill>
                  <a:srgbClr val="0033CC"/>
                </a:solidFill>
                <a:latin typeface="+mj-ea"/>
                <a:ea typeface="+mj-ea"/>
              </a:rPr>
              <a:t>位</a:t>
            </a:r>
            <a:r>
              <a:rPr lang="zh-CN" altLang="en-US" sz="2200" b="1" dirty="0">
                <a:solidFill>
                  <a:srgbClr val="0033CC"/>
                </a:solidFill>
                <a:latin typeface="+mj-ea"/>
                <a:ea typeface="+mj-ea"/>
              </a:rPr>
              <a:t>，由于除法结果小于</a:t>
            </a:r>
            <a:r>
              <a:rPr lang="en-US" altLang="zh-CN" sz="2200" b="1" dirty="0" smtClean="0">
                <a:solidFill>
                  <a:srgbClr val="0033CC"/>
                </a:solidFill>
                <a:latin typeface="+mj-ea"/>
                <a:ea typeface="+mj-ea"/>
              </a:rPr>
              <a:t>10</a:t>
            </a:r>
            <a:r>
              <a:rPr lang="en-US" altLang="zh-CN" sz="2200" b="1" baseline="30000" dirty="0" smtClean="0">
                <a:solidFill>
                  <a:srgbClr val="0033CC"/>
                </a:solidFill>
                <a:latin typeface="+mj-ea"/>
                <a:ea typeface="+mj-ea"/>
              </a:rPr>
              <a:t>-5</a:t>
            </a:r>
            <a:r>
              <a:rPr lang="zh-CN" altLang="en-US" sz="2200" b="1" dirty="0" smtClean="0">
                <a:solidFill>
                  <a:srgbClr val="0033CC"/>
                </a:solidFill>
                <a:latin typeface="+mj-ea"/>
                <a:ea typeface="+mj-ea"/>
              </a:rPr>
              <a:t>，</a:t>
            </a:r>
            <a:r>
              <a:rPr lang="zh-CN" altLang="en-US" sz="2200" b="1" dirty="0">
                <a:solidFill>
                  <a:srgbClr val="0033CC"/>
                </a:solidFill>
                <a:latin typeface="+mj-ea"/>
                <a:ea typeface="+mj-ea"/>
              </a:rPr>
              <a:t>因此有效数字为</a:t>
            </a:r>
            <a:r>
              <a:rPr lang="en-US" altLang="zh-CN" sz="2200" b="1" dirty="0">
                <a:solidFill>
                  <a:srgbClr val="0033CC"/>
                </a:solidFill>
                <a:latin typeface="+mj-ea"/>
                <a:ea typeface="+mj-ea"/>
              </a:rPr>
              <a:t> 0 </a:t>
            </a:r>
            <a:r>
              <a:rPr lang="zh-CN" altLang="en-US" sz="2200" b="1" dirty="0">
                <a:solidFill>
                  <a:srgbClr val="0033CC"/>
                </a:solidFill>
                <a:latin typeface="+mj-ea"/>
                <a:ea typeface="+mj-ea"/>
              </a:rPr>
              <a:t>位</a:t>
            </a:r>
            <a:endParaRPr lang="zh-CN" altLang="en-US" sz="2200" dirty="0">
              <a:latin typeface="+mj-ea"/>
              <a:ea typeface="+mj-ea"/>
            </a:endParaRPr>
          </a:p>
        </p:txBody>
      </p:sp>
    </p:spTree>
    <p:extLst>
      <p:ext uri="{BB962C8B-B14F-4D97-AF65-F5344CB8AC3E}">
        <p14:creationId xmlns:p14="http://schemas.microsoft.com/office/powerpoint/2010/main" val="4539651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ACD60A4-E0F6-2497-0D48-D9A6CC04E745}"/>
            </a:ext>
          </a:extLst>
        </p:cNvPr>
        <p:cNvGrpSpPr/>
        <p:nvPr/>
      </p:nvGrpSpPr>
      <p:grpSpPr>
        <a:xfrm>
          <a:off x="0" y="0"/>
          <a:ext cx="0" cy="0"/>
          <a:chOff x="0" y="0"/>
          <a:chExt cx="0" cy="0"/>
        </a:xfrm>
      </p:grpSpPr>
      <p:sp>
        <p:nvSpPr>
          <p:cNvPr id="9" name="矩形 8"/>
          <p:cNvSpPr/>
          <p:nvPr/>
        </p:nvSpPr>
        <p:spPr>
          <a:xfrm>
            <a:off x="539552" y="3212976"/>
            <a:ext cx="8352928" cy="3528392"/>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72DC775F-0681-D2B3-56B2-057E63245632}"/>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386745DD-2934-E691-1831-A0B01EB3F321}"/>
              </a:ext>
            </a:extLst>
          </p:cNvPr>
          <p:cNvSpPr>
            <a:spLocks noGrp="1" noChangeArrowheads="1"/>
          </p:cNvSpPr>
          <p:nvPr>
            <p:ph type="body" idx="1"/>
          </p:nvPr>
        </p:nvSpPr>
        <p:spPr>
          <a:xfrm>
            <a:off x="684983" y="1124942"/>
            <a:ext cx="8435974" cy="4032250"/>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smtClean="0"/>
              <a:t>1.3 </a:t>
            </a:r>
            <a:endParaRPr lang="en-US" altLang="zh-CN" sz="2400" b="1" dirty="0"/>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smtClean="0">
                <a:solidFill>
                  <a:srgbClr val="0033CC"/>
                </a:solidFill>
              </a:rPr>
              <a:t> </a:t>
            </a:r>
            <a:r>
              <a:rPr lang="en-US" altLang="zh-CN" sz="2400" b="1" dirty="0">
                <a:solidFill>
                  <a:srgbClr val="0033CC"/>
                </a:solidFill>
              </a:rPr>
              <a:t>(3</a:t>
            </a:r>
            <a:r>
              <a:rPr lang="en-US" altLang="zh-CN" sz="2400" b="1" dirty="0" smtClean="0">
                <a:solidFill>
                  <a:srgbClr val="0033CC"/>
                </a:solidFill>
              </a:rPr>
              <a:t>)</a:t>
            </a:r>
          </a:p>
          <a:p>
            <a:pPr marL="0" indent="0" eaLnBrk="1" hangingPunct="1">
              <a:lnSpc>
                <a:spcPct val="150000"/>
              </a:lnSpc>
              <a:buNone/>
              <a:defRPr/>
            </a:pPr>
            <a:r>
              <a:rPr lang="zh-CN" altLang="en-US" sz="2400" b="1" dirty="0" smtClean="0">
                <a:solidFill>
                  <a:srgbClr val="0033CC"/>
                </a:solidFill>
              </a:rPr>
              <a:t>       </a:t>
            </a:r>
            <a:r>
              <a:rPr lang="en-US" altLang="zh-CN" sz="2400" b="1" dirty="0" smtClean="0">
                <a:solidFill>
                  <a:srgbClr val="0033CC"/>
                </a:solidFill>
              </a:rPr>
              <a:t>                       </a:t>
            </a:r>
          </a:p>
          <a:p>
            <a:pPr marL="0" indent="0" eaLnBrk="1" hangingPunct="1">
              <a:lnSpc>
                <a:spcPct val="150000"/>
              </a:lnSpc>
              <a:buNone/>
              <a:defRPr/>
            </a:pPr>
            <a:r>
              <a:rPr lang="en-US" altLang="zh-CN" sz="2400" b="1" dirty="0" smtClean="0">
                <a:solidFill>
                  <a:srgbClr val="0033CC"/>
                </a:solidFill>
              </a:rPr>
              <a:t>    </a:t>
            </a:r>
            <a:r>
              <a:rPr lang="zh-CN" altLang="en-US" sz="2400" b="1" dirty="0" smtClean="0">
                <a:solidFill>
                  <a:srgbClr val="0033CC"/>
                </a:solidFill>
              </a:rPr>
              <a:t>  </a:t>
            </a:r>
            <a:endParaRPr lang="en-US" altLang="zh-CN" sz="2400" b="1" dirty="0">
              <a:solidFill>
                <a:srgbClr val="0033CC"/>
              </a:solidFill>
            </a:endParaRPr>
          </a:p>
          <a:p>
            <a:pPr marL="0" indent="0" eaLnBrk="1" hangingPunct="1">
              <a:lnSpc>
                <a:spcPct val="150000"/>
              </a:lnSpc>
              <a:spcBef>
                <a:spcPts val="0"/>
              </a:spcBef>
              <a:buNone/>
              <a:defRPr/>
            </a:pPr>
            <a:r>
              <a:rPr lang="zh-CN" altLang="en-US" sz="2400" b="1" dirty="0" smtClean="0">
                <a:solidFill>
                  <a:srgbClr val="0033CC"/>
                </a:solidFill>
              </a:rPr>
              <a:t>   相对误差限：     </a:t>
            </a:r>
            <a:endParaRPr lang="en-US" altLang="zh-CN" sz="2400" b="1" dirty="0"/>
          </a:p>
        </p:txBody>
      </p:sp>
      <p:sp>
        <p:nvSpPr>
          <p:cNvPr id="8196" name="灯片编号占位符 5">
            <a:extLst>
              <a:ext uri="{FF2B5EF4-FFF2-40B4-BE49-F238E27FC236}">
                <a16:creationId xmlns:a16="http://schemas.microsoft.com/office/drawing/2014/main" xmlns="" id="{2BEE1CCC-EB50-37B2-CAF9-9951BC36DFF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14</a:t>
            </a:fld>
            <a:endParaRPr lang="en-US" altLang="zh-CN" sz="1400">
              <a:solidFill>
                <a:srgbClr val="002060"/>
              </a:solidFill>
            </a:endParaRPr>
          </a:p>
        </p:txBody>
      </p:sp>
      <p:graphicFrame>
        <p:nvGraphicFramePr>
          <p:cNvPr id="5" name="对象 4">
            <a:extLst>
              <a:ext uri="{FF2B5EF4-FFF2-40B4-BE49-F238E27FC236}">
                <a16:creationId xmlns:a16="http://schemas.microsoft.com/office/drawing/2014/main" xmlns="" id="{B0B9F05D-7EC8-C693-3D03-AE39D94C10C3}"/>
              </a:ext>
            </a:extLst>
          </p:cNvPr>
          <p:cNvGraphicFramePr>
            <a:graphicFrameLocks noChangeAspect="1"/>
          </p:cNvGraphicFramePr>
          <p:nvPr/>
        </p:nvGraphicFramePr>
        <p:xfrm>
          <a:off x="2339752" y="1700808"/>
          <a:ext cx="4824536" cy="990986"/>
        </p:xfrm>
        <a:graphic>
          <a:graphicData uri="http://schemas.openxmlformats.org/presentationml/2006/ole">
            <mc:AlternateContent xmlns:mc="http://schemas.openxmlformats.org/markup-compatibility/2006">
              <mc:Choice xmlns:v="urn:schemas-microsoft-com:vml" Requires="v">
                <p:oleObj spid="_x0000_s6578" name="Equation" r:id="rId4" imgW="2349360" imgH="482400" progId="Equation.DSMT4">
                  <p:embed/>
                </p:oleObj>
              </mc:Choice>
              <mc:Fallback>
                <p:oleObj name="Equation" r:id="rId4" imgW="2349360" imgH="482400" progId="Equation.DSMT4">
                  <p:embed/>
                  <p:pic>
                    <p:nvPicPr>
                      <p:cNvPr id="5" name="对象 4">
                        <a:extLst>
                          <a:ext uri="{FF2B5EF4-FFF2-40B4-BE49-F238E27FC236}">
                            <a16:creationId xmlns:a16="http://schemas.microsoft.com/office/drawing/2014/main" xmlns="" id="{6A307D9A-822C-433D-F546-8EB67AB199C0}"/>
                          </a:ext>
                        </a:extLst>
                      </p:cNvPr>
                      <p:cNvPicPr/>
                      <p:nvPr/>
                    </p:nvPicPr>
                    <p:blipFill>
                      <a:blip r:embed="rId5"/>
                      <a:stretch>
                        <a:fillRect/>
                      </a:stretch>
                    </p:blipFill>
                    <p:spPr>
                      <a:xfrm>
                        <a:off x="2339752" y="1700808"/>
                        <a:ext cx="4824536" cy="9909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89FB6013-F1AD-0679-A57C-DBA5B78C258D}"/>
              </a:ext>
            </a:extLst>
          </p:cNvPr>
          <p:cNvGraphicFramePr>
            <a:graphicFrameLocks noChangeAspect="1"/>
          </p:cNvGraphicFramePr>
          <p:nvPr>
            <p:extLst>
              <p:ext uri="{D42A27DB-BD31-4B8C-83A1-F6EECF244321}">
                <p14:modId xmlns:p14="http://schemas.microsoft.com/office/powerpoint/2010/main" val="1423360082"/>
              </p:ext>
            </p:extLst>
          </p:nvPr>
        </p:nvGraphicFramePr>
        <p:xfrm>
          <a:off x="1619672" y="3220825"/>
          <a:ext cx="2155825" cy="893762"/>
        </p:xfrm>
        <a:graphic>
          <a:graphicData uri="http://schemas.openxmlformats.org/presentationml/2006/ole">
            <mc:AlternateContent xmlns:mc="http://schemas.openxmlformats.org/markup-compatibility/2006">
              <mc:Choice xmlns:v="urn:schemas-microsoft-com:vml" Requires="v">
                <p:oleObj spid="_x0000_s6579" name="Equation" r:id="rId6" imgW="1041120" imgH="431640" progId="Equation.DSMT4">
                  <p:embed/>
                </p:oleObj>
              </mc:Choice>
              <mc:Fallback>
                <p:oleObj name="Equation" r:id="rId6" imgW="1041120" imgH="431640" progId="Equation.DSMT4">
                  <p:embed/>
                  <p:pic>
                    <p:nvPicPr>
                      <p:cNvPr id="11" name="对象 10">
                        <a:extLst>
                          <a:ext uri="{FF2B5EF4-FFF2-40B4-BE49-F238E27FC236}">
                            <a16:creationId xmlns:a16="http://schemas.microsoft.com/office/drawing/2014/main" xmlns="" id="{23EBAC26-92EC-DEE7-F483-211E021DD162}"/>
                          </a:ext>
                        </a:extLst>
                      </p:cNvPr>
                      <p:cNvPicPr/>
                      <p:nvPr/>
                    </p:nvPicPr>
                    <p:blipFill>
                      <a:blip r:embed="rId7"/>
                      <a:stretch>
                        <a:fillRect/>
                      </a:stretch>
                    </p:blipFill>
                    <p:spPr>
                      <a:xfrm>
                        <a:off x="1619672" y="3220825"/>
                        <a:ext cx="2155825" cy="893762"/>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xmlns="" id="{453D4A52-367C-5131-6927-70220A972500}"/>
              </a:ext>
            </a:extLst>
          </p:cNvPr>
          <p:cNvGraphicFramePr>
            <a:graphicFrameLocks noChangeAspect="1"/>
          </p:cNvGraphicFramePr>
          <p:nvPr>
            <p:extLst>
              <p:ext uri="{D42A27DB-BD31-4B8C-83A1-F6EECF244321}">
                <p14:modId xmlns:p14="http://schemas.microsoft.com/office/powerpoint/2010/main" val="591251975"/>
              </p:ext>
            </p:extLst>
          </p:nvPr>
        </p:nvGraphicFramePr>
        <p:xfrm>
          <a:off x="1619672" y="4107105"/>
          <a:ext cx="5184576" cy="906071"/>
        </p:xfrm>
        <a:graphic>
          <a:graphicData uri="http://schemas.openxmlformats.org/presentationml/2006/ole">
            <mc:AlternateContent xmlns:mc="http://schemas.openxmlformats.org/markup-compatibility/2006">
              <mc:Choice xmlns:v="urn:schemas-microsoft-com:vml" Requires="v">
                <p:oleObj spid="_x0000_s6580" name="Equation" r:id="rId8" imgW="2476440" imgH="431640" progId="Equation.DSMT4">
                  <p:embed/>
                </p:oleObj>
              </mc:Choice>
              <mc:Fallback>
                <p:oleObj name="Equation" r:id="rId8" imgW="2476440" imgH="431640" progId="Equation.DSMT4">
                  <p:embed/>
                  <p:pic>
                    <p:nvPicPr>
                      <p:cNvPr id="2" name="对象 1">
                        <a:extLst>
                          <a:ext uri="{FF2B5EF4-FFF2-40B4-BE49-F238E27FC236}">
                            <a16:creationId xmlns:a16="http://schemas.microsoft.com/office/drawing/2014/main" xmlns="" id="{5CC60FEA-7A06-9118-4DC4-C3D656F564E1}"/>
                          </a:ext>
                        </a:extLst>
                      </p:cNvPr>
                      <p:cNvPicPr/>
                      <p:nvPr/>
                    </p:nvPicPr>
                    <p:blipFill>
                      <a:blip r:embed="rId9"/>
                      <a:stretch>
                        <a:fillRect/>
                      </a:stretch>
                    </p:blipFill>
                    <p:spPr>
                      <a:xfrm>
                        <a:off x="1619672" y="4107105"/>
                        <a:ext cx="5184576" cy="90607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19299334"/>
              </p:ext>
            </p:extLst>
          </p:nvPr>
        </p:nvGraphicFramePr>
        <p:xfrm>
          <a:off x="1619672" y="5589240"/>
          <a:ext cx="5832990" cy="936104"/>
        </p:xfrm>
        <a:graphic>
          <a:graphicData uri="http://schemas.openxmlformats.org/presentationml/2006/ole">
            <mc:AlternateContent xmlns:mc="http://schemas.openxmlformats.org/markup-compatibility/2006">
              <mc:Choice xmlns:v="urn:schemas-microsoft-com:vml" Requires="v">
                <p:oleObj spid="_x0000_s6581" name="Equation" r:id="rId10" imgW="6162840" imgH="988920" progId="Equation.DSMT4">
                  <p:embed/>
                </p:oleObj>
              </mc:Choice>
              <mc:Fallback>
                <p:oleObj name="Equation" r:id="rId10" imgW="6162840" imgH="988920" progId="Equation.DSMT4">
                  <p:embed/>
                  <p:pic>
                    <p:nvPicPr>
                      <p:cNvPr id="0" name=""/>
                      <p:cNvPicPr/>
                      <p:nvPr/>
                    </p:nvPicPr>
                    <p:blipFill>
                      <a:blip r:embed="rId11"/>
                      <a:stretch>
                        <a:fillRect/>
                      </a:stretch>
                    </p:blipFill>
                    <p:spPr>
                      <a:xfrm>
                        <a:off x="1619672" y="5589240"/>
                        <a:ext cx="5832990" cy="936104"/>
                      </a:xfrm>
                      <a:prstGeom prst="rect">
                        <a:avLst/>
                      </a:prstGeom>
                    </p:spPr>
                  </p:pic>
                </p:oleObj>
              </mc:Fallback>
            </mc:AlternateContent>
          </a:graphicData>
        </a:graphic>
      </p:graphicFrame>
    </p:spTree>
    <p:extLst>
      <p:ext uri="{BB962C8B-B14F-4D97-AF65-F5344CB8AC3E}">
        <p14:creationId xmlns:p14="http://schemas.microsoft.com/office/powerpoint/2010/main" val="1927873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A54D29C3-7489-BDFB-9E8F-DC29549C4771}"/>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a:t>第一章 绪论与计算误差</a:t>
            </a:r>
          </a:p>
        </p:txBody>
      </p:sp>
      <p:sp>
        <p:nvSpPr>
          <p:cNvPr id="15363" name="Rectangle 3">
            <a:extLst>
              <a:ext uri="{FF2B5EF4-FFF2-40B4-BE49-F238E27FC236}">
                <a16:creationId xmlns:a16="http://schemas.microsoft.com/office/drawing/2014/main" xmlns="" id="{50EA34CB-792A-BB2F-20E4-FDA1C154CCCF}"/>
              </a:ext>
            </a:extLst>
          </p:cNvPr>
          <p:cNvSpPr>
            <a:spLocks noGrp="1" noChangeArrowheads="1"/>
          </p:cNvSpPr>
          <p:nvPr>
            <p:ph type="body" idx="1"/>
          </p:nvPr>
        </p:nvSpPr>
        <p:spPr>
          <a:xfrm>
            <a:off x="755650" y="1557338"/>
            <a:ext cx="7848600" cy="4032250"/>
          </a:xfrm>
        </p:spPr>
        <p:txBody>
          <a:bodyPr/>
          <a:lstStyle/>
          <a:p>
            <a:pPr eaLnBrk="1" hangingPunct="1">
              <a:defRPr/>
            </a:pPr>
            <a:r>
              <a:rPr lang="en-US" altLang="zh-CN" sz="3600" b="1" dirty="0">
                <a:solidFill>
                  <a:schemeClr val="bg1">
                    <a:lumMod val="85000"/>
                  </a:schemeClr>
                </a:solidFill>
              </a:rPr>
              <a:t>1 </a:t>
            </a:r>
            <a:r>
              <a:rPr lang="zh-CN" altLang="en-US" sz="3600" b="1" dirty="0">
                <a:solidFill>
                  <a:schemeClr val="bg1">
                    <a:lumMod val="85000"/>
                  </a:schemeClr>
                </a:solidFill>
              </a:rPr>
              <a:t>计算方法研究内容与意义</a:t>
            </a:r>
            <a:endParaRPr lang="en-US" altLang="zh-CN" sz="3600" b="1" dirty="0">
              <a:solidFill>
                <a:schemeClr val="bg1">
                  <a:lumMod val="85000"/>
                </a:schemeClr>
              </a:solidFill>
            </a:endParaRPr>
          </a:p>
          <a:p>
            <a:pPr eaLnBrk="1" hangingPunct="1">
              <a:defRPr/>
            </a:pPr>
            <a:r>
              <a:rPr lang="en-US" altLang="zh-CN" sz="3600" b="1" dirty="0">
                <a:solidFill>
                  <a:schemeClr val="bg1">
                    <a:lumMod val="85000"/>
                  </a:schemeClr>
                </a:solidFill>
              </a:rPr>
              <a:t>2 </a:t>
            </a:r>
            <a:r>
              <a:rPr lang="zh-CN" altLang="en-US" sz="3600" b="1" dirty="0">
                <a:solidFill>
                  <a:schemeClr val="bg1">
                    <a:lumMod val="85000"/>
                  </a:schemeClr>
                </a:solidFill>
              </a:rPr>
              <a:t>计算方法在数学建模中的应用</a:t>
            </a:r>
            <a:endParaRPr lang="en-US" altLang="zh-CN" sz="3600" b="1" dirty="0">
              <a:solidFill>
                <a:schemeClr val="bg1">
                  <a:lumMod val="85000"/>
                </a:schemeClr>
              </a:solidFill>
            </a:endParaRPr>
          </a:p>
          <a:p>
            <a:pPr eaLnBrk="1" hangingPunct="1">
              <a:defRPr/>
            </a:pPr>
            <a:r>
              <a:rPr lang="en-US" altLang="zh-CN" sz="3600" b="1" dirty="0">
                <a:solidFill>
                  <a:schemeClr val="bg1">
                    <a:lumMod val="85000"/>
                  </a:schemeClr>
                </a:solidFill>
              </a:rPr>
              <a:t>3 </a:t>
            </a:r>
            <a:r>
              <a:rPr lang="zh-CN" altLang="en-US" sz="3600" b="1" dirty="0">
                <a:solidFill>
                  <a:schemeClr val="bg1">
                    <a:lumMod val="85000"/>
                  </a:schemeClr>
                </a:solidFill>
              </a:rPr>
              <a:t>误差的基本概念</a:t>
            </a:r>
            <a:endParaRPr lang="en-US" altLang="zh-CN" sz="3600" b="1" dirty="0">
              <a:solidFill>
                <a:schemeClr val="bg1">
                  <a:lumMod val="85000"/>
                </a:schemeClr>
              </a:solidFill>
            </a:endParaRPr>
          </a:p>
          <a:p>
            <a:pPr eaLnBrk="1" hangingPunct="1">
              <a:defRPr/>
            </a:pPr>
            <a:r>
              <a:rPr lang="en-US" altLang="zh-CN" sz="3600" b="1" dirty="0"/>
              <a:t>4 </a:t>
            </a:r>
            <a:r>
              <a:rPr lang="zh-CN" altLang="en-US" sz="3600" b="1" dirty="0"/>
              <a:t>计算方法的数值稳定性</a:t>
            </a:r>
            <a:endParaRPr lang="en-US" altLang="zh-CN" sz="3600" b="1" dirty="0"/>
          </a:p>
          <a:p>
            <a:pPr eaLnBrk="1" hangingPunct="1">
              <a:defRPr/>
            </a:pPr>
            <a:r>
              <a:rPr lang="en-US" altLang="zh-CN" sz="3600" b="1" dirty="0"/>
              <a:t>5 </a:t>
            </a:r>
            <a:r>
              <a:rPr lang="zh-CN" altLang="en-US" sz="3600" b="1" dirty="0"/>
              <a:t>设计计算方法的原则</a:t>
            </a:r>
            <a:endParaRPr lang="en-US" altLang="zh-CN" sz="3600" b="1" dirty="0"/>
          </a:p>
          <a:p>
            <a:pPr eaLnBrk="1" hangingPunct="1">
              <a:defRPr/>
            </a:pPr>
            <a:endParaRPr lang="en-US" altLang="zh-CN" sz="3600" b="1" dirty="0"/>
          </a:p>
        </p:txBody>
      </p:sp>
      <p:sp>
        <p:nvSpPr>
          <p:cNvPr id="8196" name="灯片编号占位符 5">
            <a:extLst>
              <a:ext uri="{FF2B5EF4-FFF2-40B4-BE49-F238E27FC236}">
                <a16:creationId xmlns:a16="http://schemas.microsoft.com/office/drawing/2014/main" xmlns="" id="{C6BD20AB-E765-0C0E-10E2-5173C19CC7C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15</a:t>
            </a:fld>
            <a:endParaRPr lang="en-US" altLang="zh-CN" sz="1400">
              <a:solidFill>
                <a:srgbClr val="002060"/>
              </a:solidFill>
            </a:endParaRPr>
          </a:p>
        </p:txBody>
      </p:sp>
    </p:spTree>
    <p:extLst>
      <p:ext uri="{BB962C8B-B14F-4D97-AF65-F5344CB8AC3E}">
        <p14:creationId xmlns:p14="http://schemas.microsoft.com/office/powerpoint/2010/main" val="249183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1CE2804-EBA9-64EB-97B7-D2F665B9D7C3}"/>
            </a:ext>
          </a:extLst>
        </p:cNvPr>
        <p:cNvGrpSpPr/>
        <p:nvPr/>
      </p:nvGrpSpPr>
      <p:grpSpPr>
        <a:xfrm>
          <a:off x="0" y="0"/>
          <a:ext cx="0" cy="0"/>
          <a:chOff x="0" y="0"/>
          <a:chExt cx="0" cy="0"/>
        </a:xfrm>
      </p:grpSpPr>
      <p:sp>
        <p:nvSpPr>
          <p:cNvPr id="2" name="矩形 1"/>
          <p:cNvSpPr/>
          <p:nvPr/>
        </p:nvSpPr>
        <p:spPr>
          <a:xfrm>
            <a:off x="251520" y="4437112"/>
            <a:ext cx="8784976" cy="1224136"/>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CF53A0B3-A42D-3971-1114-7030E251B016}"/>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9221" name="灯片编号占位符 2">
            <a:extLst>
              <a:ext uri="{FF2B5EF4-FFF2-40B4-BE49-F238E27FC236}">
                <a16:creationId xmlns:a16="http://schemas.microsoft.com/office/drawing/2014/main" xmlns="" id="{01C59ABA-C417-125B-DB50-B8DC600FB1C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584F36-9595-450C-B5AB-26E2ADC52FC1}" type="slidenum">
              <a:rPr lang="en-US" altLang="zh-CN" smtClean="0">
                <a:solidFill>
                  <a:srgbClr val="002060"/>
                </a:solidFill>
                <a:latin typeface="黑体" panose="02010609060101010101" pitchFamily="49" charset="-122"/>
                <a:ea typeface="黑体" panose="02010609060101010101" pitchFamily="49" charset="-122"/>
              </a:rPr>
              <a:pPr/>
              <a:t>16</a:t>
            </a:fld>
            <a:endParaRPr lang="en-US" altLang="zh-CN">
              <a:solidFill>
                <a:srgbClr val="002060"/>
              </a:solidFill>
              <a:latin typeface="黑体" panose="02010609060101010101" pitchFamily="49" charset="-122"/>
              <a:ea typeface="黑体" panose="02010609060101010101" pitchFamily="49" charset="-122"/>
            </a:endParaRPr>
          </a:p>
        </p:txBody>
      </p:sp>
      <p:grpSp>
        <p:nvGrpSpPr>
          <p:cNvPr id="3" name="Group 39">
            <a:extLst>
              <a:ext uri="{FF2B5EF4-FFF2-40B4-BE49-F238E27FC236}">
                <a16:creationId xmlns:a16="http://schemas.microsoft.com/office/drawing/2014/main" xmlns="" id="{CDEFA710-7481-98E3-5367-BCE882D0E6E7}"/>
              </a:ext>
            </a:extLst>
          </p:cNvPr>
          <p:cNvGrpSpPr/>
          <p:nvPr/>
        </p:nvGrpSpPr>
        <p:grpSpPr bwMode="auto">
          <a:xfrm>
            <a:off x="121813" y="1080896"/>
            <a:ext cx="8915207" cy="2419464"/>
            <a:chOff x="446" y="641"/>
            <a:chExt cx="6778" cy="1154"/>
          </a:xfrm>
        </p:grpSpPr>
        <p:sp>
          <p:nvSpPr>
            <p:cNvPr id="4" name="AutoShape 35">
              <a:extLst>
                <a:ext uri="{FF2B5EF4-FFF2-40B4-BE49-F238E27FC236}">
                  <a16:creationId xmlns:a16="http://schemas.microsoft.com/office/drawing/2014/main" xmlns="" id="{39EFC5C9-A810-2425-AA7B-CB34814756D0}"/>
                </a:ext>
              </a:extLst>
            </p:cNvPr>
            <p:cNvSpPr>
              <a:spLocks noChangeArrowheads="1"/>
            </p:cNvSpPr>
            <p:nvPr/>
          </p:nvSpPr>
          <p:spPr bwMode="auto">
            <a:xfrm>
              <a:off x="446" y="641"/>
              <a:ext cx="6778" cy="1154"/>
            </a:xfrm>
            <a:prstGeom prst="roundRect">
              <a:avLst>
                <a:gd name="adj" fmla="val 5167"/>
              </a:avLst>
            </a:prstGeom>
            <a:solidFill>
              <a:srgbClr val="CCECFF"/>
            </a:solidFill>
            <a:ln w="12700">
              <a:solidFill>
                <a:srgbClr val="993300"/>
              </a:solidFill>
              <a:round/>
            </a:ln>
            <a:effectLst>
              <a:prstShdw prst="shdw17" dist="17961" dir="2700000">
                <a:srgbClr val="CCECFF">
                  <a:gamma/>
                  <a:shade val="60000"/>
                  <a:invGamma/>
                </a:srgbClr>
              </a:prstShdw>
            </a:effectLst>
            <a:extLst/>
          </p:spPr>
          <p:txBody>
            <a:bodyPr anchor="ctr"/>
            <a:lstStyle>
              <a:lvl1pPr marL="565150" indent="-565150">
                <a:defRPr>
                  <a:solidFill>
                    <a:schemeClr val="tx1"/>
                  </a:solidFill>
                  <a:latin typeface="Arial" panose="020B0604020202020204" pitchFamily="34" charset="0"/>
                  <a:ea typeface="宋体" panose="02010600030101010101" pitchFamily="2" charset="-122"/>
                </a:defRPr>
              </a:lvl1pPr>
              <a:lvl2pPr marL="860425">
                <a:defRPr>
                  <a:solidFill>
                    <a:schemeClr val="tx1"/>
                  </a:solidFill>
                  <a:latin typeface="Arial" panose="020B0604020202020204" pitchFamily="34" charset="0"/>
                  <a:ea typeface="宋体" panose="02010600030101010101" pitchFamily="2" charset="-122"/>
                </a:defRPr>
              </a:lvl2pPr>
              <a:lvl3pPr marL="105092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65150" marR="0" lvl="0" indent="-565150" defTabSz="914400" eaLnBrk="1" fontAlgn="base" latinLnBrk="0" hangingPunct="1">
                <a:lnSpc>
                  <a:spcPct val="100000"/>
                </a:lnSpc>
                <a:spcBef>
                  <a:spcPct val="0"/>
                </a:spcBef>
                <a:spcAft>
                  <a:spcPct val="0"/>
                </a:spcAft>
                <a:buClrTx/>
                <a:buSzTx/>
                <a:buFontTx/>
                <a:buNone/>
                <a:defRPr/>
              </a:pPr>
              <a:endParaRPr kumimoji="1" lang="zh-CN" altLang="zh-CN" sz="2400" b="1"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endParaRPr>
            </a:p>
          </p:txBody>
        </p:sp>
        <p:sp>
          <p:nvSpPr>
            <p:cNvPr id="5" name="Text Box 38">
              <a:extLst>
                <a:ext uri="{FF2B5EF4-FFF2-40B4-BE49-F238E27FC236}">
                  <a16:creationId xmlns:a16="http://schemas.microsoft.com/office/drawing/2014/main" xmlns="" id="{5562764A-1BDF-4AF7-633A-994CAC919F06}"/>
                </a:ext>
              </a:extLst>
            </p:cNvPr>
            <p:cNvSpPr txBox="1">
              <a:spLocks noChangeArrowheads="1"/>
            </p:cNvSpPr>
            <p:nvPr/>
          </p:nvSpPr>
          <p:spPr bwMode="auto">
            <a:xfrm>
              <a:off x="524" y="671"/>
              <a:ext cx="6666" cy="1113"/>
            </a:xfrm>
            <a:prstGeom prst="rect">
              <a:avLst/>
            </a:prstGeom>
            <a:solidFill>
              <a:schemeClr val="accent6">
                <a:lumMod val="20000"/>
                <a:lumOff val="80000"/>
              </a:schemeClr>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30000"/>
                </a:lnSpc>
                <a:spcBef>
                  <a:spcPct val="50000"/>
                </a:spcBef>
                <a:spcAft>
                  <a:spcPct val="0"/>
                </a:spcAft>
              </a:pPr>
              <a:r>
                <a:rPr kumimoji="1" lang="zh-CN" altLang="en-US" sz="2800" b="1" kern="0" dirty="0">
                  <a:solidFill>
                    <a:srgbClr val="3333CC"/>
                  </a:solidFill>
                  <a:ea typeface="楷体_GB2312" pitchFamily="49" charset="-122"/>
                </a:rPr>
                <a:t>定义</a:t>
              </a:r>
              <a:r>
                <a:rPr kumimoji="1" lang="zh-CN" altLang="en-US" sz="2800" b="1" kern="0" dirty="0">
                  <a:solidFill>
                    <a:srgbClr val="000000"/>
                  </a:solidFill>
                  <a:latin typeface="Times New Roman" panose="02020603050405020304" pitchFamily="18" charset="0"/>
                  <a:ea typeface="楷体_GB2312" pitchFamily="49" charset="-122"/>
                </a:rPr>
                <a:t> </a:t>
              </a:r>
              <a:r>
                <a:rPr kumimoji="1" lang="en-US" altLang="zh-CN" sz="2800" b="1" kern="0" dirty="0" smtClean="0">
                  <a:solidFill>
                    <a:srgbClr val="000000"/>
                  </a:solidFill>
                  <a:latin typeface="Times New Roman" panose="02020603050405020304" pitchFamily="18" charset="0"/>
                  <a:ea typeface="楷体_GB2312" pitchFamily="49" charset="-122"/>
                </a:rPr>
                <a:t>1.6   </a:t>
              </a:r>
              <a:r>
                <a:rPr kumimoji="0" lang="zh-CN" altLang="en-US" sz="2800" b="1" i="0" u="none" strike="noStrike" kern="0" cap="none" spc="0" normalizeH="0" baseline="0" noProof="0" dirty="0" smtClean="0">
                  <a:ln>
                    <a:noFill/>
                  </a:ln>
                  <a:solidFill>
                    <a:srgbClr val="000000"/>
                  </a:solidFill>
                  <a:effectLst/>
                  <a:uLnTx/>
                  <a:uFillTx/>
                  <a:ea typeface="楷体_GB2312" pitchFamily="49" charset="-122"/>
                </a:rPr>
                <a:t>用</a:t>
              </a:r>
              <a:r>
                <a:rPr kumimoji="0" lang="zh-CN" altLang="en-US" sz="2800" b="1" i="0" u="none" strike="noStrike" kern="0" cap="none" spc="0" normalizeH="0" baseline="0" noProof="0" dirty="0">
                  <a:ln>
                    <a:noFill/>
                  </a:ln>
                  <a:solidFill>
                    <a:srgbClr val="000000"/>
                  </a:solidFill>
                  <a:effectLst/>
                  <a:uLnTx/>
                  <a:uFillTx/>
                  <a:ea typeface="楷体_GB2312" pitchFamily="49" charset="-122"/>
                </a:rPr>
                <a:t>一个计算方法进行计算时，如果初始数据误差或某一步计算的</a:t>
              </a:r>
              <a:r>
                <a:rPr kumimoji="0" lang="zh-CN" altLang="en-US" sz="2800" b="1" i="0" u="none" strike="noStrike" kern="0" cap="none" spc="0" normalizeH="0" baseline="0" noProof="0" dirty="0">
                  <a:ln>
                    <a:noFill/>
                  </a:ln>
                  <a:solidFill>
                    <a:srgbClr val="0033CC"/>
                  </a:solidFill>
                  <a:effectLst/>
                  <a:uLnTx/>
                  <a:uFillTx/>
                  <a:ea typeface="楷体_GB2312" pitchFamily="49" charset="-122"/>
                </a:rPr>
                <a:t>误差在以后的计算过程中不增长</a:t>
              </a:r>
              <a:r>
                <a:rPr kumimoji="0" lang="zh-CN" altLang="en-US" sz="2800" b="1" i="0" u="none" strike="noStrike" kern="0" cap="none" spc="0" normalizeH="0" baseline="0" noProof="0" dirty="0">
                  <a:ln>
                    <a:noFill/>
                  </a:ln>
                  <a:solidFill>
                    <a:srgbClr val="000000"/>
                  </a:solidFill>
                  <a:effectLst/>
                  <a:uLnTx/>
                  <a:uFillTx/>
                  <a:ea typeface="楷体_GB2312" pitchFamily="49" charset="-122"/>
                </a:rPr>
                <a:t>，就称该方法</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ea typeface="楷体_GB2312" pitchFamily="49" charset="-122"/>
                </a:rPr>
                <a:t>数值稳定</a:t>
              </a:r>
              <a:r>
                <a:rPr kumimoji="0" lang="zh-CN" altLang="en-US" sz="2800" b="1" i="0" u="none" strike="noStrike" kern="0" cap="none" spc="0" normalizeH="0" baseline="0" noProof="0" dirty="0" smtClean="0">
                  <a:ln>
                    <a:noFill/>
                  </a:ln>
                  <a:solidFill>
                    <a:srgbClr val="000000"/>
                  </a:solidFill>
                  <a:effectLst/>
                  <a:uLnTx/>
                  <a:uFillTx/>
                  <a:ea typeface="楷体_GB2312" pitchFamily="49" charset="-122"/>
                </a:rPr>
                <a:t>；</a:t>
              </a:r>
              <a:endParaRPr kumimoji="0" lang="en-US" altLang="zh-CN" sz="2800" b="1" i="0" u="none" strike="noStrike" kern="0" cap="none" spc="0" normalizeH="0" baseline="0" noProof="0" dirty="0" smtClean="0">
                <a:ln>
                  <a:noFill/>
                </a:ln>
                <a:solidFill>
                  <a:srgbClr val="000000"/>
                </a:solidFill>
                <a:effectLst/>
                <a:uLnTx/>
                <a:uFillTx/>
                <a:ea typeface="楷体_GB2312" pitchFamily="49" charset="-122"/>
              </a:endParaRPr>
            </a:p>
            <a:p>
              <a:pPr fontAlgn="base">
                <a:lnSpc>
                  <a:spcPct val="130000"/>
                </a:lnSpc>
                <a:spcBef>
                  <a:spcPts val="0"/>
                </a:spcBef>
                <a:spcAft>
                  <a:spcPct val="0"/>
                </a:spcAft>
              </a:pPr>
              <a:r>
                <a:rPr lang="en-US" altLang="zh-CN" sz="2800" b="1" kern="0" dirty="0">
                  <a:solidFill>
                    <a:srgbClr val="000000"/>
                  </a:solidFill>
                  <a:ea typeface="楷体_GB2312" pitchFamily="49" charset="-122"/>
                </a:rPr>
                <a:t> </a:t>
              </a:r>
              <a:r>
                <a:rPr lang="en-US" altLang="zh-CN" sz="2800" b="1" kern="0" dirty="0" smtClean="0">
                  <a:solidFill>
                    <a:srgbClr val="000000"/>
                  </a:solidFill>
                  <a:ea typeface="楷体_GB2312" pitchFamily="49" charset="-122"/>
                </a:rPr>
                <a:t>     </a:t>
              </a:r>
              <a:r>
                <a:rPr kumimoji="0" lang="zh-CN" altLang="en-US" sz="2800" b="1" i="0" u="none" strike="noStrike" kern="0" cap="none" spc="0" normalizeH="0" baseline="0" noProof="0" dirty="0" smtClean="0">
                  <a:ln>
                    <a:noFill/>
                  </a:ln>
                  <a:solidFill>
                    <a:srgbClr val="000000"/>
                  </a:solidFill>
                  <a:effectLst/>
                  <a:uLnTx/>
                  <a:uFillTx/>
                  <a:ea typeface="楷体_GB2312" pitchFamily="49" charset="-122"/>
                </a:rPr>
                <a:t>否则</a:t>
              </a:r>
              <a:r>
                <a:rPr kumimoji="0" lang="zh-CN" altLang="en-US" sz="2800" b="1" i="0" u="none" strike="noStrike" kern="0" cap="none" spc="0" normalizeH="0" baseline="0" noProof="0" dirty="0">
                  <a:ln>
                    <a:noFill/>
                  </a:ln>
                  <a:solidFill>
                    <a:srgbClr val="000000"/>
                  </a:solidFill>
                  <a:effectLst/>
                  <a:uLnTx/>
                  <a:uFillTx/>
                  <a:ea typeface="楷体_GB2312" pitchFamily="49" charset="-122"/>
                </a:rPr>
                <a:t>，若</a:t>
              </a:r>
              <a:r>
                <a:rPr lang="zh-CN" altLang="en-US" sz="2800" b="1" kern="0" dirty="0">
                  <a:solidFill>
                    <a:srgbClr val="0033CC"/>
                  </a:solidFill>
                  <a:ea typeface="楷体_GB2312" pitchFamily="49" charset="-122"/>
                </a:rPr>
                <a:t>误差增长</a:t>
              </a:r>
              <a:r>
                <a:rPr kumimoji="0" lang="zh-CN" altLang="en-US" sz="2800" b="1" i="0" u="none" strike="noStrike" kern="0" cap="none" spc="0" normalizeH="0" baseline="0" noProof="0" dirty="0">
                  <a:ln>
                    <a:noFill/>
                  </a:ln>
                  <a:solidFill>
                    <a:srgbClr val="000000"/>
                  </a:solidFill>
                  <a:effectLst/>
                  <a:uLnTx/>
                  <a:uFillTx/>
                  <a:ea typeface="楷体_GB2312" pitchFamily="49" charset="-122"/>
                </a:rPr>
                <a:t>，就称该方法</a:t>
              </a:r>
              <a:r>
                <a:rPr lang="zh-CN" altLang="en-US" sz="2800" b="1" kern="0" dirty="0">
                  <a:solidFill>
                    <a:srgbClr val="FF0000"/>
                  </a:solidFill>
                  <a:effectLst>
                    <a:outerShdw blurRad="38100" dist="38100" dir="2700000" algn="tl">
                      <a:srgbClr val="000000">
                        <a:alpha val="43137"/>
                      </a:srgbClr>
                    </a:outerShdw>
                  </a:effectLst>
                  <a:ea typeface="楷体_GB2312" pitchFamily="49" charset="-122"/>
                </a:rPr>
                <a:t>数值</a:t>
              </a:r>
              <a:r>
                <a:rPr lang="zh-CN" altLang="en-US" sz="2800" b="1" kern="0" dirty="0" smtClean="0">
                  <a:solidFill>
                    <a:srgbClr val="FF0000"/>
                  </a:solidFill>
                  <a:effectLst>
                    <a:outerShdw blurRad="38100" dist="38100" dir="2700000" algn="tl">
                      <a:srgbClr val="000000">
                        <a:alpha val="43137"/>
                      </a:srgbClr>
                    </a:outerShdw>
                  </a:effectLst>
                  <a:ea typeface="楷体_GB2312" pitchFamily="49" charset="-122"/>
                </a:rPr>
                <a:t>不稳定。</a:t>
              </a:r>
              <a:endParaRPr kumimoji="0" lang="zh-CN" altLang="en-US" sz="1800" b="1" i="0" u="none" strike="noStrike" kern="0" cap="none" spc="0" normalizeH="0" baseline="0" noProof="0" dirty="0">
                <a:ln>
                  <a:noFill/>
                </a:ln>
                <a:solidFill>
                  <a:srgbClr val="000000"/>
                </a:solidFill>
                <a:effectLst/>
                <a:uLnTx/>
                <a:uFillTx/>
              </a:endParaRPr>
            </a:p>
          </p:txBody>
        </p:sp>
      </p:grpSp>
      <p:sp>
        <p:nvSpPr>
          <p:cNvPr id="6" name="Text Box 40">
            <a:extLst>
              <a:ext uri="{FF2B5EF4-FFF2-40B4-BE49-F238E27FC236}">
                <a16:creationId xmlns:a16="http://schemas.microsoft.com/office/drawing/2014/main" xmlns="" id="{99BC84F5-741B-EB19-A3F5-C5863348629A}"/>
              </a:ext>
            </a:extLst>
          </p:cNvPr>
          <p:cNvSpPr txBox="1">
            <a:spLocks noChangeArrowheads="1"/>
          </p:cNvSpPr>
          <p:nvPr/>
        </p:nvSpPr>
        <p:spPr bwMode="auto">
          <a:xfrm>
            <a:off x="251520" y="3789040"/>
            <a:ext cx="5122862" cy="519112"/>
          </a:xfrm>
          <a:prstGeom prst="rect">
            <a:avLst/>
          </a:prstGeom>
          <a:solidFill>
            <a:schemeClr val="accent6">
              <a:lumMod val="20000"/>
              <a:lumOff val="80000"/>
            </a:schemeClr>
          </a:solidFill>
          <a:ln>
            <a:solidFill>
              <a:schemeClr val="tx1"/>
            </a:solidFill>
          </a:ln>
          <a:effectLst/>
          <a:extLst/>
        </p:spPr>
        <p:txBody>
          <a:bodyPr>
            <a:spAutoFit/>
          </a:bodyPr>
          <a:lstStyle/>
          <a:p>
            <a:pPr fontAlgn="base">
              <a:spcBef>
                <a:spcPct val="0"/>
              </a:spcBef>
              <a:spcAft>
                <a:spcPct val="0"/>
              </a:spcAft>
            </a:pPr>
            <a:r>
              <a:rPr kumimoji="1" lang="en-US" altLang="zh-CN" sz="2800" b="1" dirty="0">
                <a:solidFill>
                  <a:srgbClr val="FF0000"/>
                </a:solidFill>
                <a:latin typeface="楷体_GB2312" pitchFamily="49" charset="-122"/>
                <a:ea typeface="楷体_GB2312" pitchFamily="49" charset="-122"/>
                <a:sym typeface="Wingdings" panose="05000000000000000000" pitchFamily="2" charset="2"/>
              </a:rPr>
              <a:t>1.</a:t>
            </a:r>
            <a:r>
              <a:rPr kumimoji="1" lang="en-US" altLang="zh-CN" sz="2800" b="1" dirty="0">
                <a:solidFill>
                  <a:srgbClr val="D9D8EC"/>
                </a:solidFill>
                <a:latin typeface="楷体_GB2312" pitchFamily="49" charset="-122"/>
                <a:ea typeface="楷体_GB2312" pitchFamily="49" charset="-122"/>
                <a:sym typeface="Wingdings" panose="05000000000000000000" pitchFamily="2" charset="2"/>
              </a:rPr>
              <a:t> </a:t>
            </a:r>
            <a:r>
              <a:rPr kumimoji="1" lang="zh-CN" altLang="en-US" sz="2800" b="1" dirty="0">
                <a:solidFill>
                  <a:srgbClr val="000000"/>
                </a:solidFill>
                <a:latin typeface="楷体_GB2312" pitchFamily="49" charset="-122"/>
                <a:ea typeface="楷体_GB2312" pitchFamily="49" charset="-122"/>
                <a:sym typeface="Wingdings" panose="05000000000000000000" pitchFamily="2" charset="2"/>
              </a:rPr>
              <a:t>求根公式的数值稳定性</a:t>
            </a:r>
            <a:endParaRPr kumimoji="1" lang="zh-CN" altLang="en-US" sz="2800" b="1" dirty="0">
              <a:solidFill>
                <a:srgbClr val="000000"/>
              </a:solidFill>
              <a:latin typeface="Times New Roman" panose="02020603050405020304" pitchFamily="18" charset="0"/>
              <a:ea typeface="楷体_GB2312" pitchFamily="49" charset="-122"/>
              <a:sym typeface="Symbol" panose="05050102010706020507" pitchFamily="18" charset="2"/>
            </a:endParaRPr>
          </a:p>
        </p:txBody>
      </p:sp>
      <mc:AlternateContent xmlns:mc="http://schemas.openxmlformats.org/markup-compatibility/2006" xmlns:a14="http://schemas.microsoft.com/office/drawing/2010/main">
        <mc:Choice Requires="a14">
          <p:sp>
            <p:nvSpPr>
              <p:cNvPr id="8" name="Text Box 42">
                <a:extLst>
                  <a:ext uri="{FF2B5EF4-FFF2-40B4-BE49-F238E27FC236}">
                    <a16:creationId xmlns:a16="http://schemas.microsoft.com/office/drawing/2014/main" xmlns="" id="{60D684B5-1FE6-83BD-1D57-2E2F08FBA3A0}"/>
                  </a:ext>
                </a:extLst>
              </p:cNvPr>
              <p:cNvSpPr txBox="1">
                <a:spLocks noChangeArrowheads="1"/>
              </p:cNvSpPr>
              <p:nvPr/>
            </p:nvSpPr>
            <p:spPr bwMode="auto">
              <a:xfrm>
                <a:off x="473831" y="4585417"/>
                <a:ext cx="8490657" cy="963854"/>
              </a:xfrm>
              <a:prstGeom prst="rect">
                <a:avLst/>
              </a:prstGeom>
              <a:noFill/>
              <a:ln>
                <a:noFill/>
              </a:ln>
              <a:effectLst/>
              <a:extLst>
                <a:ext uri="{909E8E84-426E-40DD-AFC4-6F175D3DCCD1}">
                  <a14:hiddenFill>
                    <a:solidFill>
                      <a:srgbClr val="CCCC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lvl="0"/>
                <a:r>
                  <a:rPr kumimoji="1" lang="zh-CN" altLang="en-US" sz="2800" b="1" kern="0" dirty="0">
                    <a:solidFill>
                      <a:srgbClr val="000000"/>
                    </a:solidFill>
                    <a:latin typeface="楷体_GB2312" pitchFamily="49" charset="-122"/>
                    <a:ea typeface="楷体_GB2312" pitchFamily="49" charset="-122"/>
                    <a:sym typeface="Wingdings" panose="05000000000000000000" pitchFamily="2" charset="2"/>
                  </a:rPr>
                  <a:t>例</a:t>
                </a:r>
                <a:r>
                  <a:rPr kumimoji="1" lang="en-US" altLang="zh-CN" sz="2800" b="1" kern="0" dirty="0">
                    <a:solidFill>
                      <a:srgbClr val="000000"/>
                    </a:solidFill>
                    <a:latin typeface="楷体_GB2312" pitchFamily="49" charset="-122"/>
                    <a:ea typeface="楷体_GB2312" pitchFamily="49" charset="-122"/>
                    <a:sym typeface="Wingdings" panose="05000000000000000000" pitchFamily="2" charset="2"/>
                  </a:rPr>
                  <a:t>1.12</a:t>
                </a:r>
                <a:r>
                  <a:rPr kumimoji="1" lang="en-US" altLang="zh-CN" sz="2800" b="1" kern="0" dirty="0" smtClean="0">
                    <a:solidFill>
                      <a:srgbClr val="000000"/>
                    </a:solidFill>
                    <a:latin typeface="楷体_GB2312" pitchFamily="49" charset="-122"/>
                    <a:ea typeface="楷体_GB2312" pitchFamily="49" charset="-122"/>
                    <a:sym typeface="Wingdings" panose="05000000000000000000" pitchFamily="2" charset="2"/>
                  </a:rPr>
                  <a:t>   </a:t>
                </a:r>
                <a:r>
                  <a:rPr kumimoji="1"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在</a:t>
                </a:r>
                <a14:m>
                  <m:oMath xmlns:m="http://schemas.openxmlformats.org/officeDocument/2006/math">
                    <m:r>
                      <a:rPr kumimoji="1" lang="en-US" altLang="zh-CN" sz="2800" b="1" i="0" kern="0" smtClean="0">
                        <a:solidFill>
                          <a:srgbClr val="000000"/>
                        </a:solidFill>
                        <a:latin typeface="Cambria Math" panose="02040503050406030204" pitchFamily="18" charset="0"/>
                        <a:ea typeface="楷体_GB2312" pitchFamily="49" charset="-122"/>
                      </a:rPr>
                      <m:t> </m:t>
                    </m:r>
                    <m:r>
                      <a:rPr kumimoji="1" lang="en-US" altLang="zh-CN" sz="2800" b="1" i="1" kern="0" smtClean="0">
                        <a:solidFill>
                          <a:srgbClr val="FF0000"/>
                        </a:solidFill>
                        <a:latin typeface="Cambria Math" panose="02040503050406030204" pitchFamily="18" charset="0"/>
                        <a:ea typeface="楷体_GB2312" pitchFamily="49" charset="-122"/>
                      </a:rPr>
                      <m:t>𝟕</m:t>
                    </m:r>
                    <m:r>
                      <a:rPr kumimoji="1" lang="en-US" altLang="zh-CN" sz="2800" b="1" i="1" kern="0" smtClean="0">
                        <a:solidFill>
                          <a:srgbClr val="FF0000"/>
                        </a:solidFill>
                        <a:latin typeface="Cambria Math" panose="02040503050406030204" pitchFamily="18" charset="0"/>
                        <a:ea typeface="楷体_GB2312" pitchFamily="49" charset="-122"/>
                      </a:rPr>
                      <m:t> </m:t>
                    </m:r>
                  </m:oMath>
                </a14:m>
                <a:r>
                  <a:rPr kumimoji="1" lang="zh-CN" altLang="en-US" sz="2800" b="1" i="0" u="none" strike="noStrike" kern="0" cap="none" spc="0" normalizeH="0" baseline="0" noProof="0" dirty="0">
                    <a:ln>
                      <a:noFill/>
                    </a:ln>
                    <a:solidFill>
                      <a:srgbClr val="FF0000"/>
                    </a:solidFill>
                    <a:effectLst/>
                    <a:uLnTx/>
                    <a:uFillTx/>
                    <a:latin typeface="楷体_GB2312" pitchFamily="49" charset="-122"/>
                    <a:ea typeface="楷体_GB2312" pitchFamily="49" charset="-122"/>
                    <a:sym typeface="Wingdings" panose="05000000000000000000" pitchFamily="2" charset="2"/>
                  </a:rPr>
                  <a:t>位十进制计算机</a:t>
                </a:r>
                <a:r>
                  <a:rPr kumimoji="1"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sym typeface="Wingdings" panose="05000000000000000000" pitchFamily="2" charset="2"/>
                  </a:rPr>
                  <a:t>上，</a:t>
                </a:r>
                <a:endParaRPr kumimoji="1" lang="en-US" altLang="zh-CN"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sym typeface="Wingdings" panose="05000000000000000000" pitchFamily="2" charset="2"/>
                </a:endParaRPr>
              </a:p>
              <a:p>
                <a:pPr lvl="0"/>
                <a:r>
                  <a:rPr kumimoji="1" lang="en-US" altLang="zh-CN" sz="2800" b="1" kern="0" dirty="0">
                    <a:solidFill>
                      <a:srgbClr val="000000"/>
                    </a:solidFill>
                    <a:latin typeface="楷体_GB2312" pitchFamily="49" charset="-122"/>
                    <a:ea typeface="楷体_GB2312" pitchFamily="49" charset="-122"/>
                    <a:sym typeface="Wingdings" panose="05000000000000000000" pitchFamily="2" charset="2"/>
                  </a:rPr>
                  <a:t> </a:t>
                </a:r>
                <a:r>
                  <a:rPr kumimoji="1" lang="en-US" altLang="zh-CN" sz="2800" b="1" kern="0" dirty="0" smtClean="0">
                    <a:solidFill>
                      <a:srgbClr val="000000"/>
                    </a:solidFill>
                    <a:latin typeface="楷体_GB2312" pitchFamily="49" charset="-122"/>
                    <a:ea typeface="楷体_GB2312" pitchFamily="49" charset="-122"/>
                    <a:sym typeface="Wingdings" panose="05000000000000000000" pitchFamily="2" charset="2"/>
                  </a:rPr>
                  <a:t>        </a:t>
                </a:r>
                <a:r>
                  <a:rPr kumimoji="1"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sym typeface="Wingdings" panose="05000000000000000000" pitchFamily="2" charset="2"/>
                  </a:rPr>
                  <a:t>求</a:t>
                </a:r>
                <a14:m>
                  <m:oMath xmlns:m="http://schemas.openxmlformats.org/officeDocument/2006/math">
                    <m:sSup>
                      <m:sSupPr>
                        <m:ctrlPr>
                          <a:rPr kumimoji="1" lang="en-US" altLang="zh-CN" sz="2800" b="1" i="1" u="none" strike="noStrike" kern="0" cap="none" spc="0" normalizeH="0" baseline="0" noProof="0" smtClean="0">
                            <a:ln>
                              <a:noFill/>
                            </a:ln>
                            <a:solidFill>
                              <a:srgbClr val="000000"/>
                            </a:solidFill>
                            <a:effectLst/>
                            <a:uLnTx/>
                            <a:uFillTx/>
                            <a:latin typeface="Cambria Math"/>
                            <a:ea typeface="楷体_GB2312" pitchFamily="49" charset="-122"/>
                            <a:sym typeface="Wingdings" panose="05000000000000000000" pitchFamily="2" charset="2"/>
                          </a:rPr>
                        </m:ctrlPr>
                      </m:sSupPr>
                      <m:e>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 </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𝒙</m:t>
                        </m:r>
                      </m:e>
                      <m:sup>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𝟐</m:t>
                        </m:r>
                      </m:sup>
                    </m:sSup>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𝟐𝟔</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𝒙</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𝟏</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𝟎</m:t>
                    </m:r>
                    <m:r>
                      <a:rPr kumimoji="1"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sym typeface="Wingdings" panose="05000000000000000000" pitchFamily="2" charset="2"/>
                      </a:rPr>
                      <m:t> </m:t>
                    </m:r>
                  </m:oMath>
                </a14:m>
                <a:r>
                  <a:rPr kumimoji="1"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的两个</a:t>
                </a:r>
                <a:r>
                  <a:rPr kumimoji="1"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sym typeface="Wingdings" panose="05000000000000000000" pitchFamily="2" charset="2"/>
                  </a:rPr>
                  <a:t>根。</a:t>
                </a:r>
                <a:endParaRPr kumimoji="1"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楷体_GB2312" pitchFamily="49" charset="-122"/>
                  <a:sym typeface="Symbol" panose="05050102010706020507" pitchFamily="18" charset="2"/>
                </a:endParaRPr>
              </a:p>
            </p:txBody>
          </p:sp>
        </mc:Choice>
        <mc:Fallback xmlns="">
          <p:sp>
            <p:nvSpPr>
              <p:cNvPr id="8" name="Text Box 42">
                <a:extLst>
                  <a:ext uri="{FF2B5EF4-FFF2-40B4-BE49-F238E27FC236}">
                    <a16:creationId xmlns:a16="http://schemas.microsoft.com/office/drawing/2014/main" xmlns:a14="http://schemas.microsoft.com/office/drawing/2010/main" xmlns="" id="{60D684B5-1FE6-83BD-1D57-2E2F08FBA3A0}"/>
                  </a:ext>
                </a:extLst>
              </p:cNvPr>
              <p:cNvSpPr txBox="1">
                <a:spLocks noRot="1" noChangeAspect="1" noMove="1" noResize="1" noEditPoints="1" noAdjustHandles="1" noChangeArrowheads="1" noChangeShapeType="1" noTextEdit="1"/>
              </p:cNvSpPr>
              <p:nvPr/>
            </p:nvSpPr>
            <p:spPr bwMode="auto">
              <a:xfrm>
                <a:off x="473831" y="4585417"/>
                <a:ext cx="8490657" cy="963854"/>
              </a:xfrm>
              <a:prstGeom prst="rect">
                <a:avLst/>
              </a:prstGeom>
              <a:blipFill rotWithShape="1">
                <a:blip r:embed="rId2"/>
                <a:stretch>
                  <a:fillRect l="-1508" t="-7595" b="-14557"/>
                </a:stretch>
              </a:blip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Text Box 48">
            <a:extLst>
              <a:ext uri="{FF2B5EF4-FFF2-40B4-BE49-F238E27FC236}">
                <a16:creationId xmlns:a16="http://schemas.microsoft.com/office/drawing/2014/main" xmlns="" id="{755DC9C8-EF99-C303-0901-700EFC8F9B77}"/>
              </a:ext>
            </a:extLst>
          </p:cNvPr>
          <p:cNvSpPr txBox="1">
            <a:spLocks noChangeArrowheads="1"/>
          </p:cNvSpPr>
          <p:nvPr/>
        </p:nvSpPr>
        <p:spPr bwMode="auto">
          <a:xfrm>
            <a:off x="179512" y="5877272"/>
            <a:ext cx="8784976"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85000"/>
              </a:lnSpc>
              <a:spcBef>
                <a:spcPct val="50000"/>
              </a:spcBef>
              <a:spcAft>
                <a:spcPct val="0"/>
              </a:spcAft>
              <a:buClrTx/>
              <a:buSzTx/>
              <a:buFontTx/>
              <a:buNone/>
              <a:defRPr/>
            </a:pPr>
            <a:r>
              <a:rPr kumimoji="0" lang="en-US" altLang="zh-CN" sz="2800" b="1" i="0" u="none" strike="noStrike" kern="0" cap="none" spc="0" normalizeH="0" baseline="0" noProof="0" dirty="0">
                <a:ln>
                  <a:noFill/>
                </a:ln>
                <a:solidFill>
                  <a:srgbClr val="0000FF"/>
                </a:solidFill>
                <a:effectLst/>
                <a:uLnTx/>
                <a:uFillTx/>
                <a:latin typeface="Times New Roman" panose="02020603050405020304" pitchFamily="18" charset="0"/>
                <a:ea typeface="楷体_GB2312" pitchFamily="49" charset="-122"/>
              </a:rPr>
              <a:t>[</a:t>
            </a:r>
            <a:r>
              <a:rPr kumimoji="0" lang="zh-CN" altLang="en-US" sz="2400" b="1" i="0" u="none" strike="noStrike" kern="0" cap="none" spc="0" normalizeH="0" baseline="0" noProof="0" dirty="0">
                <a:ln>
                  <a:noFill/>
                </a:ln>
                <a:solidFill>
                  <a:srgbClr val="000000"/>
                </a:solidFill>
                <a:effectLst/>
                <a:uLnTx/>
                <a:uFillTx/>
              </a:rPr>
              <a:t>分析</a:t>
            </a:r>
            <a:r>
              <a:rPr kumimoji="0" lang="en-US" altLang="zh-CN" sz="2800" b="1" i="0" u="none" strike="noStrike" kern="0" cap="none" spc="0" normalizeH="0" baseline="0" noProof="0" dirty="0">
                <a:ln>
                  <a:noFill/>
                </a:ln>
                <a:solidFill>
                  <a:srgbClr val="0000FF"/>
                </a:solidFill>
                <a:effectLst/>
                <a:uLnTx/>
                <a:uFillTx/>
                <a:latin typeface="Times New Roman" panose="02020603050405020304" pitchFamily="18" charset="0"/>
                <a:ea typeface="楷体_GB2312" pitchFamily="49" charset="-122"/>
              </a:rPr>
              <a:t>]</a:t>
            </a:r>
            <a:r>
              <a:rPr kumimoji="0" lang="en-US" altLang="zh-CN" sz="2800" b="1" i="0" u="none" strike="noStrike" kern="0" cap="none" spc="0" normalizeH="0" baseline="0" noProof="0" dirty="0">
                <a:ln>
                  <a:noFill/>
                </a:ln>
                <a:solidFill>
                  <a:srgbClr val="000000"/>
                </a:solidFill>
                <a:effectLst/>
                <a:uLnTx/>
                <a:uFillTx/>
                <a:ea typeface="楷体_GB2312" pitchFamily="49" charset="-122"/>
              </a:rPr>
              <a:t>  </a:t>
            </a:r>
            <a:r>
              <a:rPr kumimoji="0" lang="zh-CN" altLang="en-US" sz="2400" b="1" i="0" u="none" strike="noStrike" kern="0" cap="none" spc="0" normalizeH="0" baseline="0" noProof="0" dirty="0">
                <a:ln>
                  <a:noFill/>
                </a:ln>
                <a:solidFill>
                  <a:srgbClr val="000000"/>
                </a:solidFill>
                <a:effectLst/>
                <a:uLnTx/>
                <a:uFillTx/>
              </a:rPr>
              <a:t>可利用</a:t>
            </a:r>
            <a:r>
              <a:rPr lang="zh-CN" altLang="en-US" sz="2400" b="1" kern="0" dirty="0">
                <a:solidFill>
                  <a:srgbClr val="0000FF"/>
                </a:solidFill>
              </a:rPr>
              <a:t>求根公式</a:t>
            </a:r>
            <a:r>
              <a:rPr kumimoji="0" lang="zh-CN" altLang="en-US" sz="2400" b="1" i="0" u="none" strike="noStrike" kern="0" cap="none" spc="0" normalizeH="0" baseline="0" noProof="0" dirty="0">
                <a:ln>
                  <a:noFill/>
                </a:ln>
                <a:solidFill>
                  <a:srgbClr val="000000"/>
                </a:solidFill>
                <a:effectLst/>
                <a:uLnTx/>
                <a:uFillTx/>
              </a:rPr>
              <a:t>或</a:t>
            </a:r>
            <a:r>
              <a:rPr kumimoji="0" lang="zh-CN" altLang="en-US" sz="2400" b="1" i="0" u="none" strike="noStrike" kern="0" cap="none" spc="0" normalizeH="0" baseline="0" noProof="0" dirty="0">
                <a:ln>
                  <a:noFill/>
                </a:ln>
                <a:solidFill>
                  <a:srgbClr val="0000FF"/>
                </a:solidFill>
                <a:effectLst/>
                <a:uLnTx/>
                <a:uFillTx/>
              </a:rPr>
              <a:t>韦达定理</a:t>
            </a:r>
            <a:r>
              <a:rPr kumimoji="0" lang="zh-CN" altLang="en-US" sz="2400" b="1" i="0" u="none" strike="noStrike" kern="0" cap="none" spc="0" normalizeH="0" baseline="0" noProof="0" dirty="0">
                <a:ln>
                  <a:noFill/>
                </a:ln>
                <a:solidFill>
                  <a:srgbClr val="000000"/>
                </a:solidFill>
                <a:effectLst/>
                <a:uLnTx/>
                <a:uFillTx/>
              </a:rPr>
              <a:t>求解一元二次方程的</a:t>
            </a:r>
            <a:r>
              <a:rPr kumimoji="0" lang="zh-CN" altLang="en-US" sz="2400" b="1" i="0" u="none" strike="noStrike" kern="0" cap="none" spc="0" normalizeH="0" baseline="0" noProof="0" dirty="0" smtClean="0">
                <a:ln>
                  <a:noFill/>
                </a:ln>
                <a:solidFill>
                  <a:srgbClr val="000000"/>
                </a:solidFill>
                <a:effectLst/>
                <a:uLnTx/>
                <a:uFillTx/>
              </a:rPr>
              <a:t>根。</a:t>
            </a:r>
            <a:endParaRPr kumimoji="0" lang="en-US" altLang="zh-CN"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p:txBody>
      </p:sp>
    </p:spTree>
    <p:extLst>
      <p:ext uri="{BB962C8B-B14F-4D97-AF65-F5344CB8AC3E}">
        <p14:creationId xmlns:p14="http://schemas.microsoft.com/office/powerpoint/2010/main" val="15928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6EB3D4B-D7AE-1189-607D-9C483E02B657}"/>
            </a:ext>
          </a:extLst>
        </p:cNvPr>
        <p:cNvGrpSpPr/>
        <p:nvPr/>
      </p:nvGrpSpPr>
      <p:grpSpPr>
        <a:xfrm>
          <a:off x="0" y="0"/>
          <a:ext cx="0" cy="0"/>
          <a:chOff x="0" y="0"/>
          <a:chExt cx="0" cy="0"/>
        </a:xfrm>
      </p:grpSpPr>
      <p:sp>
        <p:nvSpPr>
          <p:cNvPr id="25" name="矩形 24"/>
          <p:cNvSpPr/>
          <p:nvPr/>
        </p:nvSpPr>
        <p:spPr>
          <a:xfrm>
            <a:off x="179512" y="4149080"/>
            <a:ext cx="8785315" cy="2520280"/>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1"/>
          <p:cNvSpPr/>
          <p:nvPr/>
        </p:nvSpPr>
        <p:spPr>
          <a:xfrm>
            <a:off x="179173" y="980728"/>
            <a:ext cx="8785315" cy="298328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491E60EB-F9DC-7525-60C6-62A023814F19}"/>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9221" name="灯片编号占位符 2">
            <a:extLst>
              <a:ext uri="{FF2B5EF4-FFF2-40B4-BE49-F238E27FC236}">
                <a16:creationId xmlns:a16="http://schemas.microsoft.com/office/drawing/2014/main" xmlns="" id="{607CDC92-B518-852F-BA3D-6A0F6212004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584F36-9595-450C-B5AB-26E2ADC52FC1}" type="slidenum">
              <a:rPr lang="en-US" altLang="zh-CN" b="1" smtClean="0">
                <a:solidFill>
                  <a:srgbClr val="002060"/>
                </a:solidFill>
                <a:latin typeface="黑体" panose="02010609060101010101" pitchFamily="49" charset="-122"/>
                <a:ea typeface="黑体" panose="02010609060101010101" pitchFamily="49" charset="-122"/>
              </a:rPr>
              <a:pPr/>
              <a:t>17</a:t>
            </a:fld>
            <a:endParaRPr lang="en-US" altLang="zh-CN" b="1">
              <a:solidFill>
                <a:srgbClr val="002060"/>
              </a:solidFill>
              <a:latin typeface="黑体" panose="02010609060101010101" pitchFamily="49" charset="-122"/>
              <a:ea typeface="黑体" panose="02010609060101010101" pitchFamily="49" charset="-122"/>
            </a:endParaRPr>
          </a:p>
        </p:txBody>
      </p:sp>
      <p:sp>
        <p:nvSpPr>
          <p:cNvPr id="26" name="Text Box 4">
            <a:extLst>
              <a:ext uri="{FF2B5EF4-FFF2-40B4-BE49-F238E27FC236}">
                <a16:creationId xmlns:a16="http://schemas.microsoft.com/office/drawing/2014/main" xmlns="" id="{88E1FFEA-A4E2-1903-19EA-22B06B6AB85F}"/>
              </a:ext>
            </a:extLst>
          </p:cNvPr>
          <p:cNvSpPr txBox="1">
            <a:spLocks noChangeArrowheads="1"/>
          </p:cNvSpPr>
          <p:nvPr/>
        </p:nvSpPr>
        <p:spPr bwMode="auto">
          <a:xfrm>
            <a:off x="323528" y="1028955"/>
            <a:ext cx="1782629" cy="519113"/>
          </a:xfrm>
          <a:prstGeom prst="rect">
            <a:avLst/>
          </a:prstGeom>
          <a:noFill/>
          <a:ln>
            <a:noFill/>
          </a:ln>
          <a:effectLst/>
          <a:extLst>
            <a:ext uri="{909E8E84-426E-40DD-AFC4-6F175D3DCCD1}">
              <a14:hiddenFill xmlns:a14="http://schemas.microsoft.com/office/drawing/2010/main">
                <a:solidFill>
                  <a:srgbClr val="E0C1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dirty="0">
                <a:solidFill>
                  <a:srgbClr val="000000"/>
                </a:solidFill>
                <a:ea typeface="黑体" panose="02010609060101010101" pitchFamily="49" charset="-122"/>
              </a:rPr>
              <a:t>解法一</a:t>
            </a:r>
            <a:r>
              <a:rPr lang="zh-CN" altLang="en-US" sz="2800" dirty="0">
                <a:solidFill>
                  <a:srgbClr val="000000"/>
                </a:solidFill>
                <a:ea typeface="楷体_GB2312" pitchFamily="49" charset="-122"/>
              </a:rPr>
              <a:t>：</a:t>
            </a:r>
            <a:r>
              <a:rPr lang="zh-CN" altLang="en-US" sz="2400" dirty="0">
                <a:solidFill>
                  <a:srgbClr val="000000"/>
                </a:solidFill>
                <a:latin typeface="Times New Roman" panose="02020603050405020304" pitchFamily="18" charset="0"/>
                <a:ea typeface="楷体_GB2312" pitchFamily="49" charset="-122"/>
              </a:rPr>
              <a:t>   </a:t>
            </a:r>
          </a:p>
        </p:txBody>
      </p:sp>
      <mc:AlternateContent xmlns:mc="http://schemas.openxmlformats.org/markup-compatibility/2006" xmlns:a14="http://schemas.microsoft.com/office/drawing/2010/main">
        <mc:Choice Requires="a14">
          <p:sp>
            <p:nvSpPr>
              <p:cNvPr id="27" name="Text Box 5">
                <a:extLst>
                  <a:ext uri="{FF2B5EF4-FFF2-40B4-BE49-F238E27FC236}">
                    <a16:creationId xmlns:a16="http://schemas.microsoft.com/office/drawing/2014/main" xmlns="" id="{174BDC83-AC9A-8DDB-CE3D-CECD165FECFC}"/>
                  </a:ext>
                </a:extLst>
              </p:cNvPr>
              <p:cNvSpPr txBox="1">
                <a:spLocks noChangeArrowheads="1"/>
              </p:cNvSpPr>
              <p:nvPr/>
            </p:nvSpPr>
            <p:spPr bwMode="auto">
              <a:xfrm>
                <a:off x="1726879" y="1018160"/>
                <a:ext cx="4459159" cy="523220"/>
              </a:xfrm>
              <a:prstGeom prst="rect">
                <a:avLst/>
              </a:prstGeom>
              <a:noFill/>
              <a:ln>
                <a:noFill/>
              </a:ln>
              <a:effectLst/>
              <a:extLst>
                <a:ext uri="{909E8E84-426E-40DD-AFC4-6F175D3DCCD1}">
                  <a14:hiddenFill>
                    <a:solidFill>
                      <a:srgbClr val="CCCC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2800" b="1" dirty="0" smtClean="0">
                    <a:solidFill>
                      <a:srgbClr val="0033CC"/>
                    </a:solidFill>
                    <a:latin typeface="楷体_GB2312" pitchFamily="49" charset="-122"/>
                    <a:ea typeface="楷体_GB2312" pitchFamily="49" charset="-122"/>
                    <a:sym typeface="Wingdings" panose="05000000000000000000" pitchFamily="2" charset="2"/>
                  </a:rPr>
                  <a:t>用求根公式</a:t>
                </a:r>
                <a:r>
                  <a:rPr kumimoji="1" lang="zh-CN" altLang="en-US" sz="2800" b="1" dirty="0" smtClean="0">
                    <a:solidFill>
                      <a:srgbClr val="000000"/>
                    </a:solidFill>
                    <a:latin typeface="楷体_GB2312" pitchFamily="49" charset="-122"/>
                    <a:ea typeface="楷体_GB2312" pitchFamily="49" charset="-122"/>
                    <a:sym typeface="Wingdings" panose="05000000000000000000" pitchFamily="2" charset="2"/>
                  </a:rPr>
                  <a:t>计算</a:t>
                </a:r>
                <a14:m>
                  <m:oMath xmlns:m="http://schemas.openxmlformats.org/officeDocument/2006/math">
                    <m:sSub>
                      <m:sSubPr>
                        <m:ctrlPr>
                          <a:rPr lang="en-US" altLang="zh-CN" sz="2800" b="1" i="1" kern="0">
                            <a:solidFill>
                              <a:srgbClr val="000000"/>
                            </a:solidFill>
                            <a:latin typeface="Cambria Math"/>
                            <a:ea typeface="楷体_GB2312" pitchFamily="49" charset="-122"/>
                          </a:rPr>
                        </m:ctrlPr>
                      </m:sSubPr>
                      <m:e>
                        <m:r>
                          <a:rPr lang="en-US" altLang="zh-CN" sz="2800" b="1" i="1" kern="0">
                            <a:solidFill>
                              <a:srgbClr val="000000"/>
                            </a:solidFill>
                            <a:latin typeface="Cambria Math" panose="02040503050406030204" pitchFamily="18" charset="0"/>
                            <a:ea typeface="楷体_GB2312" pitchFamily="49" charset="-122"/>
                          </a:rPr>
                          <m:t>𝒙</m:t>
                        </m:r>
                      </m:e>
                      <m:sub>
                        <m:r>
                          <a:rPr lang="en-US" altLang="zh-CN" sz="2800" b="1" i="1" kern="0">
                            <a:solidFill>
                              <a:srgbClr val="000000"/>
                            </a:solidFill>
                            <a:latin typeface="Cambria Math" panose="02040503050406030204" pitchFamily="18" charset="0"/>
                            <a:ea typeface="楷体_GB2312" pitchFamily="49" charset="-122"/>
                          </a:rPr>
                          <m:t>𝟏</m:t>
                        </m:r>
                      </m:sub>
                    </m:sSub>
                  </m:oMath>
                </a14:m>
                <a:r>
                  <a:rPr kumimoji="1" lang="en-US" altLang="zh-CN" sz="2800" b="1" kern="0" dirty="0">
                    <a:solidFill>
                      <a:srgbClr val="000000"/>
                    </a:solidFill>
                    <a:latin typeface="楷体_GB2312" pitchFamily="49" charset="-122"/>
                    <a:ea typeface="楷体_GB2312" pitchFamily="49" charset="-122"/>
                    <a:sym typeface="Wingdings" panose="05000000000000000000" pitchFamily="2" charset="2"/>
                  </a:rPr>
                  <a:t>,</a:t>
                </a:r>
                <a:r>
                  <a:rPr lang="en-US" altLang="zh-CN" sz="2800" b="1" kern="0" dirty="0">
                    <a:solidFill>
                      <a:srgbClr val="000000"/>
                    </a:solidFill>
                    <a:ea typeface="楷体_GB2312" pitchFamily="49" charset="-122"/>
                  </a:rPr>
                  <a:t> </a:t>
                </a:r>
                <a14:m>
                  <m:oMath xmlns:m="http://schemas.openxmlformats.org/officeDocument/2006/math">
                    <m:sSub>
                      <m:sSubPr>
                        <m:ctrlPr>
                          <a:rPr lang="en-US" altLang="zh-CN" sz="2800" b="1" i="1" kern="0">
                            <a:solidFill>
                              <a:srgbClr val="000000"/>
                            </a:solidFill>
                            <a:latin typeface="Cambria Math"/>
                            <a:ea typeface="楷体_GB2312" pitchFamily="49" charset="-122"/>
                          </a:rPr>
                        </m:ctrlPr>
                      </m:sSubPr>
                      <m:e>
                        <m:r>
                          <a:rPr lang="en-US" altLang="zh-CN" sz="2800" b="1" i="1" kern="0">
                            <a:solidFill>
                              <a:srgbClr val="000000"/>
                            </a:solidFill>
                            <a:latin typeface="Cambria Math" panose="02040503050406030204" pitchFamily="18" charset="0"/>
                            <a:ea typeface="楷体_GB2312" pitchFamily="49" charset="-122"/>
                          </a:rPr>
                          <m:t>𝒙</m:t>
                        </m:r>
                      </m:e>
                      <m:sub>
                        <m:r>
                          <a:rPr lang="en-US" altLang="zh-CN" sz="2800" b="1" i="1" kern="0" smtClean="0">
                            <a:solidFill>
                              <a:srgbClr val="000000"/>
                            </a:solidFill>
                            <a:latin typeface="Cambria Math"/>
                            <a:ea typeface="楷体_GB2312" pitchFamily="49" charset="-122"/>
                          </a:rPr>
                          <m:t>𝟐</m:t>
                        </m:r>
                      </m:sub>
                    </m:sSub>
                  </m:oMath>
                </a14:m>
                <a:r>
                  <a:rPr kumimoji="1" lang="en-US" altLang="zh-CN" sz="2800" b="1" kern="0" dirty="0">
                    <a:solidFill>
                      <a:srgbClr val="000000"/>
                    </a:solidFill>
                    <a:latin typeface="楷体_GB2312" pitchFamily="49" charset="-122"/>
                    <a:ea typeface="楷体_GB2312" pitchFamily="49" charset="-122"/>
                    <a:sym typeface="Wingdings" panose="05000000000000000000" pitchFamily="2" charset="2"/>
                  </a:rPr>
                  <a:t>,</a:t>
                </a:r>
                <a:r>
                  <a:rPr kumimoji="1" lang="zh-CN" altLang="en-US" sz="2800" b="1" dirty="0" smtClean="0">
                    <a:solidFill>
                      <a:srgbClr val="000000"/>
                    </a:solidFill>
                    <a:latin typeface="楷体_GB2312" pitchFamily="49" charset="-122"/>
                    <a:ea typeface="楷体_GB2312" pitchFamily="49" charset="-122"/>
                    <a:sym typeface="Wingdings" panose="05000000000000000000" pitchFamily="2" charset="2"/>
                  </a:rPr>
                  <a:t>得</a:t>
                </a:r>
                <a:r>
                  <a:rPr kumimoji="1" lang="en-US" altLang="zh-CN" sz="2800" b="1" dirty="0" smtClean="0">
                    <a:solidFill>
                      <a:srgbClr val="000000"/>
                    </a:solidFill>
                    <a:latin typeface="楷体_GB2312" pitchFamily="49" charset="-122"/>
                    <a:ea typeface="楷体_GB2312" pitchFamily="49" charset="-122"/>
                    <a:sym typeface="Wingdings" panose="05000000000000000000" pitchFamily="2" charset="2"/>
                  </a:rPr>
                  <a:t>:</a:t>
                </a:r>
                <a:endParaRPr kumimoji="1" lang="zh-CN" altLang="en-US" sz="2800" b="1" dirty="0">
                  <a:solidFill>
                    <a:srgbClr val="000000"/>
                  </a:solidFill>
                  <a:latin typeface="Times New Roman" panose="02020603050405020304" pitchFamily="18" charset="0"/>
                  <a:ea typeface="楷体_GB2312" pitchFamily="49" charset="-122"/>
                  <a:sym typeface="Symbol" panose="05050102010706020507" pitchFamily="18" charset="2"/>
                </a:endParaRPr>
              </a:p>
            </p:txBody>
          </p:sp>
        </mc:Choice>
        <mc:Fallback xmlns="">
          <p:sp>
            <p:nvSpPr>
              <p:cNvPr id="27" name="Text Box 5">
                <a:extLst>
                  <a:ext uri="{FF2B5EF4-FFF2-40B4-BE49-F238E27FC236}">
                    <a16:creationId xmlns:a16="http://schemas.microsoft.com/office/drawing/2014/main" xmlns="" id="{174BDC83-AC9A-8DDB-CE3D-CECD165FECFC}"/>
                  </a:ext>
                </a:extLst>
              </p:cNvPr>
              <p:cNvSpPr txBox="1">
                <a:spLocks noRot="1" noChangeAspect="1" noMove="1" noResize="1" noEditPoints="1" noAdjustHandles="1" noChangeArrowheads="1" noChangeShapeType="1" noTextEdit="1"/>
              </p:cNvSpPr>
              <p:nvPr/>
            </p:nvSpPr>
            <p:spPr bwMode="auto">
              <a:xfrm>
                <a:off x="1726879" y="1018160"/>
                <a:ext cx="4459159" cy="523220"/>
              </a:xfrm>
              <a:prstGeom prst="rect">
                <a:avLst/>
              </a:prstGeom>
              <a:blipFill rotWithShape="1">
                <a:blip r:embed="rId4"/>
                <a:stretch>
                  <a:fillRect l="-2732" t="-15116" r="-2459" b="-27907"/>
                </a:stretch>
              </a:blip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8" name="Group 28">
            <a:extLst>
              <a:ext uri="{FF2B5EF4-FFF2-40B4-BE49-F238E27FC236}">
                <a16:creationId xmlns:a16="http://schemas.microsoft.com/office/drawing/2014/main" xmlns="" id="{670C674F-011B-BF6E-67B3-514A3CA44092}"/>
              </a:ext>
            </a:extLst>
          </p:cNvPr>
          <p:cNvGrpSpPr/>
          <p:nvPr/>
        </p:nvGrpSpPr>
        <p:grpSpPr bwMode="auto">
          <a:xfrm>
            <a:off x="6186038" y="332656"/>
            <a:ext cx="3138490" cy="1014413"/>
            <a:chOff x="4224" y="480"/>
            <a:chExt cx="1977" cy="639"/>
          </a:xfrm>
        </p:grpSpPr>
        <p:sp>
          <p:nvSpPr>
            <p:cNvPr id="29" name="AutoShape 26">
              <a:extLst>
                <a:ext uri="{FF2B5EF4-FFF2-40B4-BE49-F238E27FC236}">
                  <a16:creationId xmlns:a16="http://schemas.microsoft.com/office/drawing/2014/main" xmlns="" id="{21A6AB74-B10D-EFFC-EFFE-A3891A725E4F}"/>
                </a:ext>
              </a:extLst>
            </p:cNvPr>
            <p:cNvSpPr>
              <a:spLocks noChangeArrowheads="1"/>
            </p:cNvSpPr>
            <p:nvPr/>
          </p:nvSpPr>
          <p:spPr bwMode="auto">
            <a:xfrm>
              <a:off x="4224" y="480"/>
              <a:ext cx="1977" cy="639"/>
            </a:xfrm>
            <a:prstGeom prst="wedgeRectCallout">
              <a:avLst>
                <a:gd name="adj1" fmla="val -47079"/>
                <a:gd name="adj2" fmla="val 93542"/>
              </a:avLst>
            </a:prstGeom>
            <a:gradFill rotWithShape="0">
              <a:gsLst>
                <a:gs pos="0">
                  <a:srgbClr val="CCFFFF"/>
                </a:gs>
                <a:gs pos="50000">
                  <a:srgbClr val="FFFFFF"/>
                </a:gs>
                <a:gs pos="100000">
                  <a:srgbClr val="CCFFFF"/>
                </a:gs>
              </a:gsLst>
              <a:lin ang="0" scaled="1"/>
            </a:gradFill>
            <a:ln w="127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26000" tIns="118800"/>
            <a:lstStyle/>
            <a:p>
              <a:pPr marL="0" marR="0" lvl="0" indent="0" defTabSz="914400" eaLnBrk="1" fontAlgn="base" latinLnBrk="0" hangingPunct="1">
                <a:lnSpc>
                  <a:spcPct val="100000"/>
                </a:lnSpc>
                <a:spcBef>
                  <a:spcPct val="50000"/>
                </a:spcBef>
                <a:spcAft>
                  <a:spcPct val="0"/>
                </a:spcAft>
                <a:buClrTx/>
                <a:buSzTx/>
                <a:buFontTx/>
                <a:buNone/>
                <a:defRPr/>
              </a:pPr>
              <a:endParaRPr kumimoji="1" lang="zh-CN" altLang="zh-CN" sz="2400" b="0"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30" name="Text Box 7">
                  <a:extLst>
                    <a:ext uri="{FF2B5EF4-FFF2-40B4-BE49-F238E27FC236}">
                      <a16:creationId xmlns:a16="http://schemas.microsoft.com/office/drawing/2014/main" xmlns="" id="{B7CC871E-882D-5CB0-3546-6670074A6296}"/>
                    </a:ext>
                  </a:extLst>
                </p:cNvPr>
                <p:cNvSpPr txBox="1">
                  <a:spLocks noChangeArrowheads="1"/>
                </p:cNvSpPr>
                <p:nvPr/>
              </p:nvSpPr>
              <p:spPr bwMode="auto">
                <a:xfrm>
                  <a:off x="4273" y="513"/>
                  <a:ext cx="1928" cy="5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defRPr/>
                  </a:pPr>
                  <a14:m>
                    <m:oMath xmlns:m="http://schemas.openxmlformats.org/officeDocument/2006/math">
                      <m:sSub>
                        <m:sSubPr>
                          <m:ctrlPr>
                            <a:rPr kumimoji="0" lang="en-US" altLang="zh-CN" sz="2400" b="0"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𝑥</m:t>
                          </m:r>
                        </m:e>
                        <m: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1</m:t>
                          </m:r>
                        </m:sub>
                      </m:sSub>
                    </m:oMath>
                  </a14:m>
                  <a:r>
                    <a:rPr kumimoji="0" lang="zh-CN" altLang="en-US" sz="2400" b="0" i="0" u="none" strike="noStrike" kern="0" cap="none" spc="0" normalizeH="0" baseline="0" noProof="0" dirty="0">
                      <a:ln>
                        <a:noFill/>
                      </a:ln>
                      <a:solidFill>
                        <a:srgbClr val="000000"/>
                      </a:solidFill>
                      <a:effectLst/>
                      <a:uLnTx/>
                      <a:uFillTx/>
                      <a:ea typeface="楷体_GB2312" pitchFamily="49" charset="-122"/>
                    </a:rPr>
                    <a:t>有</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7</a:t>
                  </a:r>
                  <a:r>
                    <a:rPr kumimoji="0" lang="zh-CN" altLang="en-US" sz="2400" b="0" i="0" u="none" strike="noStrike" kern="0" cap="none" spc="0" normalizeH="0" baseline="0" noProof="0" dirty="0">
                      <a:ln>
                        <a:noFill/>
                      </a:ln>
                      <a:solidFill>
                        <a:srgbClr val="000000"/>
                      </a:solidFill>
                      <a:effectLst/>
                      <a:uLnTx/>
                      <a:uFillTx/>
                      <a:ea typeface="楷体_GB2312" pitchFamily="49" charset="-122"/>
                    </a:rPr>
                    <a:t>位有效数字</a:t>
                  </a:r>
                  <a:r>
                    <a:rPr kumimoji="0" lang="en-US" altLang="zh-CN" sz="2400" b="0" i="0" u="none" strike="noStrike" kern="0" cap="none" spc="0" normalizeH="0" baseline="0" noProof="0" dirty="0">
                      <a:ln>
                        <a:noFill/>
                      </a:ln>
                      <a:solidFill>
                        <a:srgbClr val="000000"/>
                      </a:solidFill>
                      <a:effectLst/>
                      <a:uLnTx/>
                      <a:uFillTx/>
                    </a:rPr>
                    <a:t>,    </a:t>
                  </a:r>
                  <a14:m>
                    <m:oMath xmlns:m="http://schemas.openxmlformats.org/officeDocument/2006/math">
                      <m:sSub>
                        <m:sSubPr>
                          <m:ctrlPr>
                            <a:rPr kumimoji="0" lang="en-US" altLang="zh-CN" sz="2400" b="0" i="1" u="none" strike="noStrike" kern="0" cap="none" spc="0" normalizeH="0" baseline="0" noProof="0" smtClean="0">
                              <a:ln>
                                <a:noFill/>
                              </a:ln>
                              <a:solidFill>
                                <a:srgbClr val="000000"/>
                              </a:solidFill>
                              <a:effectLst/>
                              <a:uLnTx/>
                              <a:uFillTx/>
                              <a:latin typeface="Cambria Math"/>
                            </a:rPr>
                          </m:ctrlPr>
                        </m:sSubPr>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t>𝑥</m:t>
                          </m:r>
                        </m:e>
                        <m: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t>2</m:t>
                          </m:r>
                        </m:sub>
                      </m:sSub>
                    </m:oMath>
                  </a14:m>
                  <a:r>
                    <a:rPr kumimoji="0" lang="zh-CN" altLang="en-US" sz="2400" b="0" i="0" u="none" strike="noStrike" kern="0" cap="none" spc="0" normalizeH="0" baseline="0" noProof="0" dirty="0">
                      <a:ln>
                        <a:noFill/>
                      </a:ln>
                      <a:solidFill>
                        <a:srgbClr val="000000"/>
                      </a:solidFill>
                      <a:effectLst/>
                      <a:uLnTx/>
                      <a:uFillTx/>
                      <a:ea typeface="楷体_GB2312" pitchFamily="49" charset="-122"/>
                    </a:rPr>
                    <a:t>只有</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4</a:t>
                  </a:r>
                  <a:r>
                    <a:rPr kumimoji="0" lang="zh-CN" altLang="en-US" sz="2400" b="0" i="0" u="none" strike="noStrike" kern="0" cap="none" spc="0" normalizeH="0" baseline="0" noProof="0" dirty="0">
                      <a:ln>
                        <a:noFill/>
                      </a:ln>
                      <a:solidFill>
                        <a:srgbClr val="000000"/>
                      </a:solidFill>
                      <a:effectLst/>
                      <a:uLnTx/>
                      <a:uFillTx/>
                      <a:ea typeface="楷体_GB2312" pitchFamily="49" charset="-122"/>
                    </a:rPr>
                    <a:t>位有效数字</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rPr>
                    <a:t>?</a:t>
                  </a:r>
                </a:p>
              </p:txBody>
            </p:sp>
          </mc:Choice>
          <mc:Fallback xmlns="">
            <p:sp>
              <p:nvSpPr>
                <p:cNvPr id="11" name="Text Box 7"/>
                <p:cNvSpPr txBox="1">
                  <a:spLocks noRot="1" noChangeAspect="1" noMove="1" noResize="1" noEditPoints="1" noAdjustHandles="1" noChangeArrowheads="1" noChangeShapeType="1" noTextEdit="1"/>
                </p:cNvSpPr>
                <p:nvPr/>
              </p:nvSpPr>
              <p:spPr bwMode="auto">
                <a:xfrm>
                  <a:off x="4273" y="513"/>
                  <a:ext cx="1928" cy="523"/>
                </a:xfrm>
                <a:prstGeom prst="rect">
                  <a:avLst/>
                </a:prstGeom>
                <a:blipFill rotWithShape="1">
                  <a:blip r:embed="rId5"/>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31" name="Text Box 10">
            <a:extLst>
              <a:ext uri="{FF2B5EF4-FFF2-40B4-BE49-F238E27FC236}">
                <a16:creationId xmlns:a16="http://schemas.microsoft.com/office/drawing/2014/main" xmlns="" id="{BA5508AA-1390-1C5B-D378-8F9DFCB0CCA2}"/>
              </a:ext>
            </a:extLst>
          </p:cNvPr>
          <p:cNvSpPr txBox="1">
            <a:spLocks noChangeArrowheads="1"/>
          </p:cNvSpPr>
          <p:nvPr/>
        </p:nvSpPr>
        <p:spPr bwMode="auto">
          <a:xfrm>
            <a:off x="295399" y="4294570"/>
            <a:ext cx="1656183" cy="519113"/>
          </a:xfrm>
          <a:prstGeom prst="rect">
            <a:avLst/>
          </a:prstGeom>
          <a:noFill/>
          <a:ln>
            <a:noFill/>
          </a:ln>
          <a:effectLst/>
          <a:extLst>
            <a:ext uri="{909E8E84-426E-40DD-AFC4-6F175D3DCCD1}">
              <a14:hiddenFill xmlns:a14="http://schemas.microsoft.com/office/drawing/2010/main">
                <a:solidFill>
                  <a:srgbClr val="E0C1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b="1" dirty="0">
                <a:solidFill>
                  <a:srgbClr val="000000"/>
                </a:solidFill>
                <a:ea typeface="黑体" panose="02010609060101010101" pitchFamily="49" charset="-122"/>
              </a:rPr>
              <a:t>解法二</a:t>
            </a:r>
            <a:r>
              <a:rPr lang="zh-CN" altLang="en-US" sz="2800" b="1" dirty="0">
                <a:solidFill>
                  <a:srgbClr val="000000"/>
                </a:solidFill>
                <a:ea typeface="楷体_GB2312" pitchFamily="49" charset="-122"/>
              </a:rPr>
              <a:t>：</a:t>
            </a:r>
            <a:r>
              <a:rPr lang="zh-CN" altLang="en-US" sz="2400" b="1" dirty="0">
                <a:solidFill>
                  <a:srgbClr val="000000"/>
                </a:solidFill>
                <a:latin typeface="Times New Roman" panose="02020603050405020304" pitchFamily="18" charset="0"/>
                <a:ea typeface="楷体_GB2312" pitchFamily="49" charset="-122"/>
              </a:rPr>
              <a:t>   </a:t>
            </a:r>
          </a:p>
        </p:txBody>
      </p:sp>
      <p:graphicFrame>
        <p:nvGraphicFramePr>
          <p:cNvPr id="32" name="Object 11">
            <a:extLst>
              <a:ext uri="{FF2B5EF4-FFF2-40B4-BE49-F238E27FC236}">
                <a16:creationId xmlns:a16="http://schemas.microsoft.com/office/drawing/2014/main" xmlns="" id="{B9D9469C-D887-270C-F080-4BD0C69DF3F9}"/>
              </a:ext>
            </a:extLst>
          </p:cNvPr>
          <p:cNvGraphicFramePr>
            <a:graphicFrameLocks noChangeAspect="1"/>
          </p:cNvGraphicFramePr>
          <p:nvPr>
            <p:extLst>
              <p:ext uri="{D42A27DB-BD31-4B8C-83A1-F6EECF244321}">
                <p14:modId xmlns:p14="http://schemas.microsoft.com/office/powerpoint/2010/main" val="1669155482"/>
              </p:ext>
            </p:extLst>
          </p:nvPr>
        </p:nvGraphicFramePr>
        <p:xfrm>
          <a:off x="1140013" y="1782700"/>
          <a:ext cx="2559050" cy="985837"/>
        </p:xfrm>
        <a:graphic>
          <a:graphicData uri="http://schemas.openxmlformats.org/presentationml/2006/ole">
            <mc:AlternateContent xmlns:mc="http://schemas.openxmlformats.org/markup-compatibility/2006">
              <mc:Choice xmlns:v="urn:schemas-microsoft-com:vml" Requires="v">
                <p:oleObj spid="_x0000_s7376" name="Equation" r:id="rId6" imgW="1282700" imgH="482600" progId="Equation.DSMT4">
                  <p:embed/>
                </p:oleObj>
              </mc:Choice>
              <mc:Fallback>
                <p:oleObj name="Equation" r:id="rId6" imgW="1282700" imgH="482600" progId="Equation.DSMT4">
                  <p:embed/>
                  <p:pic>
                    <p:nvPicPr>
                      <p:cNvPr id="14"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0013" y="1782700"/>
                        <a:ext cx="255905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3" name="Text Box 12">
                <a:extLst>
                  <a:ext uri="{FF2B5EF4-FFF2-40B4-BE49-F238E27FC236}">
                    <a16:creationId xmlns:a16="http://schemas.microsoft.com/office/drawing/2014/main" xmlns="" id="{61A2CB68-74D1-D614-8DBA-F361595AAAFB}"/>
                  </a:ext>
                </a:extLst>
              </p:cNvPr>
              <p:cNvSpPr txBox="1">
                <a:spLocks noChangeArrowheads="1"/>
              </p:cNvSpPr>
              <p:nvPr/>
            </p:nvSpPr>
            <p:spPr bwMode="auto">
              <a:xfrm>
                <a:off x="1671629" y="4347190"/>
                <a:ext cx="6955344" cy="521970"/>
              </a:xfrm>
              <a:prstGeom prst="rect">
                <a:avLst/>
              </a:prstGeom>
              <a:noFill/>
              <a:ln>
                <a:noFill/>
              </a:ln>
              <a:effectLst/>
              <a:extLst>
                <a:ext uri="{909E8E84-426E-40DD-AFC4-6F175D3DCCD1}">
                  <a14:hiddenFill>
                    <a:solidFill>
                      <a:srgbClr val="CCCC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用求根公式计算</a:t>
                </a:r>
                <a14:m>
                  <m:oMath xmlns:m="http://schemas.openxmlformats.org/officeDocument/2006/math">
                    <m:sSub>
                      <m:sSubPr>
                        <m:ctrlPr>
                          <a:rPr kumimoji="0" lang="en-US" altLang="zh-CN" sz="2800" b="1"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𝒙</m:t>
                        </m:r>
                      </m:e>
                      <m:sub>
                        <m:r>
                          <a:rPr kumimoji="0" lang="en-US" altLang="zh-CN" sz="28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𝟏</m:t>
                        </m:r>
                      </m:sub>
                    </m:sSub>
                  </m:oMath>
                </a14:m>
                <a:r>
                  <a:rPr kumimoji="1" lang="en-US" altLang="zh-CN"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a:t>
                </a:r>
                <a:r>
                  <a:rPr kumimoji="1" lang="zh-CN" altLang="en-US" sz="2800" b="1" i="0" u="none" strike="noStrike" kern="0" cap="none" spc="0" normalizeH="0" baseline="0" noProof="0" dirty="0" smtClean="0">
                    <a:ln>
                      <a:noFill/>
                    </a:ln>
                    <a:solidFill>
                      <a:srgbClr val="0033CC"/>
                    </a:solidFill>
                    <a:effectLst/>
                    <a:uLnTx/>
                    <a:uFillTx/>
                    <a:latin typeface="楷体_GB2312" pitchFamily="49" charset="-122"/>
                    <a:ea typeface="楷体_GB2312" pitchFamily="49" charset="-122"/>
                    <a:sym typeface="Wingdings" panose="05000000000000000000" pitchFamily="2" charset="2"/>
                  </a:rPr>
                  <a:t>用韦达定理求</a:t>
                </a:r>
                <a14:m>
                  <m:oMath xmlns:m="http://schemas.openxmlformats.org/officeDocument/2006/math">
                    <m:sSub>
                      <m:sSubPr>
                        <m:ctrlPr>
                          <a:rPr kumimoji="0" lang="en-US" altLang="zh-CN" sz="2800" b="1" i="1" u="none" strike="noStrike" kern="0" cap="none" spc="0" normalizeH="0" baseline="0" noProof="0" smtClean="0">
                            <a:ln>
                              <a:noFill/>
                            </a:ln>
                            <a:solidFill>
                              <a:srgbClr val="0033CC"/>
                            </a:solidFill>
                            <a:effectLst/>
                            <a:uLnTx/>
                            <a:uFillTx/>
                            <a:latin typeface="Cambria Math"/>
                            <a:ea typeface="楷体_GB2312" pitchFamily="49" charset="-122"/>
                          </a:rPr>
                        </m:ctrlPr>
                      </m:sSubPr>
                      <m:e>
                        <m:r>
                          <a:rPr kumimoji="0" lang="en-US" altLang="zh-CN" sz="2800" b="1" i="1" u="none" strike="noStrike" kern="0" cap="none" spc="0" normalizeH="0" baseline="0" noProof="0" smtClean="0">
                            <a:ln>
                              <a:noFill/>
                            </a:ln>
                            <a:solidFill>
                              <a:srgbClr val="0033CC"/>
                            </a:solidFill>
                            <a:effectLst/>
                            <a:uLnTx/>
                            <a:uFillTx/>
                            <a:latin typeface="Cambria Math" panose="02040503050406030204" pitchFamily="18" charset="0"/>
                            <a:ea typeface="楷体_GB2312" pitchFamily="49" charset="-122"/>
                          </a:rPr>
                          <m:t>𝒙</m:t>
                        </m:r>
                      </m:e>
                      <m:sub>
                        <m:r>
                          <a:rPr kumimoji="0" lang="en-US" altLang="zh-CN" sz="2800" b="1" i="1" u="none" strike="noStrike" kern="0" cap="none" spc="0" normalizeH="0" baseline="0" noProof="0" smtClean="0">
                            <a:ln>
                              <a:noFill/>
                            </a:ln>
                            <a:solidFill>
                              <a:srgbClr val="0033CC"/>
                            </a:solidFill>
                            <a:effectLst/>
                            <a:uLnTx/>
                            <a:uFillTx/>
                            <a:latin typeface="Cambria Math" panose="02040503050406030204" pitchFamily="18" charset="0"/>
                            <a:ea typeface="楷体_GB2312" pitchFamily="49" charset="-122"/>
                          </a:rPr>
                          <m:t>𝟐</m:t>
                        </m:r>
                      </m:sub>
                    </m:sSub>
                  </m:oMath>
                </a14:m>
                <a:r>
                  <a:rPr kumimoji="1" lang="en-US" altLang="zh-CN"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a:t>
                </a:r>
                <a:r>
                  <a:rPr kumimoji="1"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sym typeface="Wingdings" panose="05000000000000000000" pitchFamily="2" charset="2"/>
                  </a:rPr>
                  <a:t>得：</a:t>
                </a:r>
                <a:endParaRPr kumimoji="1"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楷体_GB2312" pitchFamily="49" charset="-122"/>
                  <a:sym typeface="Symbol" panose="05050102010706020507" pitchFamily="18" charset="2"/>
                </a:endParaRPr>
              </a:p>
            </p:txBody>
          </p:sp>
        </mc:Choice>
        <mc:Fallback xmlns="">
          <p:sp>
            <p:nvSpPr>
              <p:cNvPr id="33" name="Text Box 12">
                <a:extLst>
                  <a:ext uri="{FF2B5EF4-FFF2-40B4-BE49-F238E27FC236}">
                    <a16:creationId xmlns:a16="http://schemas.microsoft.com/office/drawing/2014/main" xmlns:a14="http://schemas.microsoft.com/office/drawing/2010/main" xmlns="" id="{61A2CB68-74D1-D614-8DBA-F361595AAAFB}"/>
                  </a:ext>
                </a:extLst>
              </p:cNvPr>
              <p:cNvSpPr txBox="1">
                <a:spLocks noRot="1" noChangeAspect="1" noMove="1" noResize="1" noEditPoints="1" noAdjustHandles="1" noChangeArrowheads="1" noChangeShapeType="1" noTextEdit="1"/>
              </p:cNvSpPr>
              <p:nvPr/>
            </p:nvSpPr>
            <p:spPr bwMode="auto">
              <a:xfrm>
                <a:off x="1671629" y="4347190"/>
                <a:ext cx="6955344" cy="521970"/>
              </a:xfrm>
              <a:prstGeom prst="rect">
                <a:avLst/>
              </a:prstGeom>
              <a:blipFill rotWithShape="1">
                <a:blip r:embed="rId8"/>
                <a:stretch>
                  <a:fillRect l="-1753" t="-15116" b="-27907"/>
                </a:stretch>
              </a:blip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4" name="Line 16">
            <a:extLst>
              <a:ext uri="{FF2B5EF4-FFF2-40B4-BE49-F238E27FC236}">
                <a16:creationId xmlns:a16="http://schemas.microsoft.com/office/drawing/2014/main" xmlns="" id="{D20D06C3-FC96-97B3-12AB-2CCC712EB6CE}"/>
              </a:ext>
            </a:extLst>
          </p:cNvPr>
          <p:cNvSpPr>
            <a:spLocks noChangeShapeType="1"/>
          </p:cNvSpPr>
          <p:nvPr/>
        </p:nvSpPr>
        <p:spPr bwMode="auto">
          <a:xfrm>
            <a:off x="5859973" y="5572491"/>
            <a:ext cx="1524000" cy="0"/>
          </a:xfrm>
          <a:prstGeom prst="line">
            <a:avLst/>
          </a:prstGeom>
          <a:noFill/>
          <a:ln w="19050">
            <a:solidFill>
              <a:srgbClr val="3333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endParaRPr>
          </a:p>
        </p:txBody>
      </p:sp>
      <p:sp>
        <p:nvSpPr>
          <p:cNvPr id="35" name="Text Box 17">
            <a:extLst>
              <a:ext uri="{FF2B5EF4-FFF2-40B4-BE49-F238E27FC236}">
                <a16:creationId xmlns:a16="http://schemas.microsoft.com/office/drawing/2014/main" xmlns="" id="{DA1130C5-27DB-2EB7-8406-710CC8BF71E6}"/>
              </a:ext>
            </a:extLst>
          </p:cNvPr>
          <p:cNvSpPr txBox="1">
            <a:spLocks noChangeArrowheads="1"/>
          </p:cNvSpPr>
          <p:nvPr/>
        </p:nvSpPr>
        <p:spPr bwMode="auto">
          <a:xfrm>
            <a:off x="6902896" y="5514884"/>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defRPr/>
            </a:pPr>
            <a:r>
              <a:rPr kumimoji="0" lang="en-US" altLang="zh-CN" sz="2400" b="1" i="0" u="none" strike="noStrike" kern="0" cap="none" spc="0" normalizeH="0" baseline="0" noProof="0">
                <a:ln>
                  <a:noFill/>
                </a:ln>
                <a:solidFill>
                  <a:srgbClr val="FF0000"/>
                </a:solidFill>
                <a:effectLst/>
                <a:uLnTx/>
                <a:uFillTx/>
                <a:latin typeface="Times New Roman" panose="02020603050405020304" pitchFamily="18" charset="0"/>
              </a:rPr>
              <a:t>6</a:t>
            </a:r>
            <a:r>
              <a:rPr kumimoji="0" lang="zh-CN" altLang="en-US" sz="2400" b="1" i="0" u="none" strike="noStrike" kern="0" cap="none" spc="0" normalizeH="0" baseline="0" noProof="0">
                <a:ln>
                  <a:noFill/>
                </a:ln>
                <a:solidFill>
                  <a:srgbClr val="FF0000"/>
                </a:solidFill>
                <a:effectLst/>
                <a:uLnTx/>
                <a:uFillTx/>
              </a:rPr>
              <a:t>位有效数字</a:t>
            </a:r>
            <a:r>
              <a:rPr kumimoji="0" lang="en-US" altLang="zh-CN" sz="2400" b="1" i="1" u="none" strike="noStrike" kern="0" cap="none" spc="0" normalizeH="0" baseline="0" noProof="0">
                <a:ln>
                  <a:noFill/>
                </a:ln>
                <a:solidFill>
                  <a:srgbClr val="FF0000"/>
                </a:solidFill>
                <a:effectLst/>
                <a:uLnTx/>
                <a:uFillTx/>
                <a:latin typeface="Times New Roman" panose="02020603050405020304" pitchFamily="18" charset="0"/>
              </a:rPr>
              <a:t>!</a:t>
            </a:r>
          </a:p>
        </p:txBody>
      </p:sp>
      <p:sp>
        <p:nvSpPr>
          <p:cNvPr id="36" name="Text Box 18">
            <a:extLst>
              <a:ext uri="{FF2B5EF4-FFF2-40B4-BE49-F238E27FC236}">
                <a16:creationId xmlns:a16="http://schemas.microsoft.com/office/drawing/2014/main" xmlns="" id="{35547A3A-5451-4C1A-22C8-1060B3EF037F}"/>
              </a:ext>
            </a:extLst>
          </p:cNvPr>
          <p:cNvSpPr txBox="1">
            <a:spLocks noChangeArrowheads="1"/>
          </p:cNvSpPr>
          <p:nvPr/>
        </p:nvSpPr>
        <p:spPr bwMode="auto">
          <a:xfrm>
            <a:off x="300163" y="6021288"/>
            <a:ext cx="8072437"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800" b="1" dirty="0">
                <a:solidFill>
                  <a:srgbClr val="0033CC"/>
                </a:solidFill>
                <a:latin typeface="楷体_GB2312" pitchFamily="49" charset="-122"/>
                <a:ea typeface="楷体_GB2312" pitchFamily="49" charset="-122"/>
                <a:sym typeface="Wingdings" panose="05000000000000000000" pitchFamily="2" charset="2"/>
              </a:rPr>
              <a:t>依定义</a:t>
            </a:r>
            <a:r>
              <a:rPr kumimoji="1" lang="en-US" altLang="zh-CN" sz="2800" b="1" dirty="0">
                <a:solidFill>
                  <a:srgbClr val="0033CC"/>
                </a:solidFill>
                <a:latin typeface="Times New Roman" panose="02020603050405020304" pitchFamily="18" charset="0"/>
                <a:ea typeface="楷体_GB2312" pitchFamily="49" charset="-122"/>
                <a:sym typeface="Wingdings" panose="05000000000000000000" pitchFamily="2" charset="2"/>
              </a:rPr>
              <a:t>1.6 </a:t>
            </a:r>
            <a:r>
              <a:rPr kumimoji="1" lang="en-US" altLang="zh-CN" sz="2800" b="1" dirty="0">
                <a:solidFill>
                  <a:srgbClr val="0033CC"/>
                </a:solidFill>
                <a:latin typeface="楷体_GB2312" pitchFamily="49" charset="-122"/>
                <a:ea typeface="楷体_GB2312" pitchFamily="49" charset="-122"/>
                <a:sym typeface="Wingdings" panose="05000000000000000000" pitchFamily="2" charset="2"/>
              </a:rPr>
              <a:t>,</a:t>
            </a:r>
            <a:r>
              <a:rPr kumimoji="1" lang="zh-CN" altLang="en-US" sz="2800" b="1" dirty="0">
                <a:solidFill>
                  <a:srgbClr val="0033CC"/>
                </a:solidFill>
                <a:latin typeface="楷体_GB2312" pitchFamily="49" charset="-122"/>
                <a:ea typeface="楷体_GB2312" pitchFamily="49" charset="-122"/>
                <a:sym typeface="Wingdings" panose="05000000000000000000" pitchFamily="2" charset="2"/>
              </a:rPr>
              <a:t>解法一数值不稳定</a:t>
            </a:r>
            <a:r>
              <a:rPr kumimoji="1" lang="en-US" altLang="zh-CN" sz="2800" b="1" dirty="0">
                <a:solidFill>
                  <a:srgbClr val="0033CC"/>
                </a:solidFill>
                <a:latin typeface="楷体_GB2312" pitchFamily="49" charset="-122"/>
                <a:ea typeface="楷体_GB2312" pitchFamily="49" charset="-122"/>
                <a:sym typeface="Wingdings" panose="05000000000000000000" pitchFamily="2" charset="2"/>
              </a:rPr>
              <a:t>,</a:t>
            </a:r>
            <a:r>
              <a:rPr kumimoji="1" lang="zh-CN" altLang="en-US" sz="2800" b="1" dirty="0">
                <a:solidFill>
                  <a:srgbClr val="0033CC"/>
                </a:solidFill>
                <a:latin typeface="楷体_GB2312" pitchFamily="49" charset="-122"/>
                <a:ea typeface="楷体_GB2312" pitchFamily="49" charset="-122"/>
                <a:sym typeface="Wingdings" panose="05000000000000000000" pitchFamily="2" charset="2"/>
              </a:rPr>
              <a:t>解法二数值稳定</a:t>
            </a:r>
            <a:r>
              <a:rPr kumimoji="1" lang="en-US" altLang="zh-CN" sz="2800" b="1" dirty="0">
                <a:solidFill>
                  <a:srgbClr val="0033CC"/>
                </a:solidFill>
                <a:latin typeface="楷体_GB2312" pitchFamily="49" charset="-122"/>
                <a:ea typeface="楷体_GB2312" pitchFamily="49" charset="-122"/>
                <a:sym typeface="Wingdings" panose="05000000000000000000" pitchFamily="2" charset="2"/>
              </a:rPr>
              <a:t>.</a:t>
            </a:r>
            <a:endParaRPr kumimoji="1" lang="en-US" altLang="zh-CN" sz="2800" b="1" dirty="0">
              <a:solidFill>
                <a:srgbClr val="0033CC"/>
              </a:solidFill>
              <a:latin typeface="Times New Roman" panose="02020603050405020304" pitchFamily="18" charset="0"/>
              <a:ea typeface="楷体_GB2312" pitchFamily="49" charset="-122"/>
              <a:sym typeface="Symbol" panose="05050102010706020507" pitchFamily="18" charset="2"/>
            </a:endParaRPr>
          </a:p>
        </p:txBody>
      </p:sp>
      <p:grpSp>
        <p:nvGrpSpPr>
          <p:cNvPr id="37" name="Group 22">
            <a:extLst>
              <a:ext uri="{FF2B5EF4-FFF2-40B4-BE49-F238E27FC236}">
                <a16:creationId xmlns:a16="http://schemas.microsoft.com/office/drawing/2014/main" xmlns="" id="{AA9F660B-FE7C-D01F-2476-938D6DED6F43}"/>
              </a:ext>
            </a:extLst>
          </p:cNvPr>
          <p:cNvGrpSpPr/>
          <p:nvPr/>
        </p:nvGrpSpPr>
        <p:grpSpPr bwMode="auto">
          <a:xfrm>
            <a:off x="1009329" y="2852994"/>
            <a:ext cx="8107362" cy="987425"/>
            <a:chOff x="455" y="1740"/>
            <a:chExt cx="5107" cy="622"/>
          </a:xfrm>
        </p:grpSpPr>
        <p:sp>
          <p:nvSpPr>
            <p:cNvPr id="39" name="Text Box 21">
              <a:extLst>
                <a:ext uri="{FF2B5EF4-FFF2-40B4-BE49-F238E27FC236}">
                  <a16:creationId xmlns:a16="http://schemas.microsoft.com/office/drawing/2014/main" xmlns="" id="{B5734F49-C593-AF41-09ED-DE9600DFD052}"/>
                </a:ext>
              </a:extLst>
            </p:cNvPr>
            <p:cNvSpPr txBox="1">
              <a:spLocks noChangeArrowheads="1"/>
            </p:cNvSpPr>
            <p:nvPr/>
          </p:nvSpPr>
          <p:spPr bwMode="auto">
            <a:xfrm>
              <a:off x="3501" y="1912"/>
              <a:ext cx="2061" cy="32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1"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出现了相近数相减</a:t>
              </a:r>
              <a:r>
                <a:rPr kumimoji="1" lang="en-US" altLang="zh-CN"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sym typeface="Wingdings" panose="05000000000000000000" pitchFamily="2" charset="2"/>
                </a:rPr>
                <a:t>.</a:t>
              </a:r>
              <a:endPar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楷体_GB2312" pitchFamily="49" charset="-122"/>
                <a:sym typeface="Symbol" panose="05050102010706020507" pitchFamily="18" charset="2"/>
              </a:endParaRPr>
            </a:p>
          </p:txBody>
        </p:sp>
        <p:graphicFrame>
          <p:nvGraphicFramePr>
            <p:cNvPr id="38" name="Object 20">
              <a:extLst>
                <a:ext uri="{FF2B5EF4-FFF2-40B4-BE49-F238E27FC236}">
                  <a16:creationId xmlns:a16="http://schemas.microsoft.com/office/drawing/2014/main" xmlns="" id="{2DC1B2F8-72AB-5C4D-358B-C4B1365BA794}"/>
                </a:ext>
              </a:extLst>
            </p:cNvPr>
            <p:cNvGraphicFramePr>
              <a:graphicFrameLocks noChangeAspect="1"/>
            </p:cNvGraphicFramePr>
            <p:nvPr>
              <p:extLst>
                <p:ext uri="{D42A27DB-BD31-4B8C-83A1-F6EECF244321}">
                  <p14:modId xmlns:p14="http://schemas.microsoft.com/office/powerpoint/2010/main" val="29034915"/>
                </p:ext>
              </p:extLst>
            </p:nvPr>
          </p:nvGraphicFramePr>
          <p:xfrm>
            <a:off x="455" y="1740"/>
            <a:ext cx="3097" cy="622"/>
          </p:xfrm>
          <a:graphic>
            <a:graphicData uri="http://schemas.openxmlformats.org/presentationml/2006/ole">
              <mc:AlternateContent xmlns:mc="http://schemas.openxmlformats.org/markup-compatibility/2006">
                <mc:Choice xmlns:v="urn:schemas-microsoft-com:vml" Requires="v">
                  <p:oleObj spid="_x0000_s7377" name="Equation" r:id="rId9" imgW="2324100" imgH="457200" progId="Equation.DSMT4">
                    <p:embed/>
                  </p:oleObj>
                </mc:Choice>
                <mc:Fallback>
                  <p:oleObj name="Equation" r:id="rId9" imgW="2324100" imgH="457200" progId="Equation.DSMT4">
                    <p:embed/>
                    <p:pic>
                      <p:nvPicPr>
                        <p:cNvPr id="24"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 y="1740"/>
                          <a:ext cx="3097" cy="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0" name="Text Box 23" descr="20%">
            <a:extLst>
              <a:ext uri="{FF2B5EF4-FFF2-40B4-BE49-F238E27FC236}">
                <a16:creationId xmlns:a16="http://schemas.microsoft.com/office/drawing/2014/main" xmlns="" id="{8B04252F-8FA6-426A-4007-48D79BFE80A8}"/>
              </a:ext>
            </a:extLst>
          </p:cNvPr>
          <p:cNvSpPr txBox="1">
            <a:spLocks noChangeArrowheads="1"/>
          </p:cNvSpPr>
          <p:nvPr/>
        </p:nvSpPr>
        <p:spPr bwMode="auto">
          <a:xfrm>
            <a:off x="251520" y="2780928"/>
            <a:ext cx="1035669" cy="523220"/>
          </a:xfrm>
          <a:prstGeom prst="rect">
            <a:avLst/>
          </a:prstGeom>
          <a:pattFill prst="pct20">
            <a:fgClr>
              <a:srgbClr val="009900"/>
            </a:fgClr>
            <a:bgClr>
              <a:srgbClr val="FFFFFF"/>
            </a:bgClr>
          </a:pattFill>
          <a:ln w="6350">
            <a:solidFill>
              <a:srgbClr val="66FF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800" b="1" dirty="0">
                <a:solidFill>
                  <a:srgbClr val="009900"/>
                </a:solidFill>
                <a:ea typeface="楷体_GB2312" pitchFamily="49" charset="-122"/>
              </a:rPr>
              <a:t>因为</a:t>
            </a:r>
            <a:r>
              <a:rPr kumimoji="1" lang="en-US" altLang="zh-CN" sz="2800" b="1" dirty="0">
                <a:solidFill>
                  <a:srgbClr val="FF0000"/>
                </a:solidFill>
                <a:ea typeface="楷体_GB2312" pitchFamily="49" charset="-122"/>
              </a:rPr>
              <a:t>  </a:t>
            </a:r>
            <a:endParaRPr kumimoji="1" lang="en-US" altLang="zh-CN" sz="2000" b="1" dirty="0">
              <a:solidFill>
                <a:srgbClr val="000000"/>
              </a:solidFill>
              <a:ea typeface="楷体_GB2312" pitchFamily="49"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xmlns="" id="{5E105F48-5F8A-267E-03A8-5EF25D6FC658}"/>
                  </a:ext>
                </a:extLst>
              </p:cNvPr>
              <p:cNvSpPr txBox="1"/>
              <p:nvPr/>
            </p:nvSpPr>
            <p:spPr>
              <a:xfrm>
                <a:off x="3156448" y="1558341"/>
                <a:ext cx="5470525" cy="1322070"/>
              </a:xfrm>
              <a:prstGeom prst="rect">
                <a:avLst/>
              </a:prstGeom>
              <a:noFill/>
            </p:spPr>
            <p:txBody>
              <a:bodyPr wrap="square" rtlCol="0" anchor="t">
                <a:spAutoFit/>
              </a:bodyPr>
              <a:lstStyle/>
              <a:p>
                <a:pPr indent="0" fontAlgn="auto">
                  <a:lnSpc>
                    <a:spcPts val="4800"/>
                  </a:lnSpc>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𝑥</m:t>
                          </m:r>
                        </m:e>
                        <m: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1</m:t>
                          </m:r>
                        </m:sub>
                      </m:s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=13+</m:t>
                      </m:r>
                      <m:rad>
                        <m:radPr>
                          <m:degHide m:val="on"/>
                          <m:ctrlPr>
                            <a:rPr kumimoji="0" lang="en-US" altLang="zh-CN" sz="2400" b="0" i="1" u="none" strike="noStrike" kern="0" cap="none" spc="0" normalizeH="0" baseline="0" noProof="0" smtClean="0">
                              <a:ln>
                                <a:noFill/>
                              </a:ln>
                              <a:solidFill>
                                <a:srgbClr val="000000"/>
                              </a:solidFill>
                              <a:effectLst/>
                              <a:uLnTx/>
                              <a:uFillTx/>
                              <a:latin typeface="Cambria Math"/>
                              <a:ea typeface="楷体_GB2312" pitchFamily="49" charset="-122"/>
                              <a:cs typeface="Cambria Math" panose="02040503050406030204" pitchFamily="18" charset="0"/>
                            </a:rPr>
                          </m:ctrlPr>
                        </m:radPr>
                        <m:deg/>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168</m:t>
                          </m:r>
                        </m:e>
                      </m:rad>
                      <m:r>
                        <a:rPr kumimoji="0" lang="en-US" altLang="zh-CN" sz="240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≈25.96148</m:t>
                      </m:r>
                    </m:oMath>
                  </m:oMathPara>
                </a14:m>
                <a:endParaRPr kumimoji="0" lang="en-US" altLang="zh-CN" sz="2400" i="1" u="none" strike="noStrike" kern="0" cap="none" spc="0" normalizeH="0" baseline="0" noProof="0" dirty="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endParaRPr>
              </a:p>
              <a:p>
                <a:pPr indent="0" fontAlgn="auto">
                  <a:lnSpc>
                    <a:spcPts val="4800"/>
                  </a:lnSpc>
                </a:pPr>
                <a14:m>
                  <m:oMathPara xmlns:m="http://schemas.openxmlformats.org/officeDocument/2006/math">
                    <m:oMathParaPr>
                      <m:jc m:val="centerGroup"/>
                    </m:oMathParaPr>
                    <m:oMath xmlns:m="http://schemas.openxmlformats.org/officeDocument/2006/math">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       </m:t>
                      </m:r>
                      <m:sSub>
                        <m:sSubPr>
                          <m:ctrlPr>
                            <a:rPr kumimoji="0" lang="en-US" altLang="zh-CN" sz="2400" b="0"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𝑥</m:t>
                          </m:r>
                        </m:e>
                        <m: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2</m:t>
                          </m:r>
                        </m:sub>
                      </m:sSub>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=13−</m:t>
                      </m:r>
                      <m:rad>
                        <m:radPr>
                          <m:degHide m:val="on"/>
                          <m:ctrlPr>
                            <a:rPr kumimoji="0" lang="en-US" altLang="zh-CN" sz="2400" b="0" i="1" u="none" strike="noStrike" kern="0" cap="none" spc="0" normalizeH="0" baseline="0" noProof="0" smtClean="0">
                              <a:ln>
                                <a:noFill/>
                              </a:ln>
                              <a:solidFill>
                                <a:srgbClr val="000000"/>
                              </a:solidFill>
                              <a:effectLst/>
                              <a:uLnTx/>
                              <a:uFillTx/>
                              <a:latin typeface="Cambria Math"/>
                              <a:ea typeface="楷体_GB2312" pitchFamily="49" charset="-122"/>
                              <a:cs typeface="Cambria Math" panose="02040503050406030204" pitchFamily="18" charset="0"/>
                            </a:rPr>
                          </m:ctrlPr>
                        </m:radPr>
                        <m:deg/>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168</m:t>
                          </m:r>
                        </m:e>
                      </m:rad>
                      <m:r>
                        <a:rPr kumimoji="0" lang="en-US" altLang="zh-CN" sz="2400"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≈0.03851986.</m:t>
                      </m:r>
                    </m:oMath>
                  </m:oMathPara>
                </a14:m>
                <a:endParaRPr kumimoji="0" lang="en-US" altLang="zh-CN" sz="2400" b="0" i="1" u="none" strike="noStrike" kern="0" cap="none" spc="0" normalizeH="0" baseline="0" noProof="0" dirty="0">
                  <a:ln>
                    <a:noFill/>
                  </a:ln>
                  <a:solidFill>
                    <a:srgbClr val="000000"/>
                  </a:solidFill>
                  <a:effectLst/>
                  <a:uLnTx/>
                  <a:uFillTx/>
                  <a:latin typeface="Cambria Math" panose="02040503050406030204" pitchFamily="18" charset="0"/>
                  <a:ea typeface="楷体_GB2312" pitchFamily="49" charset="-122"/>
                </a:endParaRPr>
              </a:p>
            </p:txBody>
          </p:sp>
        </mc:Choice>
        <mc:Fallback xmlns="">
          <p:sp>
            <p:nvSpPr>
              <p:cNvPr id="41" name="文本框 40">
                <a:extLst>
                  <a:ext uri="{FF2B5EF4-FFF2-40B4-BE49-F238E27FC236}">
                    <a16:creationId xmlns:a16="http://schemas.microsoft.com/office/drawing/2014/main" xmlns:a14="http://schemas.microsoft.com/office/drawing/2010/main" xmlns="" id="{5E105F48-5F8A-267E-03A8-5EF25D6FC658}"/>
                  </a:ext>
                </a:extLst>
              </p:cNvPr>
              <p:cNvSpPr txBox="1">
                <a:spLocks noRot="1" noChangeAspect="1" noMove="1" noResize="1" noEditPoints="1" noAdjustHandles="1" noChangeArrowheads="1" noChangeShapeType="1" noTextEdit="1"/>
              </p:cNvSpPr>
              <p:nvPr/>
            </p:nvSpPr>
            <p:spPr>
              <a:xfrm>
                <a:off x="3156448" y="1558341"/>
                <a:ext cx="5470525" cy="132207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9D7CE68C-0546-0A76-47DA-D4602B438047}"/>
                  </a:ext>
                </a:extLst>
              </p:cNvPr>
              <p:cNvSpPr txBox="1"/>
              <p:nvPr/>
            </p:nvSpPr>
            <p:spPr>
              <a:xfrm>
                <a:off x="1087487" y="5022076"/>
                <a:ext cx="6664960" cy="706755"/>
              </a:xfrm>
              <a:prstGeom prst="rect">
                <a:avLst/>
              </a:prstGeom>
              <a:noFill/>
            </p:spPr>
            <p:txBody>
              <a:bodyPr wrap="square" rtlCol="0" anchor="t">
                <a:spAutoFit/>
              </a:bodyPr>
              <a:lstStyle/>
              <a:p>
                <a:pPr indent="0" fontAlgn="auto">
                  <a:lnSpc>
                    <a:spcPts val="4800"/>
                  </a:lnSpc>
                </a:pPr>
                <a14:m>
                  <m:oMathPara xmlns:m="http://schemas.openxmlformats.org/officeDocument/2006/math">
                    <m:oMathParaPr>
                      <m:jc m:val="centerGroup"/>
                    </m:oMathParaPr>
                    <m:oMath xmlns:m="http://schemas.openxmlformats.org/officeDocument/2006/math">
                      <m:sSub>
                        <m:sSubPr>
                          <m:ctrlPr>
                            <a:rPr kumimoji="0" lang="en-US" altLang="zh-CN" sz="2400" b="1"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𝒙</m:t>
                          </m:r>
                        </m:e>
                        <m:sub>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𝟏</m:t>
                          </m:r>
                        </m:sub>
                      </m:sSub>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𝟐𝟓</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𝟗𝟔𝟏𝟒𝟖</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        </m:t>
                      </m:r>
                      <m:sSub>
                        <m:sSubPr>
                          <m:ctrlPr>
                            <a:rPr kumimoji="0" lang="en-US" altLang="zh-CN" sz="2400" b="1"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𝒙</m:t>
                          </m:r>
                        </m:e>
                        <m:sub>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𝟐</m:t>
                          </m:r>
                        </m:sub>
                      </m:sSub>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f>
                        <m:fPr>
                          <m:ctrlPr>
                            <a:rPr kumimoji="0" lang="en-US" altLang="zh-CN" sz="2400" b="1" i="1" u="none" strike="noStrike" kern="0" cap="none" spc="0" normalizeH="0" baseline="0" noProof="0" smtClean="0">
                              <a:ln>
                                <a:noFill/>
                              </a:ln>
                              <a:solidFill>
                                <a:srgbClr val="000000"/>
                              </a:solidFill>
                              <a:effectLst/>
                              <a:uLnTx/>
                              <a:uFillTx/>
                              <a:latin typeface="Cambria Math"/>
                              <a:ea typeface="楷体_GB2312" pitchFamily="49" charset="-122"/>
                              <a:cs typeface="Cambria Math" panose="02040503050406030204" pitchFamily="18" charset="0"/>
                            </a:rPr>
                          </m:ctrlPr>
                        </m:fPr>
                        <m:num>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𝟏</m:t>
                          </m:r>
                        </m:num>
                        <m:den>
                          <m:sSub>
                            <m:sSubPr>
                              <m:ctrlPr>
                                <a:rPr kumimoji="0" lang="en-US" altLang="zh-CN" sz="2400" b="1" i="1" u="none" strike="noStrike" kern="0" cap="none" spc="0" normalizeH="0" baseline="0" noProof="0" smtClean="0">
                                  <a:ln>
                                    <a:noFill/>
                                  </a:ln>
                                  <a:solidFill>
                                    <a:srgbClr val="000000"/>
                                  </a:solidFill>
                                  <a:effectLst/>
                                  <a:uLnTx/>
                                  <a:uFillTx/>
                                  <a:latin typeface="Cambria Math"/>
                                  <a:ea typeface="楷体_GB2312" pitchFamily="49" charset="-122"/>
                                </a:rPr>
                              </m:ctrlPr>
                            </m:sSubPr>
                            <m:e>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𝒙</m:t>
                              </m:r>
                            </m:e>
                            <m:sub>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rPr>
                                <m:t>𝟏</m:t>
                              </m:r>
                            </m:sub>
                          </m:sSub>
                        </m:den>
                      </m:f>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𝟎</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𝟎𝟑𝟖𝟓𝟏𝟖𝟔𝟏</m:t>
                      </m:r>
                      <m:r>
                        <a:rPr kumimoji="0" lang="en-US" altLang="zh-CN" sz="2400" b="1" i="1" u="none" strike="noStrike" kern="0" cap="none" spc="0" normalizeH="0" baseline="0" noProof="0" smtClean="0">
                          <a:ln>
                            <a:noFill/>
                          </a:ln>
                          <a:solidFill>
                            <a:srgbClr val="000000"/>
                          </a:solidFill>
                          <a:effectLst/>
                          <a:uLnTx/>
                          <a:uFillTx/>
                          <a:latin typeface="Cambria Math" panose="02040503050406030204" pitchFamily="18" charset="0"/>
                          <a:ea typeface="楷体_GB2312" pitchFamily="49" charset="-122"/>
                          <a:cs typeface="Cambria Math" panose="02040503050406030204" pitchFamily="18" charset="0"/>
                        </a:rPr>
                        <m:t>.</m:t>
                      </m:r>
                    </m:oMath>
                  </m:oMathPara>
                </a14:m>
                <a:endParaRPr kumimoji="0" lang="en-US" altLang="zh-CN" sz="2400" b="1" i="1" u="none" strike="noStrike" kern="0" cap="none" spc="0" normalizeH="0" baseline="0" noProof="0" dirty="0">
                  <a:ln>
                    <a:noFill/>
                  </a:ln>
                  <a:solidFill>
                    <a:srgbClr val="000000"/>
                  </a:solidFill>
                  <a:effectLst/>
                  <a:uLnTx/>
                  <a:uFillTx/>
                  <a:latin typeface="Cambria Math" panose="02040503050406030204" pitchFamily="18" charset="0"/>
                  <a:ea typeface="楷体_GB2312" pitchFamily="49" charset="-122"/>
                </a:endParaRPr>
              </a:p>
            </p:txBody>
          </p:sp>
        </mc:Choice>
        <mc:Fallback xmlns="">
          <p:sp>
            <p:nvSpPr>
              <p:cNvPr id="42" name="文本框 41">
                <a:extLst>
                  <a:ext uri="{FF2B5EF4-FFF2-40B4-BE49-F238E27FC236}">
                    <a16:creationId xmlns:a16="http://schemas.microsoft.com/office/drawing/2014/main" xmlns:a14="http://schemas.microsoft.com/office/drawing/2010/main" xmlns="" id="{9D7CE68C-0546-0A76-47DA-D4602B438047}"/>
                  </a:ext>
                </a:extLst>
              </p:cNvPr>
              <p:cNvSpPr txBox="1">
                <a:spLocks noRot="1" noChangeAspect="1" noMove="1" noResize="1" noEditPoints="1" noAdjustHandles="1" noChangeArrowheads="1" noChangeShapeType="1" noTextEdit="1"/>
              </p:cNvSpPr>
              <p:nvPr/>
            </p:nvSpPr>
            <p:spPr>
              <a:xfrm>
                <a:off x="1087487" y="5022076"/>
                <a:ext cx="6664960" cy="706755"/>
              </a:xfrm>
              <a:prstGeom prst="rect">
                <a:avLst/>
              </a:prstGeom>
              <a:blipFill rotWithShape="1">
                <a:blip r:embed="rId12"/>
                <a:stretch>
                  <a:fillRect t="-25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45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000"/>
                                        <p:tgtEl>
                                          <p:spTgt spid="27"/>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2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2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edge">
                                      <p:cBhvr>
                                        <p:cTn id="26" dur="500"/>
                                        <p:tgtEl>
                                          <p:spTgt spid="40"/>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wav"/>
                                        </p:tgtEl>
                                      </p:cMediaNode>
                                    </p:audio>
                                  </p:sub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275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1000"/>
                                        <p:tgtEl>
                                          <p:spTgt spid="31"/>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2000"/>
                                        <p:tgtEl>
                                          <p:spTgt spid="33"/>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30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3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p:bldP spid="31" grpId="0"/>
      <p:bldP spid="33" grpId="0" bldLvl="0"/>
      <p:bldP spid="34" grpId="0" bldLvl="0" animBg="1"/>
      <p:bldP spid="35" grpId="0" bldLvl="0" animBg="1"/>
      <p:bldP spid="36" grpId="0" autoUpdateAnimBg="0"/>
      <p:bldP spid="40" grpId="0" animBg="1" autoUpdateAnimBg="0"/>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AE00684-0181-1738-317F-4C759177D349}"/>
            </a:ext>
          </a:extLst>
        </p:cNvPr>
        <p:cNvGrpSpPr/>
        <p:nvPr/>
      </p:nvGrpSpPr>
      <p:grpSpPr>
        <a:xfrm>
          <a:off x="0" y="0"/>
          <a:ext cx="0" cy="0"/>
          <a:chOff x="0" y="0"/>
          <a:chExt cx="0" cy="0"/>
        </a:xfrm>
      </p:grpSpPr>
      <p:sp>
        <p:nvSpPr>
          <p:cNvPr id="18" name="矩形 17"/>
          <p:cNvSpPr/>
          <p:nvPr/>
        </p:nvSpPr>
        <p:spPr>
          <a:xfrm>
            <a:off x="323529" y="4090710"/>
            <a:ext cx="8697590" cy="257864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3" name="矩形 2"/>
          <p:cNvSpPr/>
          <p:nvPr/>
        </p:nvSpPr>
        <p:spPr>
          <a:xfrm>
            <a:off x="323528" y="1772816"/>
            <a:ext cx="8697590" cy="2160591"/>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D7BBCE4D-06FE-FB59-8ACF-FFCE24EC4E3E}"/>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9221" name="灯片编号占位符 2">
            <a:extLst>
              <a:ext uri="{FF2B5EF4-FFF2-40B4-BE49-F238E27FC236}">
                <a16:creationId xmlns:a16="http://schemas.microsoft.com/office/drawing/2014/main" xmlns="" id="{48B5CCE6-31E8-4856-26B9-B424D4537105}"/>
              </a:ext>
            </a:extLst>
          </p:cNvPr>
          <p:cNvSpPr>
            <a:spLocks noGrp="1"/>
          </p:cNvSpPr>
          <p:nvPr>
            <p:ph type="sldNum" sz="quarter" idx="12"/>
          </p:nvPr>
        </p:nvSpPr>
        <p:spPr>
          <a:xfrm>
            <a:off x="6553200" y="6140152"/>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584F36-9595-450C-B5AB-26E2ADC52FC1}" type="slidenum">
              <a:rPr lang="en-US" altLang="zh-CN" b="1" smtClean="0">
                <a:solidFill>
                  <a:srgbClr val="002060"/>
                </a:solidFill>
                <a:latin typeface="黑体" panose="02010609060101010101" pitchFamily="49" charset="-122"/>
                <a:ea typeface="黑体" panose="02010609060101010101" pitchFamily="49" charset="-122"/>
              </a:rPr>
              <a:pPr/>
              <a:t>18</a:t>
            </a:fld>
            <a:endParaRPr lang="en-US" altLang="zh-CN" b="1">
              <a:solidFill>
                <a:srgbClr val="002060"/>
              </a:solidFill>
              <a:latin typeface="黑体" panose="02010609060101010101" pitchFamily="49" charset="-122"/>
              <a:ea typeface="黑体" panose="02010609060101010101" pitchFamily="49" charset="-122"/>
            </a:endParaRPr>
          </a:p>
        </p:txBody>
      </p:sp>
      <p:sp>
        <p:nvSpPr>
          <p:cNvPr id="2" name="Text Box 4">
            <a:extLst>
              <a:ext uri="{FF2B5EF4-FFF2-40B4-BE49-F238E27FC236}">
                <a16:creationId xmlns:a16="http://schemas.microsoft.com/office/drawing/2014/main" xmlns="" id="{7FD23D22-555D-E182-E43F-D430DAE8065F}"/>
              </a:ext>
            </a:extLst>
          </p:cNvPr>
          <p:cNvSpPr txBox="1">
            <a:spLocks noChangeArrowheads="1"/>
          </p:cNvSpPr>
          <p:nvPr/>
        </p:nvSpPr>
        <p:spPr bwMode="auto">
          <a:xfrm>
            <a:off x="323528" y="1109688"/>
            <a:ext cx="5122863" cy="519112"/>
          </a:xfrm>
          <a:prstGeom prst="rect">
            <a:avLst/>
          </a:prstGeom>
          <a:solidFill>
            <a:schemeClr val="accent6">
              <a:lumMod val="20000"/>
              <a:lumOff val="80000"/>
            </a:schemeClr>
          </a:solidFill>
          <a:ln>
            <a:solidFill>
              <a:schemeClr val="tx1"/>
            </a:solidFill>
          </a:ln>
          <a:effectLst/>
          <a:extLst/>
        </p:spPr>
        <p:txBody>
          <a:bodyPr>
            <a:spAutoFit/>
          </a:bodyPr>
          <a:lstStyle/>
          <a:p>
            <a:pPr fontAlgn="base">
              <a:spcBef>
                <a:spcPct val="0"/>
              </a:spcBef>
              <a:spcAft>
                <a:spcPct val="0"/>
              </a:spcAft>
            </a:pPr>
            <a:r>
              <a:rPr kumimoji="1" lang="en-US" altLang="zh-CN" sz="2800" b="1" dirty="0">
                <a:solidFill>
                  <a:srgbClr val="FF0000"/>
                </a:solidFill>
                <a:latin typeface="Times New Roman" panose="02020603050405020304" pitchFamily="18" charset="0"/>
                <a:ea typeface="楷体_GB2312" pitchFamily="49" charset="-122"/>
                <a:sym typeface="Wingdings" panose="05000000000000000000" pitchFamily="2" charset="2"/>
              </a:rPr>
              <a:t>2</a:t>
            </a:r>
            <a:r>
              <a:rPr kumimoji="1" lang="en-US" altLang="zh-CN" sz="2800" b="1" dirty="0">
                <a:solidFill>
                  <a:srgbClr val="FF0000"/>
                </a:solidFill>
                <a:latin typeface="楷体_GB2312" pitchFamily="49" charset="-122"/>
                <a:ea typeface="楷体_GB2312" pitchFamily="49" charset="-122"/>
                <a:sym typeface="Wingdings" panose="05000000000000000000" pitchFamily="2" charset="2"/>
              </a:rPr>
              <a:t>.</a:t>
            </a:r>
            <a:r>
              <a:rPr kumimoji="1" lang="en-US" altLang="zh-CN" sz="2800" b="1" dirty="0">
                <a:solidFill>
                  <a:srgbClr val="D9D8EC"/>
                </a:solidFill>
                <a:latin typeface="楷体_GB2312" pitchFamily="49" charset="-122"/>
                <a:ea typeface="楷体_GB2312" pitchFamily="49" charset="-122"/>
                <a:sym typeface="Wingdings" panose="05000000000000000000" pitchFamily="2" charset="2"/>
              </a:rPr>
              <a:t> </a:t>
            </a:r>
            <a:r>
              <a:rPr kumimoji="1" lang="zh-CN" altLang="en-US" sz="2800" b="1" dirty="0">
                <a:solidFill>
                  <a:srgbClr val="000000"/>
                </a:solidFill>
                <a:latin typeface="楷体_GB2312" pitchFamily="49" charset="-122"/>
                <a:ea typeface="楷体_GB2312" pitchFamily="49" charset="-122"/>
                <a:sym typeface="Wingdings" panose="05000000000000000000" pitchFamily="2" charset="2"/>
              </a:rPr>
              <a:t>递推法的数值稳定性</a:t>
            </a:r>
            <a:endParaRPr kumimoji="1" lang="zh-CN" altLang="en-US" sz="2800" b="1" dirty="0">
              <a:solidFill>
                <a:srgbClr val="000000"/>
              </a:solidFill>
              <a:latin typeface="Times New Roman" panose="02020603050405020304" pitchFamily="18" charset="0"/>
              <a:ea typeface="楷体_GB2312" pitchFamily="49" charset="-122"/>
              <a:sym typeface="Symbol" panose="05050102010706020507" pitchFamily="18" charset="2"/>
            </a:endParaRPr>
          </a:p>
        </p:txBody>
      </p:sp>
      <p:sp>
        <p:nvSpPr>
          <p:cNvPr id="10" name="Text Box 5">
            <a:extLst>
              <a:ext uri="{FF2B5EF4-FFF2-40B4-BE49-F238E27FC236}">
                <a16:creationId xmlns:a16="http://schemas.microsoft.com/office/drawing/2014/main" xmlns="" id="{F9AC2DCF-CC61-71B2-54A1-DDCD05D1975F}"/>
              </a:ext>
            </a:extLst>
          </p:cNvPr>
          <p:cNvSpPr txBox="1">
            <a:spLocks noChangeArrowheads="1"/>
          </p:cNvSpPr>
          <p:nvPr/>
        </p:nvSpPr>
        <p:spPr bwMode="auto">
          <a:xfrm>
            <a:off x="367035" y="1772816"/>
            <a:ext cx="8525445" cy="2012859"/>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30000"/>
              </a:lnSpc>
              <a:spcBef>
                <a:spcPct val="0"/>
              </a:spcBef>
              <a:spcAft>
                <a:spcPct val="0"/>
              </a:spcAft>
            </a:pPr>
            <a:r>
              <a:rPr kumimoji="1" lang="en-US" altLang="zh-CN" sz="2400" b="1" dirty="0">
                <a:solidFill>
                  <a:srgbClr val="000000"/>
                </a:solidFill>
                <a:latin typeface="楷体_GB2312" pitchFamily="49" charset="-122"/>
                <a:ea typeface="楷体_GB2312" pitchFamily="49" charset="-122"/>
                <a:sym typeface="Wingdings" panose="05000000000000000000" pitchFamily="2" charset="2"/>
              </a:rPr>
              <a:t>    </a:t>
            </a:r>
            <a:r>
              <a:rPr lang="zh-CN" altLang="en-US" sz="2400" b="1" kern="0" dirty="0">
                <a:solidFill>
                  <a:srgbClr val="000000"/>
                </a:solidFill>
                <a:ea typeface="楷体_GB2312" pitchFamily="49" charset="-122"/>
                <a:sym typeface="Wingdings" panose="05000000000000000000" pitchFamily="2" charset="2"/>
              </a:rPr>
              <a:t>所谓</a:t>
            </a:r>
            <a:r>
              <a:rPr lang="zh-CN" altLang="en-US" sz="2400" b="1" kern="0" dirty="0" smtClean="0">
                <a:solidFill>
                  <a:srgbClr val="C00000"/>
                </a:solidFill>
                <a:effectLst>
                  <a:outerShdw blurRad="38100" dist="38100" dir="2700000" algn="tl">
                    <a:srgbClr val="000000">
                      <a:alpha val="43137"/>
                    </a:srgbClr>
                  </a:outerShdw>
                </a:effectLst>
                <a:ea typeface="楷体_GB2312" pitchFamily="49" charset="-122"/>
                <a:sym typeface="Wingdings" panose="05000000000000000000" pitchFamily="2" charset="2"/>
              </a:rPr>
              <a:t>递推法</a:t>
            </a:r>
            <a:r>
              <a:rPr lang="zh-CN" altLang="en-US" sz="2400" b="1" kern="0" dirty="0" smtClean="0">
                <a:solidFill>
                  <a:srgbClr val="000000"/>
                </a:solidFill>
                <a:ea typeface="楷体_GB2312" pitchFamily="49" charset="-122"/>
                <a:sym typeface="Wingdings" panose="05000000000000000000" pitchFamily="2" charset="2"/>
              </a:rPr>
              <a:t>，是</a:t>
            </a:r>
            <a:r>
              <a:rPr lang="zh-CN" altLang="en-US" sz="2400" b="1" kern="0" dirty="0">
                <a:solidFill>
                  <a:srgbClr val="000000"/>
                </a:solidFill>
                <a:ea typeface="楷体_GB2312" pitchFamily="49" charset="-122"/>
                <a:sym typeface="Wingdings" panose="05000000000000000000" pitchFamily="2" charset="2"/>
              </a:rPr>
              <a:t>指从已知的</a:t>
            </a:r>
            <a:r>
              <a:rPr lang="zh-CN" altLang="en-US" sz="2400" b="1" kern="0" dirty="0">
                <a:solidFill>
                  <a:srgbClr val="0033CC"/>
                </a:solidFill>
                <a:ea typeface="楷体_GB2312" pitchFamily="49" charset="-122"/>
                <a:sym typeface="Wingdings" panose="05000000000000000000" pitchFamily="2" charset="2"/>
              </a:rPr>
              <a:t>初始条件</a:t>
            </a:r>
            <a:r>
              <a:rPr lang="en-US" altLang="zh-CN" sz="2400" b="1" kern="0" dirty="0">
                <a:solidFill>
                  <a:srgbClr val="000000"/>
                </a:solidFill>
                <a:ea typeface="楷体_GB2312" pitchFamily="49" charset="-122"/>
                <a:sym typeface="Wingdings" panose="05000000000000000000" pitchFamily="2" charset="2"/>
              </a:rPr>
              <a:t>(</a:t>
            </a:r>
            <a:r>
              <a:rPr lang="zh-CN" altLang="en-US" sz="2400" b="1" kern="0" dirty="0">
                <a:solidFill>
                  <a:srgbClr val="000000"/>
                </a:solidFill>
                <a:ea typeface="楷体_GB2312" pitchFamily="49" charset="-122"/>
                <a:sym typeface="Wingdings" panose="05000000000000000000" pitchFamily="2" charset="2"/>
              </a:rPr>
              <a:t>称为递推初值</a:t>
            </a:r>
            <a:r>
              <a:rPr lang="en-US" altLang="zh-CN" sz="2400" b="1" kern="0" dirty="0">
                <a:solidFill>
                  <a:srgbClr val="000000"/>
                </a:solidFill>
                <a:ea typeface="楷体_GB2312" pitchFamily="49" charset="-122"/>
                <a:sym typeface="Wingdings" panose="05000000000000000000" pitchFamily="2" charset="2"/>
              </a:rPr>
              <a:t>)</a:t>
            </a:r>
            <a:r>
              <a:rPr lang="zh-CN" altLang="en-US" sz="2400" b="1" kern="0" dirty="0" smtClean="0">
                <a:solidFill>
                  <a:srgbClr val="0033CC"/>
                </a:solidFill>
                <a:ea typeface="楷体_GB2312" pitchFamily="49" charset="-122"/>
                <a:sym typeface="Wingdings" panose="05000000000000000000" pitchFamily="2" charset="2"/>
              </a:rPr>
              <a:t>出发</a:t>
            </a:r>
            <a:r>
              <a:rPr lang="zh-CN" altLang="en-US" sz="2400" b="1" kern="0" dirty="0" smtClean="0">
                <a:solidFill>
                  <a:srgbClr val="000000"/>
                </a:solidFill>
                <a:ea typeface="楷体_GB2312" pitchFamily="49" charset="-122"/>
                <a:sym typeface="Wingdings" panose="05000000000000000000" pitchFamily="2" charset="2"/>
              </a:rPr>
              <a:t>，</a:t>
            </a:r>
            <a:r>
              <a:rPr lang="zh-CN" altLang="en-US" sz="2400" b="1" kern="0" dirty="0" smtClean="0">
                <a:solidFill>
                  <a:srgbClr val="0033CC"/>
                </a:solidFill>
                <a:ea typeface="楷体_GB2312" pitchFamily="49" charset="-122"/>
                <a:sym typeface="Wingdings" panose="05000000000000000000" pitchFamily="2" charset="2"/>
              </a:rPr>
              <a:t>用</a:t>
            </a:r>
            <a:r>
              <a:rPr lang="zh-CN" altLang="en-US" sz="2400" b="1" kern="0" dirty="0">
                <a:solidFill>
                  <a:srgbClr val="0033CC"/>
                </a:solidFill>
                <a:ea typeface="楷体_GB2312" pitchFamily="49" charset="-122"/>
                <a:sym typeface="Wingdings" panose="05000000000000000000" pitchFamily="2" charset="2"/>
              </a:rPr>
              <a:t>一个公式</a:t>
            </a:r>
            <a:r>
              <a:rPr lang="en-US" altLang="zh-CN" sz="2400" b="1" kern="0" dirty="0">
                <a:solidFill>
                  <a:srgbClr val="000000"/>
                </a:solidFill>
                <a:ea typeface="楷体_GB2312" pitchFamily="49" charset="-122"/>
                <a:sym typeface="Wingdings" panose="05000000000000000000" pitchFamily="2" charset="2"/>
              </a:rPr>
              <a:t>(</a:t>
            </a:r>
            <a:r>
              <a:rPr lang="zh-CN" altLang="en-US" sz="2400" b="1" kern="0" dirty="0">
                <a:solidFill>
                  <a:srgbClr val="000000"/>
                </a:solidFill>
                <a:ea typeface="楷体_GB2312" pitchFamily="49" charset="-122"/>
                <a:sym typeface="Wingdings" panose="05000000000000000000" pitchFamily="2" charset="2"/>
              </a:rPr>
              <a:t>称为</a:t>
            </a:r>
            <a:r>
              <a:rPr lang="zh-CN" altLang="en-US" sz="2400" b="1" kern="0" dirty="0">
                <a:solidFill>
                  <a:srgbClr val="0033CC"/>
                </a:solidFill>
                <a:ea typeface="楷体_GB2312" pitchFamily="49" charset="-122"/>
                <a:sym typeface="Wingdings" panose="05000000000000000000" pitchFamily="2" charset="2"/>
              </a:rPr>
              <a:t>递推公式</a:t>
            </a:r>
            <a:r>
              <a:rPr lang="en-US" altLang="zh-CN" sz="2400" b="1" kern="0" dirty="0">
                <a:solidFill>
                  <a:srgbClr val="000000"/>
                </a:solidFill>
                <a:ea typeface="楷体_GB2312" pitchFamily="49" charset="-122"/>
                <a:sym typeface="Wingdings" panose="05000000000000000000" pitchFamily="2" charset="2"/>
              </a:rPr>
              <a:t>)</a:t>
            </a:r>
            <a:r>
              <a:rPr lang="zh-CN" altLang="en-US" sz="2400" b="1" kern="0" dirty="0">
                <a:solidFill>
                  <a:srgbClr val="0033CC"/>
                </a:solidFill>
                <a:ea typeface="楷体_GB2312" pitchFamily="49" charset="-122"/>
                <a:sym typeface="Wingdings" panose="05000000000000000000" pitchFamily="2" charset="2"/>
              </a:rPr>
              <a:t>逐次推出所需要的各中间结果及最后</a:t>
            </a:r>
            <a:r>
              <a:rPr lang="zh-CN" altLang="en-US" sz="2400" b="1" kern="0" dirty="0" smtClean="0">
                <a:solidFill>
                  <a:srgbClr val="0033CC"/>
                </a:solidFill>
                <a:ea typeface="楷体_GB2312" pitchFamily="49" charset="-122"/>
                <a:sym typeface="Wingdings" panose="05000000000000000000" pitchFamily="2" charset="2"/>
              </a:rPr>
              <a:t>结果</a:t>
            </a:r>
            <a:r>
              <a:rPr lang="zh-CN" altLang="en-US" sz="2400" b="1" kern="0" dirty="0" smtClean="0">
                <a:solidFill>
                  <a:srgbClr val="000000"/>
                </a:solidFill>
                <a:ea typeface="楷体_GB2312" pitchFamily="49" charset="-122"/>
                <a:sym typeface="Wingdings" panose="05000000000000000000" pitchFamily="2" charset="2"/>
              </a:rPr>
              <a:t>。  其中</a:t>
            </a:r>
            <a:r>
              <a:rPr lang="zh-CN" altLang="en-US" sz="2400" b="1" kern="0" dirty="0">
                <a:solidFill>
                  <a:srgbClr val="000000"/>
                </a:solidFill>
                <a:ea typeface="楷体_GB2312" pitchFamily="49" charset="-122"/>
                <a:sym typeface="Wingdings" panose="05000000000000000000" pitchFamily="2" charset="2"/>
              </a:rPr>
              <a:t>初始条件或是问题本身已经</a:t>
            </a:r>
            <a:r>
              <a:rPr lang="zh-CN" altLang="en-US" sz="2400" b="1" kern="0" dirty="0" smtClean="0">
                <a:solidFill>
                  <a:srgbClr val="000000"/>
                </a:solidFill>
                <a:ea typeface="楷体_GB2312" pitchFamily="49" charset="-122"/>
                <a:sym typeface="Wingdings" panose="05000000000000000000" pitchFamily="2" charset="2"/>
              </a:rPr>
              <a:t>给定，或是</a:t>
            </a:r>
            <a:r>
              <a:rPr lang="zh-CN" altLang="en-US" sz="2400" b="1" kern="0" dirty="0">
                <a:solidFill>
                  <a:srgbClr val="000000"/>
                </a:solidFill>
                <a:ea typeface="楷体_GB2312" pitchFamily="49" charset="-122"/>
                <a:sym typeface="Wingdings" panose="05000000000000000000" pitchFamily="2" charset="2"/>
              </a:rPr>
              <a:t>通过对问题的分析与化简后</a:t>
            </a:r>
            <a:r>
              <a:rPr lang="zh-CN" altLang="en-US" sz="2400" b="1" kern="0" dirty="0" smtClean="0">
                <a:solidFill>
                  <a:srgbClr val="000000"/>
                </a:solidFill>
                <a:ea typeface="楷体_GB2312" pitchFamily="49" charset="-122"/>
                <a:sym typeface="Wingdings" panose="05000000000000000000" pitchFamily="2" charset="2"/>
              </a:rPr>
              <a:t>确定。</a:t>
            </a:r>
            <a:endParaRPr lang="en-US" altLang="zh-CN" sz="2400" b="1" kern="0" dirty="0">
              <a:solidFill>
                <a:srgbClr val="000000"/>
              </a:solidFill>
              <a:ea typeface="楷体_GB2312" pitchFamily="49" charset="-122"/>
              <a:sym typeface="Symbol" panose="05050102010706020507" pitchFamily="18" charset="2"/>
            </a:endParaRPr>
          </a:p>
        </p:txBody>
      </p:sp>
      <p:sp>
        <p:nvSpPr>
          <p:cNvPr id="11" name="Text Box 4">
            <a:extLst>
              <a:ext uri="{FF2B5EF4-FFF2-40B4-BE49-F238E27FC236}">
                <a16:creationId xmlns:a16="http://schemas.microsoft.com/office/drawing/2014/main" xmlns="" id="{3D8FB348-0793-2D0A-C511-D4031EB67D28}"/>
              </a:ext>
            </a:extLst>
          </p:cNvPr>
          <p:cNvSpPr txBox="1">
            <a:spLocks noChangeArrowheads="1"/>
          </p:cNvSpPr>
          <p:nvPr/>
        </p:nvSpPr>
        <p:spPr bwMode="auto">
          <a:xfrm>
            <a:off x="446035" y="4203174"/>
            <a:ext cx="1187450" cy="521970"/>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b="1" dirty="0">
                <a:solidFill>
                  <a:srgbClr val="000000"/>
                </a:solidFill>
                <a:ea typeface="楷体_GB2312" pitchFamily="49" charset="-122"/>
              </a:rPr>
              <a:t>例</a:t>
            </a:r>
            <a:r>
              <a:rPr lang="en-US" altLang="zh-CN" sz="2800" b="1" dirty="0">
                <a:solidFill>
                  <a:srgbClr val="000000"/>
                </a:solidFill>
                <a:latin typeface="Times New Roman" panose="02020603050405020304" pitchFamily="18" charset="0"/>
                <a:ea typeface="楷体_GB2312" pitchFamily="49" charset="-122"/>
              </a:rPr>
              <a:t>1.13  </a:t>
            </a:r>
          </a:p>
        </p:txBody>
      </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xmlns="" id="{E9E26985-519B-A8D6-46BA-8CF9BE6F8171}"/>
                  </a:ext>
                </a:extLst>
              </p:cNvPr>
              <p:cNvSpPr txBox="1">
                <a:spLocks noChangeArrowheads="1"/>
              </p:cNvSpPr>
              <p:nvPr/>
            </p:nvSpPr>
            <p:spPr bwMode="auto">
              <a:xfrm>
                <a:off x="1653889" y="4221088"/>
                <a:ext cx="3813175" cy="523220"/>
              </a:xfrm>
              <a:prstGeom prst="rect">
                <a:avLst/>
              </a:prstGeom>
              <a:noFill/>
              <a:ln>
                <a:noFill/>
              </a:ln>
              <a:effectLst/>
              <a:extLst>
                <a:ext uri="{909E8E84-426E-40DD-AFC4-6F175D3DCCD1}">
                  <a14:hiddenFill>
                    <a:solidFill>
                      <a:srgbClr val="CCCC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800" b="1" dirty="0">
                    <a:solidFill>
                      <a:srgbClr val="000000"/>
                    </a:solidFill>
                    <a:latin typeface="楷体_GB2312" pitchFamily="49" charset="-122"/>
                    <a:ea typeface="楷体_GB2312" pitchFamily="49" charset="-122"/>
                    <a:sym typeface="Wingdings" panose="05000000000000000000" pitchFamily="2" charset="2"/>
                  </a:rPr>
                  <a:t>取</a:t>
                </a:r>
                <a14:m>
                  <m:oMath xmlns:m="http://schemas.openxmlformats.org/officeDocument/2006/math">
                    <m:r>
                      <a:rPr kumimoji="1" lang="en-US" altLang="zh-CN" sz="2800" b="1" i="0" kern="0" smtClean="0">
                        <a:solidFill>
                          <a:srgbClr val="000000"/>
                        </a:solidFill>
                        <a:latin typeface="Cambria Math" panose="02040503050406030204" pitchFamily="18" charset="0"/>
                        <a:ea typeface="楷体_GB2312" pitchFamily="49" charset="-122"/>
                      </a:rPr>
                      <m:t> </m:t>
                    </m:r>
                    <m:r>
                      <a:rPr kumimoji="1" lang="en-US" altLang="zh-CN" sz="2800" b="1" i="1" kern="0">
                        <a:solidFill>
                          <a:srgbClr val="000000"/>
                        </a:solidFill>
                        <a:latin typeface="Cambria Math" panose="02040503050406030204" pitchFamily="18" charset="0"/>
                        <a:ea typeface="楷体_GB2312" pitchFamily="49" charset="-122"/>
                      </a:rPr>
                      <m:t>𝟕</m:t>
                    </m:r>
                  </m:oMath>
                </a14:m>
                <a:r>
                  <a:rPr kumimoji="1" lang="en-US" altLang="zh-CN" sz="2800" b="1" dirty="0">
                    <a:solidFill>
                      <a:srgbClr val="000000"/>
                    </a:solidFill>
                    <a:latin typeface="Times New Roman" panose="02020603050405020304" pitchFamily="18" charset="0"/>
                    <a:ea typeface="楷体_GB2312" pitchFamily="49" charset="-122"/>
                    <a:sym typeface="Wingdings" panose="05000000000000000000" pitchFamily="2" charset="2"/>
                  </a:rPr>
                  <a:t> </a:t>
                </a:r>
                <a:r>
                  <a:rPr kumimoji="1" lang="zh-CN" altLang="en-US" sz="2800" b="1" dirty="0">
                    <a:solidFill>
                      <a:srgbClr val="000000"/>
                    </a:solidFill>
                    <a:latin typeface="楷体_GB2312" pitchFamily="49" charset="-122"/>
                    <a:ea typeface="楷体_GB2312" pitchFamily="49" charset="-122"/>
                    <a:sym typeface="Wingdings" panose="05000000000000000000" pitchFamily="2" charset="2"/>
                  </a:rPr>
                  <a:t>位数字</a:t>
                </a:r>
                <a:r>
                  <a:rPr kumimoji="1" lang="zh-CN" altLang="en-US" sz="2800" b="1" dirty="0">
                    <a:solidFill>
                      <a:srgbClr val="0033CC"/>
                    </a:solidFill>
                    <a:latin typeface="楷体_GB2312" pitchFamily="49" charset="-122"/>
                    <a:ea typeface="楷体_GB2312" pitchFamily="49" charset="-122"/>
                    <a:sym typeface="Wingdings" panose="05000000000000000000" pitchFamily="2" charset="2"/>
                  </a:rPr>
                  <a:t>计算积分</a:t>
                </a:r>
                <a:endParaRPr kumimoji="1" lang="zh-CN" altLang="en-US" sz="2800" b="1" dirty="0">
                  <a:solidFill>
                    <a:srgbClr val="0033CC"/>
                  </a:solidFill>
                  <a:latin typeface="Times New Roman" panose="02020603050405020304" pitchFamily="18" charset="0"/>
                  <a:ea typeface="楷体_GB2312" pitchFamily="49" charset="-122"/>
                  <a:sym typeface="Symbol" panose="05050102010706020507" pitchFamily="18" charset="2"/>
                </a:endParaRPr>
              </a:p>
            </p:txBody>
          </p:sp>
        </mc:Choice>
        <mc:Fallback xmlns="">
          <p:sp>
            <p:nvSpPr>
              <p:cNvPr id="12" name="Text Box 5">
                <a:extLst>
                  <a:ext uri="{FF2B5EF4-FFF2-40B4-BE49-F238E27FC236}">
                    <a16:creationId xmlns:a16="http://schemas.microsoft.com/office/drawing/2014/main" xmlns:a14="http://schemas.microsoft.com/office/drawing/2010/main" xmlns="" id="{E9E26985-519B-A8D6-46BA-8CF9BE6F8171}"/>
                  </a:ext>
                </a:extLst>
              </p:cNvPr>
              <p:cNvSpPr txBox="1">
                <a:spLocks noRot="1" noChangeAspect="1" noMove="1" noResize="1" noEditPoints="1" noAdjustHandles="1" noChangeArrowheads="1" noChangeShapeType="1" noTextEdit="1"/>
              </p:cNvSpPr>
              <p:nvPr/>
            </p:nvSpPr>
            <p:spPr bwMode="auto">
              <a:xfrm>
                <a:off x="1653889" y="4221088"/>
                <a:ext cx="3813175" cy="523220"/>
              </a:xfrm>
              <a:prstGeom prst="rect">
                <a:avLst/>
              </a:prstGeom>
              <a:blipFill rotWithShape="1">
                <a:blip r:embed="rId2"/>
                <a:stretch>
                  <a:fillRect l="-3195" t="-15116" b="-27907"/>
                </a:stretch>
              </a:blip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Rectangle 8">
            <a:extLst>
              <a:ext uri="{FF2B5EF4-FFF2-40B4-BE49-F238E27FC236}">
                <a16:creationId xmlns:a16="http://schemas.microsoft.com/office/drawing/2014/main" xmlns="" id="{1C746DAB-D2F8-B1F4-2CB3-FA5FAF8E1FB5}"/>
              </a:ext>
            </a:extLst>
          </p:cNvPr>
          <p:cNvSpPr>
            <a:spLocks noChangeArrowheads="1"/>
          </p:cNvSpPr>
          <p:nvPr/>
        </p:nvSpPr>
        <p:spPr bwMode="auto">
          <a:xfrm>
            <a:off x="442452" y="5661248"/>
            <a:ext cx="8450027" cy="90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10000"/>
              </a:lnSpc>
              <a:spcBef>
                <a:spcPct val="50000"/>
              </a:spcBef>
              <a:spcAft>
                <a:spcPct val="0"/>
              </a:spcAft>
              <a:buClrTx/>
              <a:buSzTx/>
              <a:buFontTx/>
              <a:buNone/>
              <a:defRPr/>
            </a:pPr>
            <a:r>
              <a:rPr kumimoji="0" lang="en-US" altLang="zh-CN" sz="2400" b="1" i="0" u="none" strike="noStrike" kern="0" cap="none" spc="0" normalizeH="0" baseline="0" noProof="0" dirty="0">
                <a:ln>
                  <a:noFill/>
                </a:ln>
                <a:solidFill>
                  <a:srgbClr val="000000"/>
                </a:solidFill>
                <a:effectLst/>
                <a:uLnTx/>
                <a:uFillTx/>
              </a:rPr>
              <a:t>(</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rPr>
              <a:t>所谓取</a:t>
            </a:r>
            <a:r>
              <a:rPr kumimoji="0" lang="en-US" altLang="zh-CN"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rPr>
              <a:t>7</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rPr>
              <a:t>位数字计算</a:t>
            </a:r>
            <a:r>
              <a:rPr kumimoji="0" lang="en-US" altLang="zh-CN"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rPr>
              <a:t>, </a:t>
            </a:r>
            <a:r>
              <a:rPr kumimoji="0" lang="zh-CN" altLang="en-US" sz="2400" b="1" i="0" u="none" strike="noStrike" kern="0" cap="none" spc="0" normalizeH="0" baseline="0" noProof="0" dirty="0">
                <a:ln>
                  <a:noFill/>
                </a:ln>
                <a:solidFill>
                  <a:srgbClr val="0033CC"/>
                </a:solidFill>
                <a:uLnTx/>
                <a:uFillTx/>
              </a:rPr>
              <a:t>是指计算过程中从左边第</a:t>
            </a:r>
            <a:r>
              <a:rPr kumimoji="0" lang="en-US" altLang="zh-CN" sz="2400" b="1" i="0" u="none" strike="noStrike" kern="0" cap="none" spc="0" normalizeH="0" baseline="0" noProof="0" dirty="0">
                <a:ln>
                  <a:noFill/>
                </a:ln>
                <a:solidFill>
                  <a:srgbClr val="0033CC"/>
                </a:solidFill>
                <a:uLnTx/>
                <a:uFillTx/>
                <a:latin typeface="Times New Roman" panose="02020603050405020304" pitchFamily="18" charset="0"/>
                <a:cs typeface="Times New Roman" panose="02020603050405020304" pitchFamily="18" charset="0"/>
              </a:rPr>
              <a:t>1</a:t>
            </a:r>
            <a:r>
              <a:rPr kumimoji="0" lang="zh-CN" altLang="en-US" sz="2400" b="1" i="0" u="none" strike="noStrike" kern="0" cap="none" spc="0" normalizeH="0" baseline="0" noProof="0" dirty="0">
                <a:ln>
                  <a:noFill/>
                </a:ln>
                <a:solidFill>
                  <a:srgbClr val="0033CC"/>
                </a:solidFill>
                <a:uLnTx/>
                <a:uFillTx/>
              </a:rPr>
              <a:t>位非零数字数起</a:t>
            </a:r>
            <a:r>
              <a:rPr kumimoji="0" lang="en-US" altLang="zh-CN" sz="2400" b="1" i="0" u="none" strike="noStrike" kern="0" cap="none" spc="0" normalizeH="0" baseline="0" noProof="0" dirty="0">
                <a:ln>
                  <a:noFill/>
                </a:ln>
                <a:solidFill>
                  <a:srgbClr val="0033CC"/>
                </a:solidFill>
                <a:uLnTx/>
                <a:uFillTx/>
              </a:rPr>
              <a:t>, </a:t>
            </a:r>
            <a:r>
              <a:rPr kumimoji="0" lang="zh-CN" altLang="en-US" sz="2400" b="1" i="0" u="none" strike="noStrike" kern="0" cap="none" spc="0" normalizeH="0" baseline="0" noProof="0" dirty="0">
                <a:ln>
                  <a:noFill/>
                </a:ln>
                <a:solidFill>
                  <a:srgbClr val="0033CC"/>
                </a:solidFill>
                <a:uLnTx/>
                <a:uFillTx/>
              </a:rPr>
              <a:t>第</a:t>
            </a:r>
            <a:r>
              <a:rPr kumimoji="0" lang="en-US" altLang="zh-CN" sz="2400" b="1" i="0" u="none" strike="noStrike" kern="0" cap="none" spc="0" normalizeH="0" baseline="0" noProof="0" dirty="0">
                <a:ln>
                  <a:noFill/>
                </a:ln>
                <a:solidFill>
                  <a:srgbClr val="0033CC"/>
                </a:solidFill>
                <a:uLnTx/>
                <a:uFillTx/>
                <a:latin typeface="Times New Roman" panose="02020603050405020304" pitchFamily="18" charset="0"/>
              </a:rPr>
              <a:t>8</a:t>
            </a:r>
            <a:r>
              <a:rPr kumimoji="0" lang="zh-CN" altLang="en-US" sz="2400" b="1" i="0" u="none" strike="noStrike" kern="0" cap="none" spc="0" normalizeH="0" baseline="0" noProof="0" dirty="0">
                <a:ln>
                  <a:noFill/>
                </a:ln>
                <a:solidFill>
                  <a:srgbClr val="0033CC"/>
                </a:solidFill>
                <a:uLnTx/>
                <a:uFillTx/>
              </a:rPr>
              <a:t>位的数值按四舍五入的原则舍入</a:t>
            </a:r>
            <a:r>
              <a:rPr kumimoji="0" lang="en-US" altLang="zh-CN" sz="2400" b="1" i="0" u="none" strike="noStrike" kern="0" cap="none" spc="0" normalizeH="0" baseline="0" noProof="0" dirty="0">
                <a:ln>
                  <a:noFill/>
                </a:ln>
                <a:solidFill>
                  <a:srgbClr val="000000"/>
                </a:solidFill>
                <a:effectLst/>
                <a:uLnTx/>
                <a:uFillTx/>
              </a:rPr>
              <a:t>)</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97886025-5556-09D7-02F4-64A399FCA039}"/>
                  </a:ext>
                </a:extLst>
              </p:cNvPr>
              <p:cNvSpPr/>
              <p:nvPr/>
            </p:nvSpPr>
            <p:spPr>
              <a:xfrm>
                <a:off x="1437479" y="4777349"/>
                <a:ext cx="6590905" cy="739883"/>
              </a:xfrm>
              <a:prstGeom prst="rect">
                <a:avLst/>
              </a:prstGeom>
            </p:spPr>
            <p:txBody>
              <a:bodyPr wrap="square">
                <a:spAutoFit/>
              </a:bodyPr>
              <a:lstStyle/>
              <a:p>
                <a14:m>
                  <m:oMath xmlns:m="http://schemas.openxmlformats.org/officeDocument/2006/math">
                    <m:sSub>
                      <m:sSubPr>
                        <m:ctrlPr>
                          <a:rPr kumimoji="1" lang="en-US" altLang="zh-CN" sz="2800" b="1" i="1" smtClean="0">
                            <a:solidFill>
                              <a:srgbClr val="000000"/>
                            </a:solidFill>
                            <a:latin typeface="Cambria Math"/>
                            <a:ea typeface="楷体_GB2312" pitchFamily="49" charset="-122"/>
                            <a:sym typeface="Wingdings" panose="05000000000000000000" pitchFamily="2" charset="2"/>
                          </a:rPr>
                        </m:ctrlPr>
                      </m:sSubPr>
                      <m:e>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𝒏</m:t>
                        </m:r>
                      </m:sub>
                    </m:sSub>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800" b="1"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𝟎</m:t>
                        </m:r>
                      </m:sub>
                      <m:sup>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𝟏</m:t>
                        </m:r>
                      </m:sup>
                      <m:e>
                        <m:f>
                          <m:fPr>
                            <m:ctrlPr>
                              <a:rPr kumimoji="1" lang="en-US" altLang="zh-CN" sz="2800" b="1"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800" b="1" i="1">
                                    <a:solidFill>
                                      <a:srgbClr val="000000"/>
                                    </a:solidFill>
                                    <a:latin typeface="Cambria Math"/>
                                    <a:ea typeface="楷体_GB2312" pitchFamily="49" charset="-122"/>
                                    <a:sym typeface="Wingdings" panose="05000000000000000000" pitchFamily="2" charset="2"/>
                                  </a:rPr>
                                </m:ctrlPr>
                              </m:sSupPr>
                              <m:e>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𝒙</m:t>
                                </m:r>
                              </m:e>
                              <m:sup>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𝒏</m:t>
                                </m:r>
                              </m:sup>
                            </m:sSup>
                          </m:num>
                          <m:den>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𝒙</m:t>
                            </m:r>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𝟓</m:t>
                            </m:r>
                          </m:den>
                        </m:f>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𝒅𝒙</m:t>
                        </m:r>
                      </m:e>
                    </m:nary>
                    <m:r>
                      <a:rPr kumimoji="1" lang="en-US" altLang="zh-CN" sz="2800" b="1" i="1">
                        <a:solidFill>
                          <a:srgbClr val="000000"/>
                        </a:solidFill>
                        <a:latin typeface="Cambria Math" panose="02040503050406030204" pitchFamily="18" charset="0"/>
                        <a:ea typeface="楷体_GB2312" pitchFamily="49" charset="-122"/>
                        <a:sym typeface="Wingdings" panose="05000000000000000000" pitchFamily="2" charset="2"/>
                      </a:rPr>
                      <m:t>      </m:t>
                    </m:r>
                    <m:d>
                      <m:dPr>
                        <m:ctrlPr>
                          <a:rPr kumimoji="1" lang="en-US" altLang="zh-CN" sz="2800" b="1" i="1" smtClean="0">
                            <a:solidFill>
                              <a:srgbClr val="000000"/>
                            </a:solidFill>
                            <a:latin typeface="Cambria Math"/>
                            <a:ea typeface="楷体_GB2312" pitchFamily="49" charset="-122"/>
                            <a:sym typeface="Wingdings" panose="05000000000000000000" pitchFamily="2" charset="2"/>
                          </a:rPr>
                        </m:ctrlPr>
                      </m:dPr>
                      <m:e>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𝒏</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𝟎</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𝟏</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𝟐</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800" b="1" i="1" smtClean="0">
                            <a:solidFill>
                              <a:srgbClr val="0033CC"/>
                            </a:solidFill>
                            <a:latin typeface="Cambria Math" panose="02040503050406030204" pitchFamily="18" charset="0"/>
                            <a:ea typeface="楷体_GB2312" pitchFamily="49" charset="-122"/>
                            <a:sym typeface="Wingdings" panose="05000000000000000000" pitchFamily="2" charset="2"/>
                          </a:rPr>
                          <m:t>𝟏𝟒</m:t>
                        </m:r>
                      </m:e>
                    </m:d>
                    <m:r>
                      <a:rPr kumimoji="1" lang="en-US" altLang="zh-CN" sz="2800" b="1" i="1" smtClean="0">
                        <a:solidFill>
                          <a:srgbClr val="000000"/>
                        </a:solidFill>
                        <a:latin typeface="Cambria Math" panose="02040503050406030204" pitchFamily="18" charset="0"/>
                        <a:ea typeface="楷体_GB2312" pitchFamily="49" charset="-122"/>
                        <a:sym typeface="Wingdings" panose="05000000000000000000" pitchFamily="2" charset="2"/>
                      </a:rPr>
                      <m:t> </m:t>
                    </m:r>
                  </m:oMath>
                </a14:m>
                <a:r>
                  <a:rPr lang="zh-CN" altLang="en-US" sz="2800" b="1" dirty="0"/>
                  <a:t> </a:t>
                </a:r>
              </a:p>
            </p:txBody>
          </p:sp>
        </mc:Choice>
        <mc:Fallback xmlns="">
          <p:sp>
            <p:nvSpPr>
              <p:cNvPr id="14" name="矩形 13">
                <a:extLst>
                  <a:ext uri="{FF2B5EF4-FFF2-40B4-BE49-F238E27FC236}">
                    <a16:creationId xmlns:a16="http://schemas.microsoft.com/office/drawing/2014/main" xmlns:a14="http://schemas.microsoft.com/office/drawing/2010/main" xmlns="" id="{97886025-5556-09D7-02F4-64A399FCA039}"/>
                  </a:ext>
                </a:extLst>
              </p:cNvPr>
              <p:cNvSpPr>
                <a:spLocks noRot="1" noChangeAspect="1" noMove="1" noResize="1" noEditPoints="1" noAdjustHandles="1" noChangeArrowheads="1" noChangeShapeType="1" noTextEdit="1"/>
              </p:cNvSpPr>
              <p:nvPr/>
            </p:nvSpPr>
            <p:spPr>
              <a:xfrm>
                <a:off x="1437479" y="4777349"/>
                <a:ext cx="6590905" cy="739883"/>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512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500"/>
                                        <p:tgtEl>
                                          <p:spTgt spid="12"/>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225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p:bldP spid="13" grpId="0" bldLvl="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657251-BE77-F803-F736-06CDA708D547}"/>
            </a:ext>
          </a:extLst>
        </p:cNvPr>
        <p:cNvGrpSpPr/>
        <p:nvPr/>
      </p:nvGrpSpPr>
      <p:grpSpPr>
        <a:xfrm>
          <a:off x="0" y="0"/>
          <a:ext cx="0" cy="0"/>
          <a:chOff x="0" y="0"/>
          <a:chExt cx="0" cy="0"/>
        </a:xfrm>
      </p:grpSpPr>
      <p:sp>
        <p:nvSpPr>
          <p:cNvPr id="2" name="矩形 1"/>
          <p:cNvSpPr/>
          <p:nvPr/>
        </p:nvSpPr>
        <p:spPr>
          <a:xfrm>
            <a:off x="251521" y="2383088"/>
            <a:ext cx="8730276" cy="1838000"/>
          </a:xfrm>
          <a:prstGeom prst="rect">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1520" y="961643"/>
            <a:ext cx="8730277" cy="1315229"/>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9219" name="Rectangle 3">
            <a:extLst>
              <a:ext uri="{FF2B5EF4-FFF2-40B4-BE49-F238E27FC236}">
                <a16:creationId xmlns:a16="http://schemas.microsoft.com/office/drawing/2014/main" xmlns="" id="{C51AB630-1A58-BD6A-503E-F98C40C4C2F4}"/>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9221" name="灯片编号占位符 2">
            <a:extLst>
              <a:ext uri="{FF2B5EF4-FFF2-40B4-BE49-F238E27FC236}">
                <a16:creationId xmlns:a16="http://schemas.microsoft.com/office/drawing/2014/main" xmlns="" id="{5C1A9103-0717-6C77-E980-8837F048B796}"/>
              </a:ext>
            </a:extLst>
          </p:cNvPr>
          <p:cNvSpPr>
            <a:spLocks noGrp="1"/>
          </p:cNvSpPr>
          <p:nvPr>
            <p:ph type="sldNum" sz="quarter" idx="12"/>
          </p:nvPr>
        </p:nvSpPr>
        <p:spPr>
          <a:xfrm>
            <a:off x="6441430" y="6088251"/>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584F36-9595-450C-B5AB-26E2ADC52FC1}" type="slidenum">
              <a:rPr lang="en-US" altLang="zh-CN" smtClean="0">
                <a:solidFill>
                  <a:srgbClr val="002060"/>
                </a:solidFill>
                <a:latin typeface="黑体" panose="02010609060101010101" pitchFamily="49" charset="-122"/>
                <a:ea typeface="黑体" panose="02010609060101010101" pitchFamily="49" charset="-122"/>
              </a:rPr>
              <a:pPr/>
              <a:t>19</a:t>
            </a:fld>
            <a:endParaRPr lang="en-US" altLang="zh-CN">
              <a:solidFill>
                <a:srgbClr val="002060"/>
              </a:solidFill>
              <a:latin typeface="黑体" panose="02010609060101010101" pitchFamily="49" charset="-122"/>
              <a:ea typeface="黑体" panose="02010609060101010101" pitchFamily="49" charset="-122"/>
            </a:endParaRPr>
          </a:p>
        </p:txBody>
      </p:sp>
      <p:graphicFrame>
        <p:nvGraphicFramePr>
          <p:cNvPr id="3" name="Object 3">
            <a:extLst>
              <a:ext uri="{FF2B5EF4-FFF2-40B4-BE49-F238E27FC236}">
                <a16:creationId xmlns:a16="http://schemas.microsoft.com/office/drawing/2014/main" xmlns="" id="{F8EE336A-B8A4-E9DA-1E99-A4AEA3BF31F1}"/>
              </a:ext>
            </a:extLst>
          </p:cNvPr>
          <p:cNvGraphicFramePr>
            <a:graphicFrameLocks noChangeAspect="1"/>
          </p:cNvGraphicFramePr>
          <p:nvPr>
            <p:extLst>
              <p:ext uri="{D42A27DB-BD31-4B8C-83A1-F6EECF244321}">
                <p14:modId xmlns:p14="http://schemas.microsoft.com/office/powerpoint/2010/main" val="2821839299"/>
              </p:ext>
            </p:extLst>
          </p:nvPr>
        </p:nvGraphicFramePr>
        <p:xfrm>
          <a:off x="7988622" y="3020130"/>
          <a:ext cx="831850" cy="439737"/>
        </p:xfrm>
        <a:graphic>
          <a:graphicData uri="http://schemas.openxmlformats.org/presentationml/2006/ole">
            <mc:AlternateContent xmlns:mc="http://schemas.openxmlformats.org/markup-compatibility/2006">
              <mc:Choice xmlns:v="urn:schemas-microsoft-com:vml" Requires="v">
                <p:oleObj spid="_x0000_s8298" name="Equation" r:id="rId3" imgW="393700" imgH="203200" progId="Equation.DSMT4">
                  <p:embed/>
                </p:oleObj>
              </mc:Choice>
              <mc:Fallback>
                <p:oleObj name="Equation" r:id="rId3" imgW="393700" imgH="203200" progId="Equation.DSMT4">
                  <p:embed/>
                  <p:pic>
                    <p:nvPicPr>
                      <p:cNvPr id="3" name="Object 3">
                        <a:extLst>
                          <a:ext uri="{FF2B5EF4-FFF2-40B4-BE49-F238E27FC236}">
                            <a16:creationId xmlns:a16="http://schemas.microsoft.com/office/drawing/2014/main" xmlns="" id="{F782D907-9EAB-C3B6-1A9D-9C4416A02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622" y="3020130"/>
                        <a:ext cx="831850"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11">
            <a:extLst>
              <a:ext uri="{FF2B5EF4-FFF2-40B4-BE49-F238E27FC236}">
                <a16:creationId xmlns:a16="http://schemas.microsoft.com/office/drawing/2014/main" xmlns="" id="{695CE809-9606-F814-5F86-945B5355447F}"/>
              </a:ext>
            </a:extLst>
          </p:cNvPr>
          <p:cNvSpPr txBox="1">
            <a:spLocks noChangeArrowheads="1"/>
          </p:cNvSpPr>
          <p:nvPr/>
        </p:nvSpPr>
        <p:spPr bwMode="auto">
          <a:xfrm>
            <a:off x="273590" y="2455096"/>
            <a:ext cx="392313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85000"/>
              </a:lnSpc>
              <a:spcBef>
                <a:spcPct val="50000"/>
              </a:spcBef>
              <a:spcAft>
                <a:spcPct val="0"/>
              </a:spcAft>
              <a:buClrTx/>
              <a:buSzTx/>
              <a:buFontTx/>
              <a:buNone/>
              <a:defRPr/>
            </a:pPr>
            <a:r>
              <a:rPr lang="en-US" altLang="zh-CN" sz="2400" b="1" kern="0" dirty="0" smtClean="0">
                <a:solidFill>
                  <a:srgbClr val="0000FF"/>
                </a:solidFill>
                <a:latin typeface="Times New Roman" panose="02020603050405020304" pitchFamily="18" charset="0"/>
                <a:ea typeface="楷体_GB2312" pitchFamily="49" charset="-122"/>
              </a:rPr>
              <a:t>【</a:t>
            </a:r>
            <a:r>
              <a:rPr kumimoji="0" lang="zh-CN" altLang="en-US" sz="2400" b="1" i="0" u="none" strike="noStrike" kern="0" cap="none" spc="0" normalizeH="0" baseline="0" noProof="0" dirty="0" smtClean="0">
                <a:ln>
                  <a:noFill/>
                </a:ln>
                <a:solidFill>
                  <a:srgbClr val="000000"/>
                </a:solidFill>
                <a:effectLst/>
                <a:uLnTx/>
                <a:uFillTx/>
              </a:rPr>
              <a:t>分析</a:t>
            </a:r>
            <a:r>
              <a:rPr kumimoji="0" lang="en-US" altLang="zh-CN" sz="2400" b="1" i="0" u="none" strike="noStrike" kern="0" cap="none" spc="0" normalizeH="0" baseline="0" noProof="0" dirty="0" smtClean="0">
                <a:ln>
                  <a:noFill/>
                </a:ln>
                <a:solidFill>
                  <a:srgbClr val="0033CC"/>
                </a:solidFill>
                <a:effectLst/>
                <a:uLnTx/>
                <a:uFillTx/>
              </a:rPr>
              <a:t>】</a:t>
            </a:r>
            <a:r>
              <a:rPr kumimoji="0" lang="en-US" altLang="zh-CN" sz="2400" b="1" i="0" u="none" strike="noStrike" kern="0" cap="none" spc="0" normalizeH="0" baseline="0" noProof="0" dirty="0" smtClean="0">
                <a:ln>
                  <a:noFill/>
                </a:ln>
                <a:solidFill>
                  <a:srgbClr val="000000"/>
                </a:solidFill>
                <a:effectLst/>
                <a:uLnTx/>
                <a:uFillTx/>
                <a:ea typeface="楷体_GB2312" pitchFamily="49" charset="-122"/>
              </a:rPr>
              <a:t>  </a:t>
            </a:r>
            <a:r>
              <a:rPr kumimoji="0" lang="zh-CN" altLang="en-US" sz="2400" b="1" i="0" u="none" strike="noStrike" kern="0" cap="none" spc="0" normalizeH="0" baseline="0" noProof="0" dirty="0">
                <a:ln>
                  <a:noFill/>
                </a:ln>
                <a:solidFill>
                  <a:srgbClr val="000000"/>
                </a:solidFill>
                <a:effectLst/>
                <a:uLnTx/>
                <a:uFillTx/>
                <a:ea typeface="楷体_GB2312" pitchFamily="49" charset="-122"/>
              </a:rPr>
              <a:t>通过观察</a:t>
            </a:r>
            <a:r>
              <a:rPr kumimoji="0" lang="zh-CN" altLang="en-US" sz="2400" b="1" i="0" u="none" strike="noStrike" kern="0" cap="none" spc="0" normalizeH="0" baseline="0" noProof="0" dirty="0" smtClean="0">
                <a:ln>
                  <a:noFill/>
                </a:ln>
                <a:solidFill>
                  <a:srgbClr val="000000"/>
                </a:solidFill>
                <a:effectLst/>
                <a:uLnTx/>
                <a:uFillTx/>
                <a:ea typeface="楷体_GB2312" pitchFamily="49" charset="-122"/>
              </a:rPr>
              <a:t>发现：</a:t>
            </a:r>
            <a:endParaRPr kumimoji="0" lang="zh-CN" altLang="en-US" sz="24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p:txBody>
      </p:sp>
      <p:sp>
        <p:nvSpPr>
          <p:cNvPr id="5" name="Text Box 13">
            <a:extLst>
              <a:ext uri="{FF2B5EF4-FFF2-40B4-BE49-F238E27FC236}">
                <a16:creationId xmlns:a16="http://schemas.microsoft.com/office/drawing/2014/main" xmlns="" id="{2ABB2191-B368-4608-93B5-763F6F18DE70}"/>
              </a:ext>
            </a:extLst>
          </p:cNvPr>
          <p:cNvSpPr txBox="1">
            <a:spLocks noChangeArrowheads="1"/>
          </p:cNvSpPr>
          <p:nvPr/>
        </p:nvSpPr>
        <p:spPr bwMode="auto">
          <a:xfrm>
            <a:off x="694575" y="3789040"/>
            <a:ext cx="438148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85000"/>
              </a:lnSpc>
              <a:spcBef>
                <a:spcPct val="50000"/>
              </a:spcBef>
              <a:spcAft>
                <a:spcPct val="0"/>
              </a:spcAft>
            </a:pPr>
            <a:r>
              <a:rPr lang="zh-CN" altLang="en-US" sz="2400" b="1" dirty="0">
                <a:solidFill>
                  <a:srgbClr val="0033CC"/>
                </a:solidFill>
                <a:ea typeface="楷体_GB2312" pitchFamily="49" charset="-122"/>
              </a:rPr>
              <a:t>以 </a:t>
            </a:r>
            <a:r>
              <a:rPr lang="en-US" altLang="zh-CN" sz="2400" b="1" dirty="0">
                <a:solidFill>
                  <a:srgbClr val="0033CC"/>
                </a:solidFill>
                <a:latin typeface="Times New Roman" panose="02020603050405020304" pitchFamily="18" charset="0"/>
                <a:ea typeface="楷体_GB2312" pitchFamily="49" charset="-122"/>
              </a:rPr>
              <a:t>(1.11) </a:t>
            </a:r>
            <a:r>
              <a:rPr lang="zh-CN" altLang="en-US" sz="2400" b="1" dirty="0">
                <a:solidFill>
                  <a:srgbClr val="0033CC"/>
                </a:solidFill>
                <a:ea typeface="楷体_GB2312" pitchFamily="49" charset="-122"/>
              </a:rPr>
              <a:t>为基础建立递推方法</a:t>
            </a:r>
            <a:r>
              <a:rPr lang="en-US" altLang="zh-CN" sz="2400" b="1" dirty="0">
                <a:solidFill>
                  <a:srgbClr val="0033CC"/>
                </a:solidFill>
                <a:ea typeface="楷体_GB2312" pitchFamily="49" charset="-122"/>
              </a:rPr>
              <a:t>.</a:t>
            </a:r>
            <a:endParaRPr lang="en-US" altLang="zh-CN" sz="2400" b="1" dirty="0">
              <a:solidFill>
                <a:srgbClr val="0033CC"/>
              </a:solidFill>
              <a:latin typeface="楷体_GB2312" pitchFamily="49" charset="-122"/>
              <a:ea typeface="楷体_GB2312" pitchFamily="49" charset="-122"/>
            </a:endParaRPr>
          </a:p>
        </p:txBody>
      </p:sp>
      <p:sp>
        <p:nvSpPr>
          <p:cNvPr id="6" name="Text Box 4">
            <a:extLst>
              <a:ext uri="{FF2B5EF4-FFF2-40B4-BE49-F238E27FC236}">
                <a16:creationId xmlns:a16="http://schemas.microsoft.com/office/drawing/2014/main" xmlns="" id="{C4395BB3-9D16-8076-C825-212C3DCBDDB8}"/>
              </a:ext>
            </a:extLst>
          </p:cNvPr>
          <p:cNvSpPr txBox="1">
            <a:spLocks noChangeArrowheads="1"/>
          </p:cNvSpPr>
          <p:nvPr/>
        </p:nvSpPr>
        <p:spPr bwMode="auto">
          <a:xfrm>
            <a:off x="308273" y="1026570"/>
            <a:ext cx="1095375" cy="461665"/>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2400" dirty="0">
                <a:solidFill>
                  <a:srgbClr val="000000"/>
                </a:solidFill>
                <a:ea typeface="楷体_GB2312" pitchFamily="49" charset="-122"/>
              </a:rPr>
              <a:t>例</a:t>
            </a:r>
            <a:r>
              <a:rPr lang="en-US" altLang="zh-CN" sz="2400" dirty="0">
                <a:solidFill>
                  <a:srgbClr val="000000"/>
                </a:solidFill>
                <a:latin typeface="Times New Roman" panose="02020603050405020304" pitchFamily="18" charset="0"/>
                <a:ea typeface="楷体_GB2312" pitchFamily="49" charset="-122"/>
              </a:rPr>
              <a:t>1.13  </a:t>
            </a:r>
          </a:p>
        </p:txBody>
      </p:sp>
      <mc:AlternateContent xmlns:mc="http://schemas.openxmlformats.org/markup-compatibility/2006" xmlns:a14="http://schemas.microsoft.com/office/drawing/2010/main">
        <mc:Choice Requires="a14">
          <p:sp>
            <p:nvSpPr>
              <p:cNvPr id="7" name="Text Box 5">
                <a:extLst>
                  <a:ext uri="{FF2B5EF4-FFF2-40B4-BE49-F238E27FC236}">
                    <a16:creationId xmlns:a16="http://schemas.microsoft.com/office/drawing/2014/main" xmlns="" id="{AEC2F747-86A8-CFD7-60D1-8B660ED240D1}"/>
                  </a:ext>
                </a:extLst>
              </p:cNvPr>
              <p:cNvSpPr txBox="1">
                <a:spLocks noChangeArrowheads="1"/>
              </p:cNvSpPr>
              <p:nvPr/>
            </p:nvSpPr>
            <p:spPr bwMode="auto">
              <a:xfrm>
                <a:off x="1403648" y="1036095"/>
                <a:ext cx="3041631" cy="461665"/>
              </a:xfrm>
              <a:prstGeom prst="rect">
                <a:avLst/>
              </a:prstGeom>
              <a:noFill/>
              <a:ln>
                <a:noFill/>
              </a:ln>
              <a:effectLst/>
              <a:extLst>
                <a:ext uri="{909E8E84-426E-40DD-AFC4-6F175D3DCCD1}">
                  <a14:hiddenFill>
                    <a:solidFill>
                      <a:srgbClr val="CCCC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zh-CN" altLang="en-US" sz="2400" b="1" dirty="0">
                    <a:solidFill>
                      <a:srgbClr val="000000"/>
                    </a:solidFill>
                    <a:latin typeface="楷体_GB2312" pitchFamily="49" charset="-122"/>
                    <a:ea typeface="楷体_GB2312" pitchFamily="49" charset="-122"/>
                    <a:sym typeface="Wingdings" panose="05000000000000000000" pitchFamily="2" charset="2"/>
                  </a:rPr>
                  <a:t>取</a:t>
                </a:r>
                <a14:m>
                  <m:oMath xmlns:m="http://schemas.openxmlformats.org/officeDocument/2006/math">
                    <m:r>
                      <a:rPr kumimoji="1" lang="en-US" altLang="zh-CN" sz="2400" b="1" i="0" kern="0" smtClean="0">
                        <a:solidFill>
                          <a:srgbClr val="000000"/>
                        </a:solidFill>
                        <a:latin typeface="Cambria Math" panose="02040503050406030204" pitchFamily="18" charset="0"/>
                        <a:ea typeface="楷体_GB2312" pitchFamily="49" charset="-122"/>
                      </a:rPr>
                      <m:t> </m:t>
                    </m:r>
                    <m:r>
                      <a:rPr kumimoji="1" lang="en-US" altLang="zh-CN" sz="2400" b="1" i="1" kern="0">
                        <a:solidFill>
                          <a:srgbClr val="000000"/>
                        </a:solidFill>
                        <a:latin typeface="Cambria Math" panose="02040503050406030204" pitchFamily="18" charset="0"/>
                        <a:ea typeface="楷体_GB2312" pitchFamily="49" charset="-122"/>
                      </a:rPr>
                      <m:t>𝟕</m:t>
                    </m:r>
                  </m:oMath>
                </a14:m>
                <a:r>
                  <a:rPr kumimoji="1" lang="en-US" altLang="zh-CN" sz="2400" b="1" dirty="0">
                    <a:solidFill>
                      <a:srgbClr val="000000"/>
                    </a:solidFill>
                    <a:latin typeface="Times New Roman" panose="02020603050405020304" pitchFamily="18" charset="0"/>
                    <a:ea typeface="楷体_GB2312" pitchFamily="49" charset="-122"/>
                    <a:sym typeface="Wingdings" panose="05000000000000000000" pitchFamily="2" charset="2"/>
                  </a:rPr>
                  <a:t> </a:t>
                </a:r>
                <a:r>
                  <a:rPr kumimoji="1" lang="zh-CN" altLang="en-US" sz="2400" b="1" dirty="0">
                    <a:solidFill>
                      <a:srgbClr val="000000"/>
                    </a:solidFill>
                    <a:latin typeface="楷体_GB2312" pitchFamily="49" charset="-122"/>
                    <a:ea typeface="楷体_GB2312" pitchFamily="49" charset="-122"/>
                    <a:sym typeface="Wingdings" panose="05000000000000000000" pitchFamily="2" charset="2"/>
                  </a:rPr>
                  <a:t>位数字计算积分</a:t>
                </a:r>
                <a:endParaRPr kumimoji="1"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endParaRPr>
              </a:p>
            </p:txBody>
          </p:sp>
        </mc:Choice>
        <mc:Fallback xmlns="">
          <p:sp>
            <p:nvSpPr>
              <p:cNvPr id="7" name="Text Box 5">
                <a:extLst>
                  <a:ext uri="{FF2B5EF4-FFF2-40B4-BE49-F238E27FC236}">
                    <a16:creationId xmlns:a16="http://schemas.microsoft.com/office/drawing/2014/main" xmlns:a14="http://schemas.microsoft.com/office/drawing/2010/main" xmlns="" id="{AEC2F747-86A8-CFD7-60D1-8B660ED240D1}"/>
                  </a:ext>
                </a:extLst>
              </p:cNvPr>
              <p:cNvSpPr txBox="1">
                <a:spLocks noRot="1" noChangeAspect="1" noMove="1" noResize="1" noEditPoints="1" noAdjustHandles="1" noChangeArrowheads="1" noChangeShapeType="1" noTextEdit="1"/>
              </p:cNvSpPr>
              <p:nvPr/>
            </p:nvSpPr>
            <p:spPr bwMode="auto">
              <a:xfrm>
                <a:off x="1403648" y="1036095"/>
                <a:ext cx="3041631" cy="461665"/>
              </a:xfrm>
              <a:prstGeom prst="rect">
                <a:avLst/>
              </a:prstGeom>
              <a:blipFill rotWithShape="1">
                <a:blip r:embed="rId5"/>
                <a:stretch>
                  <a:fillRect l="-3006" t="-14474" r="-1202" b="-25000"/>
                </a:stretch>
              </a:blip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F9C0AF14-158D-DBB0-DE58-1547BB6380B1}"/>
                  </a:ext>
                </a:extLst>
              </p:cNvPr>
              <p:cNvSpPr/>
              <p:nvPr/>
            </p:nvSpPr>
            <p:spPr>
              <a:xfrm>
                <a:off x="2331436" y="1484784"/>
                <a:ext cx="5870825" cy="651910"/>
              </a:xfrm>
              <a:prstGeom prst="rect">
                <a:avLst/>
              </a:prstGeom>
            </p:spPr>
            <p:txBody>
              <a:bodyPr wrap="squar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i="1">
                                    <a:solidFill>
                                      <a:srgbClr val="000000"/>
                                    </a:solidFill>
                                    <a:latin typeface="Cambria Math"/>
                                    <a:ea typeface="楷体_GB2312" pitchFamily="49" charset="-122"/>
                                    <a:sym typeface="Wingdings" panose="05000000000000000000" pitchFamily="2" charset="2"/>
                                  </a:rPr>
                                </m:ctrlPr>
                              </m:sSup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p>
                            </m:sSup>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a:solidFill>
                          <a:srgbClr val="000000"/>
                        </a:solidFill>
                        <a:latin typeface="Cambria Math" panose="02040503050406030204" pitchFamily="18" charset="0"/>
                        <a:ea typeface="楷体_GB2312" pitchFamily="49" charset="-122"/>
                        <a:sym typeface="Wingdings" panose="05000000000000000000" pitchFamily="2" charset="2"/>
                      </a:rPr>
                      <m:t>      </m:t>
                    </m:r>
                    <m:d>
                      <m:dPr>
                        <m:ctrlPr>
                          <a:rPr kumimoji="1" lang="en-US" altLang="zh-CN" sz="2400" b="0" i="1" smtClean="0">
                            <a:solidFill>
                              <a:srgbClr val="000000"/>
                            </a:solidFill>
                            <a:latin typeface="Cambria Math"/>
                            <a:ea typeface="楷体_GB2312" pitchFamily="49" charset="-122"/>
                            <a:sym typeface="Wingdings" panose="05000000000000000000" pitchFamily="2" charset="2"/>
                          </a:rPr>
                        </m:ctrlPr>
                      </m:dPr>
                      <m:e>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𝒏</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𝟎</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𝟏</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𝟐</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33CC"/>
                            </a:solidFill>
                            <a:effectLst/>
                            <a:latin typeface="Cambria Math" panose="02040503050406030204" pitchFamily="18" charset="0"/>
                            <a:ea typeface="楷体_GB2312" pitchFamily="49" charset="-122"/>
                            <a:sym typeface="Wingdings" panose="05000000000000000000" pitchFamily="2" charset="2"/>
                          </a:rPr>
                          <m:t>𝟏𝟒</m:t>
                        </m:r>
                      </m:e>
                    </m:d>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oMath>
                </a14:m>
                <a:r>
                  <a:rPr lang="zh-CN" altLang="en-US" sz="2400" dirty="0"/>
                  <a:t> </a:t>
                </a:r>
              </a:p>
            </p:txBody>
          </p:sp>
        </mc:Choice>
        <mc:Fallback xmlns="">
          <p:sp>
            <p:nvSpPr>
              <p:cNvPr id="8" name="矩形 7">
                <a:extLst>
                  <a:ext uri="{FF2B5EF4-FFF2-40B4-BE49-F238E27FC236}">
                    <a16:creationId xmlns:a16="http://schemas.microsoft.com/office/drawing/2014/main" xmlns:a14="http://schemas.microsoft.com/office/drawing/2010/main" xmlns="" id="{F9C0AF14-158D-DBB0-DE58-1547BB6380B1}"/>
                  </a:ext>
                </a:extLst>
              </p:cNvPr>
              <p:cNvSpPr>
                <a:spLocks noRot="1" noChangeAspect="1" noMove="1" noResize="1" noEditPoints="1" noAdjustHandles="1" noChangeArrowheads="1" noChangeShapeType="1" noTextEdit="1"/>
              </p:cNvSpPr>
              <p:nvPr/>
            </p:nvSpPr>
            <p:spPr>
              <a:xfrm>
                <a:off x="2331436" y="1484784"/>
                <a:ext cx="5870825" cy="6519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633C6A18-5399-D04F-7C99-9008F237460F}"/>
                  </a:ext>
                </a:extLst>
              </p:cNvPr>
              <p:cNvSpPr/>
              <p:nvPr/>
            </p:nvSpPr>
            <p:spPr>
              <a:xfrm>
                <a:off x="845453" y="2801658"/>
                <a:ext cx="6702539" cy="921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sSub>
                        <m:sSubPr>
                          <m:ctrlPr>
                            <a:rPr kumimoji="1" lang="en-US" altLang="zh-CN" sz="2400" b="0" i="1" smtClean="0">
                              <a:solidFill>
                                <a:srgbClr val="000000"/>
                              </a:solidFill>
                              <a:latin typeface="Cambria Math"/>
                              <a:ea typeface="楷体_GB2312" pitchFamily="49" charset="-122"/>
                              <a:sym typeface="Wingdings" panose="05000000000000000000" pitchFamily="2" charset="2"/>
                            </a:rPr>
                          </m:ctrlPr>
                        </m:sSubPr>
                        <m:e>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i="1" smtClean="0">
                                      <a:solidFill>
                                        <a:srgbClr val="0033CC"/>
                                      </a:solidFill>
                                      <a:latin typeface="Cambria Math"/>
                                      <a:ea typeface="楷体_GB2312" pitchFamily="49" charset="-122"/>
                                      <a:sym typeface="Wingdings" panose="05000000000000000000" pitchFamily="2" charset="2"/>
                                    </a:rPr>
                                  </m:ctrlPr>
                                </m:sSup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𝑛</m:t>
                                  </m:r>
                                </m:sup>
                              </m:sSup>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+5</m:t>
                              </m:r>
                              <m:sSup>
                                <m:sSupPr>
                                  <m:ctrlPr>
                                    <a:rPr kumimoji="1" lang="en-US" altLang="zh-CN" sz="2400" b="0" i="1" smtClean="0">
                                      <a:solidFill>
                                        <a:srgbClr val="0033CC"/>
                                      </a:solidFill>
                                      <a:latin typeface="Cambria Math"/>
                                      <a:ea typeface="楷体_GB2312" pitchFamily="49" charset="-122"/>
                                      <a:sym typeface="Wingdings" panose="05000000000000000000" pitchFamily="2" charset="2"/>
                                    </a:rPr>
                                  </m:ctrlPr>
                                </m:sSupPr>
                                <m:e>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−1</m:t>
                                  </m:r>
                                </m:sup>
                              </m:sSup>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sSup>
                            <m:sSupPr>
                              <m:ctrlPr>
                                <a:rPr kumimoji="1" lang="en-US" altLang="zh-CN" sz="2400" i="1" smtClean="0">
                                  <a:solidFill>
                                    <a:srgbClr val="0033CC"/>
                                  </a:solidFill>
                                  <a:latin typeface="Cambria Math"/>
                                  <a:ea typeface="楷体_GB2312" pitchFamily="49" charset="-122"/>
                                  <a:sym typeface="Wingdings" panose="05000000000000000000" pitchFamily="2" charset="2"/>
                                </a:rPr>
                              </m:ctrlPr>
                            </m:sSup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𝑛</m:t>
                              </m:r>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−1</m:t>
                              </m:r>
                            </m:sup>
                          </m:sSup>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oMath>
                  </m:oMathPara>
                </a14:m>
                <a:endParaRPr lang="zh-CN" altLang="en-US" sz="2400" dirty="0"/>
              </a:p>
            </p:txBody>
          </p:sp>
        </mc:Choice>
        <mc:Fallback xmlns="">
          <p:sp>
            <p:nvSpPr>
              <p:cNvPr id="9" name="矩形 8">
                <a:extLst>
                  <a:ext uri="{FF2B5EF4-FFF2-40B4-BE49-F238E27FC236}">
                    <a16:creationId xmlns:a16="http://schemas.microsoft.com/office/drawing/2014/main" xmlns:a14="http://schemas.microsoft.com/office/drawing/2010/main" xmlns="" id="{633C6A18-5399-D04F-7C99-9008F237460F}"/>
                  </a:ext>
                </a:extLst>
              </p:cNvPr>
              <p:cNvSpPr>
                <a:spLocks noRot="1" noChangeAspect="1" noMove="1" noResize="1" noEditPoints="1" noAdjustHandles="1" noChangeArrowheads="1" noChangeShapeType="1" noTextEdit="1"/>
              </p:cNvSpPr>
              <p:nvPr/>
            </p:nvSpPr>
            <p:spPr>
              <a:xfrm>
                <a:off x="845453" y="2801658"/>
                <a:ext cx="6702539" cy="921984"/>
              </a:xfrm>
              <a:prstGeom prst="rect">
                <a:avLst/>
              </a:prstGeom>
              <a:blipFill rotWithShape="1">
                <a:blip r:embed="rId7"/>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xmlns="" id="{1CA9BF86-6319-C0A5-6116-4BE35F22B1C8}"/>
              </a:ext>
            </a:extLst>
          </p:cNvPr>
          <p:cNvGrpSpPr/>
          <p:nvPr/>
        </p:nvGrpSpPr>
        <p:grpSpPr>
          <a:xfrm>
            <a:off x="211759" y="4434550"/>
            <a:ext cx="8775164" cy="1025047"/>
            <a:chOff x="583521" y="4164437"/>
            <a:chExt cx="9780527" cy="1025047"/>
          </a:xfrm>
        </p:grpSpPr>
        <p:sp>
          <p:nvSpPr>
            <p:cNvPr id="16" name="Rectangle 6">
              <a:extLst>
                <a:ext uri="{FF2B5EF4-FFF2-40B4-BE49-F238E27FC236}">
                  <a16:creationId xmlns:a16="http://schemas.microsoft.com/office/drawing/2014/main" xmlns="" id="{CF784406-AD32-9D3C-0F2F-C85E2CFF2128}"/>
                </a:ext>
              </a:extLst>
            </p:cNvPr>
            <p:cNvSpPr>
              <a:spLocks noChangeArrowheads="1"/>
            </p:cNvSpPr>
            <p:nvPr/>
          </p:nvSpPr>
          <p:spPr bwMode="auto">
            <a:xfrm>
              <a:off x="583521" y="4173821"/>
              <a:ext cx="9774814" cy="1015663"/>
            </a:xfrm>
            <a:prstGeom prst="rect">
              <a:avLst/>
            </a:prstGeom>
            <a:solidFill>
              <a:srgbClr val="FFC9C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25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DB3F8975-3FCF-7364-1FE6-86AF6706CAAB}"/>
                    </a:ext>
                  </a:extLst>
                </p:cNvPr>
                <p:cNvSpPr/>
                <p:nvPr/>
              </p:nvSpPr>
              <p:spPr>
                <a:xfrm>
                  <a:off x="2014550" y="4349620"/>
                  <a:ext cx="2194062" cy="621196"/>
                </a:xfrm>
                <a:prstGeom prst="rect">
                  <a:avLst/>
                </a:prstGeom>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0</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20" name="矩形 19"/>
                <p:cNvSpPr>
                  <a:spLocks noRot="1" noChangeAspect="1" noMove="1" noResize="1" noEditPoints="1" noAdjustHandles="1" noChangeArrowheads="1" noChangeShapeType="1" noTextEdit="1"/>
                </p:cNvSpPr>
                <p:nvPr/>
              </p:nvSpPr>
              <p:spPr>
                <a:xfrm>
                  <a:off x="2014550" y="4349620"/>
                  <a:ext cx="2194062" cy="621196"/>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F088FFF1-6EA2-17A1-9889-97CC792513C2}"/>
                    </a:ext>
                  </a:extLst>
                </p:cNvPr>
                <p:cNvSpPr/>
                <p:nvPr/>
              </p:nvSpPr>
              <p:spPr>
                <a:xfrm>
                  <a:off x="4271975" y="4354942"/>
                  <a:ext cx="6092073" cy="615874"/>
                </a:xfrm>
                <a:prstGeom prst="rect">
                  <a:avLst/>
                </a:prstGeom>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=1,2,⋯,14      (1.12)</m:t>
                      </m:r>
                    </m:oMath>
                  </a14:m>
                  <a:r>
                    <a:rPr lang="zh-CN" altLang="en-US" dirty="0"/>
                    <a:t> </a:t>
                  </a:r>
                </a:p>
              </p:txBody>
            </p:sp>
          </mc:Choice>
          <mc:Fallback xmlns="">
            <p:sp>
              <p:nvSpPr>
                <p:cNvPr id="18" name="矩形 17">
                  <a:extLst>
                    <a:ext uri="{FF2B5EF4-FFF2-40B4-BE49-F238E27FC236}">
                      <a16:creationId xmlns:a16="http://schemas.microsoft.com/office/drawing/2014/main" xmlns:a14="http://schemas.microsoft.com/office/drawing/2010/main" xmlns="" id="{F088FFF1-6EA2-17A1-9889-97CC792513C2}"/>
                    </a:ext>
                  </a:extLst>
                </p:cNvPr>
                <p:cNvSpPr>
                  <a:spLocks noRot="1" noChangeAspect="1" noMove="1" noResize="1" noEditPoints="1" noAdjustHandles="1" noChangeArrowheads="1" noChangeShapeType="1" noTextEdit="1"/>
                </p:cNvSpPr>
                <p:nvPr/>
              </p:nvSpPr>
              <p:spPr>
                <a:xfrm>
                  <a:off x="4271975" y="4354942"/>
                  <a:ext cx="6092073" cy="615874"/>
                </a:xfrm>
                <a:prstGeom prst="rect">
                  <a:avLst/>
                </a:prstGeom>
                <a:blipFill rotWithShape="1">
                  <a:blip r:embed="rId11"/>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xmlns="" id="{30B10EA6-1008-BB0F-DBD3-14EA0FA2FE89}"/>
                </a:ext>
              </a:extLst>
            </p:cNvPr>
            <p:cNvSpPr/>
            <p:nvPr/>
          </p:nvSpPr>
          <p:spPr>
            <a:xfrm>
              <a:off x="774808" y="4164437"/>
              <a:ext cx="1422184" cy="830997"/>
            </a:xfrm>
            <a:prstGeom prst="rect">
              <a:avLst/>
            </a:prstGeom>
          </p:spPr>
          <p:txBody>
            <a:bodyPr wrap="none">
              <a:spAutoFit/>
            </a:bodyPr>
            <a:lstStyle/>
            <a:p>
              <a:pPr lvl="0" fontAlgn="base">
                <a:lnSpc>
                  <a:spcPct val="200000"/>
                </a:lnSpc>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方法一：</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p:grpSp>
        <p:nvGrpSpPr>
          <p:cNvPr id="20" name="组合 19">
            <a:extLst>
              <a:ext uri="{FF2B5EF4-FFF2-40B4-BE49-F238E27FC236}">
                <a16:creationId xmlns:a16="http://schemas.microsoft.com/office/drawing/2014/main" xmlns="" id="{DB40EE44-08EF-9426-5CE0-9706011AA992}"/>
              </a:ext>
            </a:extLst>
          </p:cNvPr>
          <p:cNvGrpSpPr/>
          <p:nvPr/>
        </p:nvGrpSpPr>
        <p:grpSpPr>
          <a:xfrm>
            <a:off x="211759" y="5589240"/>
            <a:ext cx="8770038" cy="1045367"/>
            <a:chOff x="628668" y="4144117"/>
            <a:chExt cx="10077245" cy="1045367"/>
          </a:xfrm>
        </p:grpSpPr>
        <p:sp>
          <p:nvSpPr>
            <p:cNvPr id="21" name="Rectangle 6">
              <a:extLst>
                <a:ext uri="{FF2B5EF4-FFF2-40B4-BE49-F238E27FC236}">
                  <a16:creationId xmlns:a16="http://schemas.microsoft.com/office/drawing/2014/main" xmlns="" id="{19A68D0F-81C1-4373-979A-238315F86881}"/>
                </a:ext>
              </a:extLst>
            </p:cNvPr>
            <p:cNvSpPr>
              <a:spLocks noChangeArrowheads="1"/>
            </p:cNvSpPr>
            <p:nvPr/>
          </p:nvSpPr>
          <p:spPr bwMode="auto">
            <a:xfrm>
              <a:off x="628668" y="4173821"/>
              <a:ext cx="10077245" cy="1015663"/>
            </a:xfrm>
            <a:prstGeom prst="rect">
              <a:avLst/>
            </a:prstGeom>
            <a:solidFill>
              <a:srgbClr val="FFC9C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25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1C8B2F26-0C90-BF54-97DF-30E82CDCB1D3}"/>
                    </a:ext>
                  </a:extLst>
                </p:cNvPr>
                <p:cNvSpPr/>
                <p:nvPr/>
              </p:nvSpPr>
              <p:spPr>
                <a:xfrm>
                  <a:off x="2014550" y="4321045"/>
                  <a:ext cx="2316788" cy="667875"/>
                </a:xfrm>
                <a:prstGeom prst="rect">
                  <a:avLst/>
                </a:prstGeom>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b="0" i="1" smtClean="0">
                                      <a:solidFill>
                                        <a:srgbClr val="000000"/>
                                      </a:solidFill>
                                      <a:latin typeface="Cambria Math"/>
                                      <a:ea typeface="楷体_GB2312" pitchFamily="49" charset="-122"/>
                                      <a:sym typeface="Wingdings" panose="05000000000000000000" pitchFamily="2" charset="2"/>
                                    </a:rPr>
                                  </m:ctrlPr>
                                </m:sSupPr>
                                <m:e>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p>
                              </m:sSup>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31" name="矩形 30"/>
                <p:cNvSpPr>
                  <a:spLocks noRot="1" noChangeAspect="1" noMove="1" noResize="1" noEditPoints="1" noAdjustHandles="1" noChangeArrowheads="1" noChangeShapeType="1" noTextEdit="1"/>
                </p:cNvSpPr>
                <p:nvPr/>
              </p:nvSpPr>
              <p:spPr>
                <a:xfrm>
                  <a:off x="2014550" y="4321045"/>
                  <a:ext cx="2316788" cy="667875"/>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91D09523-D12E-DCFF-5DE9-CF4E5B24D6BA}"/>
                    </a:ext>
                  </a:extLst>
                </p:cNvPr>
                <p:cNvSpPr/>
                <p:nvPr/>
              </p:nvSpPr>
              <p:spPr>
                <a:xfrm>
                  <a:off x="4423704" y="4371210"/>
                  <a:ext cx="5765874" cy="617157"/>
                </a:xfrm>
                <a:prstGeom prst="rect">
                  <a:avLst/>
                </a:prstGeom>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=14,13,⋯,2,1    (1.13)</m:t>
                      </m:r>
                    </m:oMath>
                  </a14:m>
                  <a:r>
                    <a:rPr lang="zh-CN" altLang="en-US" dirty="0"/>
                    <a:t> </a:t>
                  </a:r>
                </a:p>
              </p:txBody>
            </p:sp>
          </mc:Choice>
          <mc:Fallback xmlns="">
            <p:sp>
              <p:nvSpPr>
                <p:cNvPr id="23" name="矩形 22">
                  <a:extLst>
                    <a:ext uri="{FF2B5EF4-FFF2-40B4-BE49-F238E27FC236}">
                      <a16:creationId xmlns:a16="http://schemas.microsoft.com/office/drawing/2014/main" xmlns:a14="http://schemas.microsoft.com/office/drawing/2010/main" xmlns="" id="{91D09523-D12E-DCFF-5DE9-CF4E5B24D6BA}"/>
                    </a:ext>
                  </a:extLst>
                </p:cNvPr>
                <p:cNvSpPr>
                  <a:spLocks noRot="1" noChangeAspect="1" noMove="1" noResize="1" noEditPoints="1" noAdjustHandles="1" noChangeArrowheads="1" noChangeShapeType="1" noTextEdit="1"/>
                </p:cNvSpPr>
                <p:nvPr/>
              </p:nvSpPr>
              <p:spPr>
                <a:xfrm>
                  <a:off x="4423704" y="4371210"/>
                  <a:ext cx="5765874" cy="617157"/>
                </a:xfrm>
                <a:prstGeom prst="rect">
                  <a:avLst/>
                </a:prstGeom>
                <a:blipFill rotWithShape="1">
                  <a:blip r:embed="rId13"/>
                  <a:stretch>
                    <a:fillRect r="-8991"/>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xmlns="" id="{86D71B7A-9B87-C9C1-7928-EF0323904E57}"/>
                </a:ext>
              </a:extLst>
            </p:cNvPr>
            <p:cNvSpPr/>
            <p:nvPr/>
          </p:nvSpPr>
          <p:spPr>
            <a:xfrm>
              <a:off x="774808" y="4144117"/>
              <a:ext cx="1422184" cy="830997"/>
            </a:xfrm>
            <a:prstGeom prst="rect">
              <a:avLst/>
            </a:prstGeom>
          </p:spPr>
          <p:txBody>
            <a:bodyPr wrap="none">
              <a:spAutoFit/>
            </a:bodyPr>
            <a:lstStyle/>
            <a:p>
              <a:pPr lvl="0" fontAlgn="base">
                <a:lnSpc>
                  <a:spcPct val="200000"/>
                </a:lnSpc>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方法二：</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p:spTree>
    <p:extLst>
      <p:ext uri="{BB962C8B-B14F-4D97-AF65-F5344CB8AC3E}">
        <p14:creationId xmlns:p14="http://schemas.microsoft.com/office/powerpoint/2010/main" val="239746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xmlns="" id="{D3A9BFA2-BB56-09EB-A4CD-7C251CBFDCE7}"/>
              </a:ext>
            </a:extLst>
          </p:cNvPr>
          <p:cNvSpPr>
            <a:spLocks noGrp="1" noChangeArrowheads="1"/>
          </p:cNvSpPr>
          <p:nvPr>
            <p:ph type="title"/>
          </p:nvPr>
        </p:nvSpPr>
        <p:spPr/>
        <p:txBody>
          <a:bodyPr/>
          <a:lstStyle/>
          <a:p>
            <a:r>
              <a:rPr lang="zh-CN" altLang="en-US"/>
              <a:t>课程资料下载</a:t>
            </a:r>
          </a:p>
        </p:txBody>
      </p:sp>
      <p:sp>
        <p:nvSpPr>
          <p:cNvPr id="6147" name="内容占位符 2">
            <a:extLst>
              <a:ext uri="{FF2B5EF4-FFF2-40B4-BE49-F238E27FC236}">
                <a16:creationId xmlns:a16="http://schemas.microsoft.com/office/drawing/2014/main" xmlns="" id="{A2BE7CB2-63E4-06DA-4BA4-839A68313AB0}"/>
              </a:ext>
            </a:extLst>
          </p:cNvPr>
          <p:cNvSpPr>
            <a:spLocks noGrp="1" noChangeArrowheads="1"/>
          </p:cNvSpPr>
          <p:nvPr>
            <p:ph idx="1"/>
          </p:nvPr>
        </p:nvSpPr>
        <p:spPr>
          <a:xfrm>
            <a:off x="457200" y="1556792"/>
            <a:ext cx="8229600" cy="4530725"/>
          </a:xfrm>
        </p:spPr>
        <p:txBody>
          <a:bodyPr/>
          <a:lstStyle/>
          <a:p>
            <a:pPr marL="342900" lvl="1" indent="-342900">
              <a:lnSpc>
                <a:spcPct val="150000"/>
              </a:lnSpc>
              <a:buClr>
                <a:schemeClr val="accent1"/>
              </a:buClr>
              <a:buSzPct val="65000"/>
              <a:buFont typeface="Wingdings" panose="05000000000000000000" pitchFamily="2" charset="2"/>
              <a:buChar char="n"/>
            </a:pPr>
            <a:r>
              <a:rPr lang="zh-CN" altLang="en-US" sz="4000" dirty="0">
                <a:solidFill>
                  <a:srgbClr val="FF0000"/>
                </a:solidFill>
                <a:latin typeface="楷体" panose="02010609060101010101" pitchFamily="49" charset="-122"/>
                <a:ea typeface="楷体" panose="02010609060101010101" pitchFamily="49" charset="-122"/>
                <a:cs typeface="Arial" panose="020B0604020202020204" pitchFamily="34" charset="0"/>
              </a:rPr>
              <a:t>本周周末有上机实验</a:t>
            </a:r>
            <a:endParaRPr lang="en-US" altLang="zh-CN" sz="4000" dirty="0">
              <a:solidFill>
                <a:srgbClr val="FF0000"/>
              </a:solidFill>
              <a:latin typeface="楷体" panose="02010609060101010101" pitchFamily="49" charset="-122"/>
              <a:ea typeface="楷体" panose="02010609060101010101" pitchFamily="49" charset="-122"/>
              <a:cs typeface="Arial" panose="020B0604020202020204" pitchFamily="34" charset="0"/>
            </a:endParaRPr>
          </a:p>
          <a:p>
            <a:pPr marL="923925" lvl="2" indent="-571500">
              <a:lnSpc>
                <a:spcPct val="150000"/>
              </a:lnSpc>
              <a:buFont typeface="Wingdings" panose="05000000000000000000" pitchFamily="2" charset="2"/>
              <a:buChar char="p"/>
            </a:pPr>
            <a:r>
              <a:rPr lang="zh-CN" altLang="en-US" sz="3200" b="1" dirty="0" smtClean="0">
                <a:solidFill>
                  <a:srgbClr val="0033CC"/>
                </a:solidFill>
                <a:latin typeface="楷体" panose="02010609060101010101" pitchFamily="49" charset="-122"/>
                <a:ea typeface="楷体" panose="02010609060101010101" pitchFamily="49" charset="-122"/>
                <a:cs typeface="Arial" panose="020B0604020202020204" pitchFamily="34" charset="0"/>
              </a:rPr>
              <a:t>实验报告完成后提交</a:t>
            </a:r>
            <a:r>
              <a:rPr lang="zh-CN" altLang="en-US" sz="3200" b="1" dirty="0">
                <a:solidFill>
                  <a:srgbClr val="0033CC"/>
                </a:solidFill>
                <a:latin typeface="楷体" panose="02010609060101010101" pitchFamily="49" charset="-122"/>
                <a:ea typeface="楷体" panose="02010609060101010101" pitchFamily="49" charset="-122"/>
                <a:cs typeface="Arial" panose="020B0604020202020204" pitchFamily="34" charset="0"/>
              </a:rPr>
              <a:t>蕴瑜</a:t>
            </a:r>
            <a:r>
              <a:rPr lang="zh-CN" altLang="en-US" sz="3200" b="1" dirty="0" smtClean="0">
                <a:solidFill>
                  <a:srgbClr val="0033CC"/>
                </a:solidFill>
                <a:latin typeface="楷体" panose="02010609060101010101" pitchFamily="49" charset="-122"/>
                <a:ea typeface="楷体" panose="02010609060101010101" pitchFamily="49" charset="-122"/>
                <a:cs typeface="Arial" panose="020B0604020202020204" pitchFamily="34" charset="0"/>
              </a:rPr>
              <a:t>课堂，实验一</a:t>
            </a:r>
            <a:endParaRPr lang="en-US" altLang="zh-CN" sz="3200" b="1" dirty="0" smtClean="0">
              <a:solidFill>
                <a:srgbClr val="0033CC"/>
              </a:solidFill>
              <a:latin typeface="楷体" panose="02010609060101010101" pitchFamily="49" charset="-122"/>
              <a:ea typeface="楷体" panose="02010609060101010101" pitchFamily="49" charset="-122"/>
              <a:cs typeface="Arial" panose="020B0604020202020204" pitchFamily="34" charset="0"/>
            </a:endParaRPr>
          </a:p>
          <a:p>
            <a:pPr>
              <a:lnSpc>
                <a:spcPct val="150000"/>
              </a:lnSpc>
            </a:pPr>
            <a:r>
              <a:rPr lang="zh-CN" altLang="en-US" sz="4000" dirty="0" smtClean="0">
                <a:solidFill>
                  <a:srgbClr val="0033CC"/>
                </a:solidFill>
                <a:latin typeface="楷体" panose="02010609060101010101" pitchFamily="49" charset="-122"/>
                <a:ea typeface="楷体" panose="02010609060101010101" pitchFamily="49" charset="-122"/>
                <a:cs typeface="Arial" panose="020B0604020202020204" pitchFamily="34" charset="0"/>
              </a:rPr>
              <a:t>学校</a:t>
            </a:r>
            <a:r>
              <a:rPr lang="zh-CN" altLang="en-US" sz="4000" dirty="0">
                <a:solidFill>
                  <a:srgbClr val="0033CC"/>
                </a:solidFill>
                <a:latin typeface="楷体" panose="02010609060101010101" pitchFamily="49" charset="-122"/>
                <a:ea typeface="楷体" panose="02010609060101010101" pitchFamily="49" charset="-122"/>
                <a:cs typeface="Arial" panose="020B0604020202020204" pitchFamily="34" charset="0"/>
              </a:rPr>
              <a:t>平台：蕴瑜课堂</a:t>
            </a:r>
            <a:endParaRPr lang="en-US" altLang="zh-CN" sz="4000" dirty="0">
              <a:solidFill>
                <a:srgbClr val="0033CC"/>
              </a:solidFill>
              <a:latin typeface="楷体" panose="02010609060101010101" pitchFamily="49" charset="-122"/>
              <a:ea typeface="楷体" panose="02010609060101010101" pitchFamily="49" charset="-122"/>
              <a:cs typeface="Arial" panose="020B0604020202020204" pitchFamily="34" charset="0"/>
            </a:endParaRPr>
          </a:p>
          <a:p>
            <a:pPr marL="0" indent="0">
              <a:lnSpc>
                <a:spcPct val="150000"/>
              </a:lnSpc>
              <a:spcBef>
                <a:spcPts val="0"/>
              </a:spcBef>
              <a:buNone/>
            </a:pPr>
            <a:r>
              <a:rPr lang="en-US" altLang="zh-CN" sz="4400" dirty="0" smtClean="0">
                <a:solidFill>
                  <a:srgbClr val="0033CC"/>
                </a:solidFill>
                <a:latin typeface="楷体" panose="02010609060101010101" pitchFamily="49" charset="-122"/>
                <a:ea typeface="楷体" panose="02010609060101010101" pitchFamily="49" charset="-122"/>
                <a:cs typeface="Arial" panose="020B0604020202020204" pitchFamily="34" charset="0"/>
              </a:rPr>
              <a:t>  </a:t>
            </a:r>
            <a:r>
              <a:rPr lang="en-US" altLang="zh-CN" sz="3600" dirty="0" smtClean="0">
                <a:solidFill>
                  <a:srgbClr val="0033CC"/>
                </a:solidFill>
                <a:latin typeface="楷体" panose="02010609060101010101" pitchFamily="49" charset="-122"/>
                <a:ea typeface="楷体" panose="02010609060101010101" pitchFamily="49" charset="-122"/>
                <a:cs typeface="Arial" panose="020B0604020202020204" pitchFamily="34" charset="0"/>
                <a:hlinkClick r:id="rId2"/>
              </a:rPr>
              <a:t>https://courses.gdut.edu.cn/</a:t>
            </a:r>
            <a:endParaRPr lang="en-US" altLang="zh-CN" sz="4400" dirty="0">
              <a:solidFill>
                <a:srgbClr val="0033CC"/>
              </a:solidFill>
              <a:latin typeface="楷体" panose="02010609060101010101" pitchFamily="49" charset="-122"/>
              <a:ea typeface="楷体" panose="02010609060101010101" pitchFamily="49" charset="-122"/>
              <a:cs typeface="Arial" panose="020B0604020202020204" pitchFamily="34" charset="0"/>
            </a:endParaRPr>
          </a:p>
        </p:txBody>
      </p:sp>
      <p:sp>
        <p:nvSpPr>
          <p:cNvPr id="6148" name="灯片编号占位符 2">
            <a:extLst>
              <a:ext uri="{FF2B5EF4-FFF2-40B4-BE49-F238E27FC236}">
                <a16:creationId xmlns:a16="http://schemas.microsoft.com/office/drawing/2014/main" xmlns="" id="{EE95F8F1-7F23-213D-5096-C2A47E2CAB5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CBFBC7-6F2B-4C73-9196-1C5013F2BB4F}" type="slidenum">
              <a:rPr lang="en-US" altLang="zh-CN" smtClean="0">
                <a:solidFill>
                  <a:srgbClr val="002060"/>
                </a:solidFill>
                <a:latin typeface="黑体" panose="02010609060101010101" pitchFamily="49" charset="-122"/>
                <a:ea typeface="黑体" panose="02010609060101010101" pitchFamily="49" charset="-122"/>
              </a:rPr>
              <a:pPr/>
              <a:t>2</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765DE6C-7133-F230-7452-0FFE92084AC6}"/>
            </a:ext>
          </a:extLst>
        </p:cNvPr>
        <p:cNvGrpSpPr/>
        <p:nvPr/>
      </p:nvGrpSpPr>
      <p:grpSpPr>
        <a:xfrm>
          <a:off x="0" y="0"/>
          <a:ext cx="0" cy="0"/>
          <a:chOff x="0" y="0"/>
          <a:chExt cx="0" cy="0"/>
        </a:xfrm>
      </p:grpSpPr>
      <p:sp>
        <p:nvSpPr>
          <p:cNvPr id="2" name="矩形 1"/>
          <p:cNvSpPr/>
          <p:nvPr/>
        </p:nvSpPr>
        <p:spPr>
          <a:xfrm>
            <a:off x="323528" y="2614248"/>
            <a:ext cx="8734460" cy="398310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7F46CBE5-DE0D-D549-EFF7-81A29795B999}"/>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25" name="Text Box 14">
            <a:extLst>
              <a:ext uri="{FF2B5EF4-FFF2-40B4-BE49-F238E27FC236}">
                <a16:creationId xmlns:a16="http://schemas.microsoft.com/office/drawing/2014/main" xmlns="" id="{98433C6F-8C89-B948-DD1A-A2B6169B6181}"/>
              </a:ext>
            </a:extLst>
          </p:cNvPr>
          <p:cNvSpPr txBox="1">
            <a:spLocks noChangeArrowheads="1"/>
          </p:cNvSpPr>
          <p:nvPr/>
        </p:nvSpPr>
        <p:spPr bwMode="auto">
          <a:xfrm>
            <a:off x="251520" y="2636912"/>
            <a:ext cx="38134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zh-CN" sz="2000" b="1" dirty="0" smtClean="0">
                <a:solidFill>
                  <a:srgbClr val="0033CC"/>
                </a:solidFill>
                <a:latin typeface="楷体_GB2312" pitchFamily="49" charset="-122"/>
                <a:ea typeface="楷体_GB2312" pitchFamily="49" charset="-122"/>
              </a:rPr>
              <a:t>1.</a:t>
            </a:r>
            <a:r>
              <a:rPr lang="zh-CN" altLang="en-US" sz="2000" b="1" dirty="0" smtClean="0">
                <a:solidFill>
                  <a:srgbClr val="0033CC"/>
                </a:solidFill>
                <a:latin typeface="楷体_GB2312" pitchFamily="49" charset="-122"/>
                <a:ea typeface="楷体_GB2312" pitchFamily="49" charset="-122"/>
              </a:rPr>
              <a:t>用</a:t>
            </a:r>
            <a:r>
              <a:rPr lang="zh-CN" altLang="en-US" sz="2000" b="1" dirty="0">
                <a:solidFill>
                  <a:srgbClr val="0033CC"/>
                </a:solidFill>
                <a:latin typeface="楷体_GB2312" pitchFamily="49" charset="-122"/>
                <a:ea typeface="楷体_GB2312" pitchFamily="49" charset="-122"/>
              </a:rPr>
              <a:t>牛顿</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莱布尼茨公式计算</a:t>
            </a:r>
          </a:p>
        </p:txBody>
      </p:sp>
      <p:grpSp>
        <p:nvGrpSpPr>
          <p:cNvPr id="26" name="组合 25">
            <a:extLst>
              <a:ext uri="{FF2B5EF4-FFF2-40B4-BE49-F238E27FC236}">
                <a16:creationId xmlns:a16="http://schemas.microsoft.com/office/drawing/2014/main" xmlns="" id="{A5FE39A1-798B-4990-E419-E4742B5A9C7B}"/>
              </a:ext>
            </a:extLst>
          </p:cNvPr>
          <p:cNvGrpSpPr/>
          <p:nvPr/>
        </p:nvGrpSpPr>
        <p:grpSpPr>
          <a:xfrm>
            <a:off x="323528" y="963631"/>
            <a:ext cx="8712968" cy="1529265"/>
            <a:chOff x="628668" y="4259546"/>
            <a:chExt cx="11201381" cy="1529265"/>
          </a:xfrm>
          <a:solidFill>
            <a:schemeClr val="accent6">
              <a:lumMod val="20000"/>
              <a:lumOff val="80000"/>
            </a:schemeClr>
          </a:solidFill>
        </p:grpSpPr>
        <p:sp>
          <p:nvSpPr>
            <p:cNvPr id="27" name="Rectangle 6">
              <a:extLst>
                <a:ext uri="{FF2B5EF4-FFF2-40B4-BE49-F238E27FC236}">
                  <a16:creationId xmlns:a16="http://schemas.microsoft.com/office/drawing/2014/main" xmlns="" id="{206352E0-76E2-0A6A-514E-A809957C61B2}"/>
                </a:ext>
              </a:extLst>
            </p:cNvPr>
            <p:cNvSpPr>
              <a:spLocks noChangeArrowheads="1"/>
            </p:cNvSpPr>
            <p:nvPr/>
          </p:nvSpPr>
          <p:spPr bwMode="auto">
            <a:xfrm>
              <a:off x="628668" y="4259546"/>
              <a:ext cx="11201381" cy="152926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50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7A28F5B8-5915-1B37-D1F0-C6FFF627F3E7}"/>
                    </a:ext>
                  </a:extLst>
                </p:cNvPr>
                <p:cNvSpPr/>
                <p:nvPr/>
              </p:nvSpPr>
              <p:spPr>
                <a:xfrm>
                  <a:off x="3338886" y="4363696"/>
                  <a:ext cx="2194062" cy="621196"/>
                </a:xfrm>
                <a:prstGeom prst="rect">
                  <a:avLst/>
                </a:prstGeom>
                <a:grpFill/>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0</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28" name="矩形 27">
                  <a:extLst>
                    <a:ext uri="{FF2B5EF4-FFF2-40B4-BE49-F238E27FC236}">
                      <a16:creationId xmlns:a16="http://schemas.microsoft.com/office/drawing/2014/main" id="{7A28F5B8-5915-1B37-D1F0-C6FFF627F3E7}"/>
                    </a:ext>
                  </a:extLst>
                </p:cNvPr>
                <p:cNvSpPr>
                  <a:spLocks noRot="1" noChangeAspect="1" noMove="1" noResize="1" noEditPoints="1" noAdjustHandles="1" noChangeArrowheads="1" noChangeShapeType="1" noTextEdit="1"/>
                </p:cNvSpPr>
                <p:nvPr/>
              </p:nvSpPr>
              <p:spPr>
                <a:xfrm>
                  <a:off x="3338886" y="4363696"/>
                  <a:ext cx="2194062" cy="621196"/>
                </a:xfrm>
                <a:prstGeom prst="rect">
                  <a:avLst/>
                </a:prstGeom>
                <a:blipFill>
                  <a:blip r:embed="rId2"/>
                  <a:stretch>
                    <a:fillRect r="-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63CD2FB2-10DD-4C55-2812-724B115B1044}"/>
                    </a:ext>
                  </a:extLst>
                </p:cNvPr>
                <p:cNvSpPr/>
                <p:nvPr/>
              </p:nvSpPr>
              <p:spPr>
                <a:xfrm>
                  <a:off x="2262286" y="5068117"/>
                  <a:ext cx="9382614" cy="615874"/>
                </a:xfrm>
                <a:prstGeom prst="rect">
                  <a:avLst/>
                </a:prstGeom>
                <a:grpFill/>
              </p:spPr>
              <p:txBody>
                <a:bodyPr wrap="squar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=1,2,⋯,14                             (1.12)</m:t>
                      </m:r>
                    </m:oMath>
                  </a14:m>
                  <a:r>
                    <a:rPr lang="zh-CN" altLang="en-US" dirty="0"/>
                    <a:t> </a:t>
                  </a:r>
                </a:p>
              </p:txBody>
            </p:sp>
          </mc:Choice>
          <mc:Fallback xmlns="">
            <p:sp>
              <p:nvSpPr>
                <p:cNvPr id="29" name="矩形 28">
                  <a:extLst>
                    <a:ext uri="{FF2B5EF4-FFF2-40B4-BE49-F238E27FC236}">
                      <a16:creationId xmlns:a16="http://schemas.microsoft.com/office/drawing/2014/main" id="{63CD2FB2-10DD-4C55-2812-724B115B1044}"/>
                    </a:ext>
                  </a:extLst>
                </p:cNvPr>
                <p:cNvSpPr>
                  <a:spLocks noRot="1" noChangeAspect="1" noMove="1" noResize="1" noEditPoints="1" noAdjustHandles="1" noChangeArrowheads="1" noChangeShapeType="1" noTextEdit="1"/>
                </p:cNvSpPr>
                <p:nvPr/>
              </p:nvSpPr>
              <p:spPr>
                <a:xfrm>
                  <a:off x="2262286" y="5068117"/>
                  <a:ext cx="9382614" cy="615874"/>
                </a:xfrm>
                <a:prstGeom prst="rect">
                  <a:avLst/>
                </a:prstGeom>
                <a:blipFill>
                  <a:blip r:embed="rId3"/>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xmlns="" id="{8F80E90B-0FBD-AE86-226B-7C5F5E8DE651}"/>
                </a:ext>
              </a:extLst>
            </p:cNvPr>
            <p:cNvSpPr/>
            <p:nvPr/>
          </p:nvSpPr>
          <p:spPr>
            <a:xfrm>
              <a:off x="727417" y="4458707"/>
              <a:ext cx="2611469" cy="461665"/>
            </a:xfrm>
            <a:prstGeom prst="rect">
              <a:avLst/>
            </a:prstGeom>
            <a:grpFill/>
          </p:spPr>
          <p:txBody>
            <a:bodyPr wrap="none">
              <a:spAutoFit/>
            </a:bodyPr>
            <a:lstStyle/>
            <a:p>
              <a:pPr lvl="0" fontAlgn="base">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递推方法一：</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8BA25933-0EC8-FF99-2441-D9DBAB41F49F}"/>
                  </a:ext>
                </a:extLst>
              </p:cNvPr>
              <p:cNvSpPr/>
              <p:nvPr/>
            </p:nvSpPr>
            <p:spPr>
              <a:xfrm>
                <a:off x="3275856" y="2879812"/>
                <a:ext cx="5805051" cy="621196"/>
              </a:xfrm>
              <a:prstGeom prst="rect">
                <a:avLst/>
              </a:prstGeom>
            </p:spPr>
            <p:txBody>
              <a:bodyPr wrap="none">
                <a:spAutoFit/>
              </a:bodyPr>
              <a:lstStyle/>
              <a:p>
                <a14:m>
                  <m:oMath xmlns:m="http://schemas.openxmlformats.org/officeDocument/2006/math">
                    <m:sSub>
                      <m:sSubPr>
                        <m:ctrlPr>
                          <a:rPr kumimoji="1" lang="en-US" altLang="zh-CN" sz="2400" i="1">
                            <a:solidFill>
                              <a:srgbClr val="0033CC"/>
                            </a:solidFill>
                            <a:latin typeface="Cambria Math"/>
                            <a:ea typeface="楷体_GB2312" pitchFamily="49" charset="-122"/>
                            <a:sym typeface="Wingdings" panose="05000000000000000000" pitchFamily="2" charset="2"/>
                          </a:rPr>
                        </m:ctrlPr>
                      </m:sSubPr>
                      <m:e>
                        <m:r>
                          <a:rPr kumimoji="1" lang="en-US" altLang="zh-CN" sz="2400" i="1">
                            <a:solidFill>
                              <a:srgbClr val="0033CC"/>
                            </a:solidFill>
                            <a:latin typeface="Cambria Math"/>
                            <a:ea typeface="楷体_GB2312" pitchFamily="49" charset="-122"/>
                            <a:sym typeface="Wingdings" panose="05000000000000000000" pitchFamily="2" charset="2"/>
                          </a:rPr>
                          <m:t>𝐼</m:t>
                        </m:r>
                      </m:e>
                      <m:sub>
                        <m:r>
                          <a:rPr kumimoji="1" lang="en-US" altLang="zh-CN" sz="2400" i="1">
                            <a:solidFill>
                              <a:srgbClr val="0033CC"/>
                            </a:solidFill>
                            <a:latin typeface="Cambria Math"/>
                            <a:ea typeface="楷体_GB2312" pitchFamily="49" charset="-122"/>
                            <a:sym typeface="Wingdings" panose="05000000000000000000" pitchFamily="2" charset="2"/>
                          </a:rPr>
                          <m:t>0</m:t>
                        </m:r>
                      </m:sub>
                    </m:sSub>
                    <m:r>
                      <a:rPr kumimoji="1" lang="en-US" altLang="zh-CN" sz="2400" i="1" smtClean="0">
                        <a:solidFill>
                          <a:schemeClr val="tx1"/>
                        </a:solidFill>
                        <a:latin typeface="Cambria Math"/>
                        <a:ea typeface="楷体_GB2312" pitchFamily="49" charset="-122"/>
                        <a:sym typeface="Wingdings" panose="05000000000000000000" pitchFamily="2" charset="2"/>
                      </a:rPr>
                      <m:t>=</m:t>
                    </m:r>
                    <m:nary>
                      <m:naryPr>
                        <m:ctrlPr>
                          <a:rPr kumimoji="1" lang="en-US" altLang="zh-CN" sz="2400" i="1" smtClean="0">
                            <a:solidFill>
                              <a:schemeClr val="tx1"/>
                            </a:solidFill>
                            <a:latin typeface="Cambria Math"/>
                            <a:ea typeface="楷体_GB2312" pitchFamily="49" charset="-122"/>
                            <a:sym typeface="Wingdings" panose="05000000000000000000" pitchFamily="2" charset="2"/>
                          </a:rPr>
                        </m:ctrlPr>
                      </m:naryPr>
                      <m:sub>
                        <m:r>
                          <m:rPr>
                            <m:brk m:alnAt="23"/>
                          </m:rPr>
                          <a:rPr kumimoji="1" lang="en-US" altLang="zh-CN" sz="2400" i="1">
                            <a:solidFill>
                              <a:schemeClr val="tx1"/>
                            </a:solidFill>
                            <a:latin typeface="Cambria Math"/>
                            <a:ea typeface="楷体_GB2312" pitchFamily="49" charset="-122"/>
                            <a:sym typeface="Wingdings" panose="05000000000000000000" pitchFamily="2" charset="2"/>
                          </a:rPr>
                          <m:t>0</m:t>
                        </m:r>
                      </m:sub>
                      <m:sup>
                        <m:r>
                          <a:rPr kumimoji="1" lang="en-US" altLang="zh-CN" sz="2400" i="1">
                            <a:solidFill>
                              <a:schemeClr val="tx1"/>
                            </a:solidFill>
                            <a:latin typeface="Cambria Math"/>
                            <a:ea typeface="楷体_GB2312" pitchFamily="49" charset="-122"/>
                            <a:sym typeface="Wingdings" panose="05000000000000000000" pitchFamily="2" charset="2"/>
                          </a:rPr>
                          <m:t>1</m:t>
                        </m:r>
                      </m:sup>
                      <m:e>
                        <m:f>
                          <m:fPr>
                            <m:ctrlPr>
                              <a:rPr kumimoji="1" lang="en-US" altLang="zh-CN" sz="2400" i="1">
                                <a:solidFill>
                                  <a:schemeClr val="tx1"/>
                                </a:solidFill>
                                <a:latin typeface="Cambria Math"/>
                                <a:ea typeface="楷体_GB2312" pitchFamily="49" charset="-122"/>
                                <a:sym typeface="Wingdings" panose="05000000000000000000" pitchFamily="2" charset="2"/>
                              </a:rPr>
                            </m:ctrlPr>
                          </m:fPr>
                          <m:num>
                            <m:r>
                              <a:rPr kumimoji="1" lang="en-US" altLang="zh-CN" sz="2400" i="1">
                                <a:solidFill>
                                  <a:schemeClr val="tx1"/>
                                </a:solidFill>
                                <a:latin typeface="Cambria Math"/>
                                <a:ea typeface="楷体_GB2312" pitchFamily="49" charset="-122"/>
                                <a:sym typeface="Wingdings" panose="05000000000000000000" pitchFamily="2" charset="2"/>
                              </a:rPr>
                              <m:t>1</m:t>
                            </m:r>
                          </m:num>
                          <m:den>
                            <m:r>
                              <a:rPr kumimoji="1" lang="en-US" altLang="zh-CN" sz="2400" i="1">
                                <a:solidFill>
                                  <a:schemeClr val="tx1"/>
                                </a:solidFill>
                                <a:latin typeface="Cambria Math"/>
                                <a:ea typeface="楷体_GB2312" pitchFamily="49" charset="-122"/>
                                <a:sym typeface="Wingdings" panose="05000000000000000000" pitchFamily="2" charset="2"/>
                              </a:rPr>
                              <m:t>𝑥</m:t>
                            </m:r>
                            <m:r>
                              <a:rPr kumimoji="1" lang="en-US" altLang="zh-CN" sz="2400" i="1">
                                <a:solidFill>
                                  <a:schemeClr val="tx1"/>
                                </a:solidFill>
                                <a:latin typeface="Cambria Math"/>
                                <a:ea typeface="楷体_GB2312" pitchFamily="49" charset="-122"/>
                                <a:sym typeface="Wingdings" panose="05000000000000000000" pitchFamily="2" charset="2"/>
                              </a:rPr>
                              <m:t>+5</m:t>
                            </m:r>
                          </m:den>
                        </m:f>
                        <m:r>
                          <m:rPr>
                            <m:sty m:val="p"/>
                          </m:rPr>
                          <a:rPr kumimoji="1" lang="en-US" altLang="zh-CN" sz="2400" i="1">
                            <a:solidFill>
                              <a:schemeClr val="tx1"/>
                            </a:solidFill>
                            <a:latin typeface="Cambria Math"/>
                            <a:ea typeface="楷体_GB2312" pitchFamily="49" charset="-122"/>
                            <a:sym typeface="Wingdings" panose="05000000000000000000" pitchFamily="2" charset="2"/>
                          </a:rPr>
                          <m:t>d</m:t>
                        </m:r>
                        <m:r>
                          <a:rPr kumimoji="1" lang="en-US" altLang="zh-CN" sz="2400" i="1">
                            <a:solidFill>
                              <a:schemeClr val="tx1"/>
                            </a:solidFill>
                            <a:latin typeface="Cambria Math"/>
                            <a:ea typeface="楷体_GB2312" pitchFamily="49" charset="-122"/>
                            <a:sym typeface="Wingdings" panose="05000000000000000000" pitchFamily="2" charset="2"/>
                          </a:rPr>
                          <m:t>𝑥</m:t>
                        </m:r>
                      </m:e>
                    </m:nary>
                    <m:r>
                      <a:rPr kumimoji="1" lang="en-US" altLang="zh-CN" sz="2400" i="1">
                        <a:solidFill>
                          <a:schemeClr val="tx1"/>
                        </a:solidFill>
                        <a:latin typeface="Cambria Math"/>
                        <a:ea typeface="楷体_GB2312" pitchFamily="49" charset="-122"/>
                        <a:sym typeface="Wingdings" panose="05000000000000000000" pitchFamily="2" charset="2"/>
                      </a:rPr>
                      <m:t>=</m:t>
                    </m:r>
                    <m:func>
                      <m:funcPr>
                        <m:ctrlPr>
                          <a:rPr kumimoji="1" lang="en-US" altLang="zh-CN" sz="2400" i="1">
                            <a:solidFill>
                              <a:schemeClr val="tx1"/>
                            </a:solidFill>
                            <a:latin typeface="Cambria Math"/>
                            <a:ea typeface="楷体_GB2312" pitchFamily="49" charset="-122"/>
                            <a:sym typeface="Wingdings" panose="05000000000000000000" pitchFamily="2" charset="2"/>
                          </a:rPr>
                        </m:ctrlPr>
                      </m:funcPr>
                      <m:fName>
                        <m:r>
                          <m:rPr>
                            <m:sty m:val="p"/>
                          </m:rPr>
                          <a:rPr kumimoji="1" lang="en-US" altLang="zh-CN" sz="2400" i="1">
                            <a:solidFill>
                              <a:schemeClr val="tx1"/>
                            </a:solidFill>
                            <a:latin typeface="Cambria Math"/>
                            <a:ea typeface="楷体_GB2312" pitchFamily="49" charset="-122"/>
                            <a:sym typeface="Wingdings" panose="05000000000000000000" pitchFamily="2" charset="2"/>
                          </a:rPr>
                          <m:t>ln</m:t>
                        </m:r>
                      </m:fName>
                      <m:e>
                        <m:r>
                          <a:rPr kumimoji="1" lang="en-US" altLang="zh-CN" sz="2400" i="1">
                            <a:solidFill>
                              <a:schemeClr val="tx1"/>
                            </a:solidFill>
                            <a:latin typeface="Cambria Math"/>
                            <a:ea typeface="楷体_GB2312" pitchFamily="49" charset="-122"/>
                            <a:sym typeface="Wingdings" panose="05000000000000000000" pitchFamily="2" charset="2"/>
                          </a:rPr>
                          <m:t>6</m:t>
                        </m:r>
                      </m:e>
                    </m:func>
                    <m:r>
                      <a:rPr kumimoji="1" lang="en-US" altLang="zh-CN" sz="2400" i="1">
                        <a:solidFill>
                          <a:schemeClr val="tx1"/>
                        </a:solidFill>
                        <a:latin typeface="Cambria Math"/>
                        <a:ea typeface="楷体_GB2312" pitchFamily="49" charset="-122"/>
                        <a:sym typeface="Wingdings" panose="05000000000000000000" pitchFamily="2" charset="2"/>
                      </a:rPr>
                      <m:t>−</m:t>
                    </m:r>
                    <m:func>
                      <m:funcPr>
                        <m:ctrlPr>
                          <a:rPr kumimoji="1" lang="en-US" altLang="zh-CN" sz="2400" i="1">
                            <a:solidFill>
                              <a:schemeClr val="tx1"/>
                            </a:solidFill>
                            <a:latin typeface="Cambria Math"/>
                            <a:ea typeface="楷体_GB2312" pitchFamily="49" charset="-122"/>
                            <a:sym typeface="Wingdings" panose="05000000000000000000" pitchFamily="2" charset="2"/>
                          </a:rPr>
                        </m:ctrlPr>
                      </m:funcPr>
                      <m:fName>
                        <m:r>
                          <m:rPr>
                            <m:sty m:val="p"/>
                          </m:rPr>
                          <a:rPr kumimoji="1" lang="en-US" altLang="zh-CN" sz="2400" i="1">
                            <a:solidFill>
                              <a:schemeClr val="tx1"/>
                            </a:solidFill>
                            <a:latin typeface="Cambria Math"/>
                            <a:ea typeface="楷体_GB2312" pitchFamily="49" charset="-122"/>
                            <a:sym typeface="Wingdings" panose="05000000000000000000" pitchFamily="2" charset="2"/>
                          </a:rPr>
                          <m:t>ln</m:t>
                        </m:r>
                      </m:fName>
                      <m:e>
                        <m:r>
                          <a:rPr kumimoji="1" lang="en-US" altLang="zh-CN" sz="2400" i="1">
                            <a:solidFill>
                              <a:schemeClr val="tx1"/>
                            </a:solidFill>
                            <a:latin typeface="Cambria Math"/>
                            <a:ea typeface="楷体_GB2312" pitchFamily="49" charset="-122"/>
                            <a:sym typeface="Wingdings" panose="05000000000000000000" pitchFamily="2" charset="2"/>
                          </a:rPr>
                          <m:t>5</m:t>
                        </m:r>
                      </m:e>
                    </m:func>
                    <m:r>
                      <a:rPr kumimoji="1" lang="en-US" altLang="zh-CN" sz="2400" i="1" smtClean="0">
                        <a:solidFill>
                          <a:srgbClr val="0033CC"/>
                        </a:solidFill>
                        <a:latin typeface="Cambria Math"/>
                        <a:ea typeface="楷体_GB2312" pitchFamily="49" charset="-122"/>
                      </a:rPr>
                      <m:t>≈</m:t>
                    </m:r>
                    <m:r>
                      <a:rPr kumimoji="1" lang="en-US" altLang="zh-CN" sz="2400" i="1">
                        <a:solidFill>
                          <a:srgbClr val="0033CC"/>
                        </a:solidFill>
                        <a:latin typeface="Cambria Math"/>
                        <a:ea typeface="楷体_GB2312" pitchFamily="49" charset="-122"/>
                      </a:rPr>
                      <m:t>𝟎</m:t>
                    </m:r>
                    <m:r>
                      <a:rPr kumimoji="1" lang="en-US" altLang="zh-CN" sz="2400" i="1">
                        <a:solidFill>
                          <a:srgbClr val="0033CC"/>
                        </a:solidFill>
                        <a:latin typeface="Cambria Math"/>
                        <a:ea typeface="楷体_GB2312" pitchFamily="49" charset="-122"/>
                      </a:rPr>
                      <m:t>.</m:t>
                    </m:r>
                    <m:r>
                      <a:rPr kumimoji="1" lang="en-US" altLang="zh-CN" sz="2400" i="1">
                        <a:solidFill>
                          <a:srgbClr val="0033CC"/>
                        </a:solidFill>
                        <a:latin typeface="Cambria Math"/>
                        <a:ea typeface="楷体_GB2312" pitchFamily="49" charset="-122"/>
                      </a:rPr>
                      <m:t>𝟏𝟖𝟐𝟑𝟐𝟏𝟔</m:t>
                    </m:r>
                  </m:oMath>
                </a14:m>
                <a:r>
                  <a:rPr kumimoji="1" lang="zh-CN" altLang="en-US" sz="2400" i="1" dirty="0">
                    <a:solidFill>
                      <a:srgbClr val="0033CC"/>
                    </a:solidFill>
                    <a:latin typeface="Cambria Math"/>
                    <a:ea typeface="楷体_GB2312" pitchFamily="49" charset="-122"/>
                  </a:rPr>
                  <a:t> </a:t>
                </a:r>
              </a:p>
            </p:txBody>
          </p:sp>
        </mc:Choice>
        <mc:Fallback xmlns="">
          <p:sp>
            <p:nvSpPr>
              <p:cNvPr id="31" name="矩形 30">
                <a:extLst>
                  <a:ext uri="{FF2B5EF4-FFF2-40B4-BE49-F238E27FC236}">
                    <a16:creationId xmlns:a16="http://schemas.microsoft.com/office/drawing/2014/main" xmlns:a14="http://schemas.microsoft.com/office/drawing/2010/main" xmlns="" id="{8BA25933-0EC8-FF99-2441-D9DBAB41F49F}"/>
                  </a:ext>
                </a:extLst>
              </p:cNvPr>
              <p:cNvSpPr>
                <a:spLocks noRot="1" noChangeAspect="1" noMove="1" noResize="1" noEditPoints="1" noAdjustHandles="1" noChangeArrowheads="1" noChangeShapeType="1" noTextEdit="1"/>
              </p:cNvSpPr>
              <p:nvPr/>
            </p:nvSpPr>
            <p:spPr>
              <a:xfrm>
                <a:off x="3275856" y="2879812"/>
                <a:ext cx="5805051" cy="621196"/>
              </a:xfrm>
              <a:prstGeom prst="rect">
                <a:avLst/>
              </a:prstGeom>
              <a:blipFill rotWithShape="1">
                <a:blip r:embed="rId4"/>
                <a:stretch>
                  <a:fillRect/>
                </a:stretch>
              </a:blipFill>
            </p:spPr>
            <p:txBody>
              <a:bodyPr/>
              <a:lstStyle/>
              <a:p>
                <a:r>
                  <a:rPr lang="zh-CN" altLang="en-US">
                    <a:noFill/>
                  </a:rPr>
                  <a:t> </a:t>
                </a:r>
              </a:p>
            </p:txBody>
          </p:sp>
        </mc:Fallback>
      </mc:AlternateContent>
      <p:sp>
        <p:nvSpPr>
          <p:cNvPr id="34" name="Text Box 13">
            <a:extLst>
              <a:ext uri="{FF2B5EF4-FFF2-40B4-BE49-F238E27FC236}">
                <a16:creationId xmlns:a16="http://schemas.microsoft.com/office/drawing/2014/main" xmlns="" id="{73F7E382-ED3C-F0EB-5B6B-1F282A1A8068}"/>
              </a:ext>
            </a:extLst>
          </p:cNvPr>
          <p:cNvSpPr txBox="1">
            <a:spLocks noChangeArrowheads="1"/>
          </p:cNvSpPr>
          <p:nvPr/>
        </p:nvSpPr>
        <p:spPr bwMode="auto">
          <a:xfrm>
            <a:off x="329931" y="3603997"/>
            <a:ext cx="5970261"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base">
              <a:lnSpc>
                <a:spcPct val="85000"/>
              </a:lnSpc>
              <a:spcBef>
                <a:spcPct val="50000"/>
              </a:spcBef>
              <a:spcAft>
                <a:spcPct val="0"/>
              </a:spcAft>
            </a:pPr>
            <a:r>
              <a:rPr lang="en-US" altLang="zh-CN" sz="2400" b="1" dirty="0" smtClean="0">
                <a:solidFill>
                  <a:srgbClr val="0033CC"/>
                </a:solidFill>
                <a:ea typeface="楷体_GB2312" pitchFamily="49" charset="-122"/>
              </a:rPr>
              <a:t>2. </a:t>
            </a:r>
            <a:r>
              <a:rPr lang="zh-CN" altLang="en-US" sz="2400" b="1" dirty="0" smtClean="0">
                <a:solidFill>
                  <a:srgbClr val="0033CC"/>
                </a:solidFill>
                <a:ea typeface="楷体_GB2312" pitchFamily="49" charset="-122"/>
              </a:rPr>
              <a:t>用 </a:t>
            </a:r>
            <a:r>
              <a:rPr lang="en-US" altLang="zh-CN" sz="2400" b="1" dirty="0">
                <a:solidFill>
                  <a:srgbClr val="0033CC"/>
                </a:solidFill>
                <a:latin typeface="Times New Roman" panose="02020603050405020304" pitchFamily="18" charset="0"/>
                <a:ea typeface="楷体_GB2312" pitchFamily="49" charset="-122"/>
              </a:rPr>
              <a:t>(1.12) </a:t>
            </a:r>
            <a:r>
              <a:rPr lang="zh-CN" altLang="en-US" sz="2400" b="1" dirty="0">
                <a:solidFill>
                  <a:srgbClr val="0033CC"/>
                </a:solidFill>
                <a:latin typeface="Times New Roman" panose="02020603050405020304" pitchFamily="18" charset="0"/>
                <a:ea typeface="楷体_GB2312" pitchFamily="49" charset="-122"/>
              </a:rPr>
              <a:t>式取</a:t>
            </a:r>
            <a:r>
              <a:rPr lang="en-US" altLang="zh-CN" sz="2400" b="1" dirty="0">
                <a:solidFill>
                  <a:srgbClr val="0033CC"/>
                </a:solidFill>
                <a:latin typeface="Times New Roman" panose="02020603050405020304" pitchFamily="18" charset="0"/>
                <a:ea typeface="楷体_GB2312" pitchFamily="49" charset="-122"/>
              </a:rPr>
              <a:t>7</a:t>
            </a:r>
            <a:r>
              <a:rPr lang="zh-CN" altLang="en-US" sz="2400" b="1" dirty="0">
                <a:solidFill>
                  <a:srgbClr val="0033CC"/>
                </a:solidFill>
                <a:latin typeface="Times New Roman" panose="02020603050405020304" pitchFamily="18" charset="0"/>
                <a:ea typeface="楷体_GB2312" pitchFamily="49" charset="-122"/>
              </a:rPr>
              <a:t>位数字计算，逐步算出</a:t>
            </a:r>
            <a:endParaRPr lang="en-US" altLang="zh-CN" sz="2400" b="1" dirty="0">
              <a:solidFill>
                <a:srgbClr val="0033CC"/>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5AD30032-025E-3E54-825F-EF347FDED1D5}"/>
                  </a:ext>
                </a:extLst>
              </p:cNvPr>
              <p:cNvSpPr/>
              <p:nvPr/>
            </p:nvSpPr>
            <p:spPr>
              <a:xfrm>
                <a:off x="395536" y="4005064"/>
                <a:ext cx="8590445" cy="2144177"/>
              </a:xfrm>
              <a:prstGeom prst="rect">
                <a:avLst/>
              </a:prstGeom>
            </p:spPr>
            <p:txBody>
              <a:bodyPr wrap="square">
                <a:spAutoFit/>
              </a:bodyPr>
              <a:lstStyle/>
              <a:p>
                <a:pPr indent="0" algn="l"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400" i="1" smtClean="0">
                              <a:solidFill>
                                <a:srgbClr val="0033CC"/>
                              </a:solidFill>
                              <a:latin typeface="Cambria Math"/>
                              <a:ea typeface="楷体_GB2312" pitchFamily="49" charset="-122"/>
                              <a:sym typeface="Wingdings" panose="05000000000000000000" pitchFamily="2" charset="2"/>
                            </a:rPr>
                          </m:ctrlPr>
                        </m:sSub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0.08839200,  </m:t>
                      </m:r>
                      <m:sSub>
                        <m:sSubPr>
                          <m:ctrlPr>
                            <a:rPr kumimoji="1" lang="en-US" altLang="zh-CN" sz="2400" i="1" smtClean="0">
                              <a:solidFill>
                                <a:srgbClr val="0033CC"/>
                              </a:solidFill>
                              <a:latin typeface="Cambria Math"/>
                              <a:ea typeface="楷体_GB2312" pitchFamily="49" charset="-122"/>
                              <a:sym typeface="Wingdings" panose="05000000000000000000" pitchFamily="2" charset="2"/>
                            </a:rPr>
                          </m:ctrlPr>
                        </m:sSub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2</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0.05804000,  </m:t>
                      </m:r>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3</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0.04313330,  </m:t>
                      </m:r>
                    </m:oMath>
                  </m:oMathPara>
                </a14:m>
                <a:endParaRPr kumimoji="1" lang="en-US" altLang="zh-CN" sz="2400" b="0" i="1" kern="0" dirty="0">
                  <a:solidFill>
                    <a:srgbClr val="000000"/>
                  </a:solidFill>
                  <a:latin typeface="Cambria Math" panose="02040503050406030204" pitchFamily="18" charset="0"/>
                  <a:ea typeface="Cambria Math" panose="02040503050406030204" pitchFamily="18" charset="0"/>
                </a:endParaRPr>
              </a:p>
              <a:p>
                <a:pPr indent="0" algn="l"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4</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0.03433350,  </m:t>
                      </m:r>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0.02833250,  </m:t>
                      </m:r>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6</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0.02500420,  </m:t>
                      </m:r>
                    </m:oMath>
                  </m:oMathPara>
                </a14:m>
                <a:endParaRPr kumimoji="1" lang="en-US" altLang="zh-CN" sz="2400" b="0" i="1" kern="0" dirty="0">
                  <a:solidFill>
                    <a:srgbClr val="000000"/>
                  </a:solidFill>
                  <a:latin typeface="Cambria Math" panose="02040503050406030204" pitchFamily="18" charset="0"/>
                  <a:ea typeface="Cambria Math" panose="02040503050406030204" pitchFamily="18" charset="0"/>
                </a:endParaRPr>
              </a:p>
              <a:p>
                <a:pPr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7</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0.01783610,   </m:t>
                      </m:r>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8</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0.03581950,</m:t>
                      </m:r>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9</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i="1" kern="0">
                          <a:solidFill>
                            <a:srgbClr val="FF0000"/>
                          </a:solidFill>
                          <a:latin typeface="Cambria Math" panose="02040503050406030204" pitchFamily="18" charset="0"/>
                          <a:ea typeface="Cambria Math" panose="02040503050406030204" pitchFamily="18" charset="0"/>
                        </a:rPr>
                        <m:t>−</m:t>
                      </m:r>
                      <m:r>
                        <a:rPr kumimoji="1" lang="en-US" altLang="zh-CN" sz="2400" b="0" i="1" kern="0" smtClean="0">
                          <a:solidFill>
                            <a:srgbClr val="FF0000"/>
                          </a:solidFill>
                          <a:latin typeface="Cambria Math" panose="02040503050406030204" pitchFamily="18" charset="0"/>
                          <a:ea typeface="Cambria Math" panose="02040503050406030204" pitchFamily="18" charset="0"/>
                        </a:rPr>
                        <m:t>0.06798640</m:t>
                      </m:r>
                      <m:r>
                        <a:rPr kumimoji="1" lang="en-US" altLang="zh-CN" sz="2400" b="0" i="1" kern="0" smtClean="0">
                          <a:solidFill>
                            <a:srgbClr val="000000"/>
                          </a:solidFill>
                          <a:latin typeface="Cambria Math" panose="02040503050406030204" pitchFamily="18" charset="0"/>
                          <a:ea typeface="Cambria Math" panose="02040503050406030204" pitchFamily="18" charset="0"/>
                        </a:rPr>
                        <m:t>,   </m:t>
                      </m:r>
                    </m:oMath>
                  </m:oMathPara>
                </a14:m>
                <a:endParaRPr kumimoji="1" lang="en-US" altLang="zh-CN" sz="2400" b="0" i="1" kern="0" dirty="0">
                  <a:solidFill>
                    <a:srgbClr val="000000"/>
                  </a:solidFill>
                  <a:latin typeface="Cambria Math" panose="02040503050406030204" pitchFamily="18" charset="0"/>
                  <a:ea typeface="Cambria Math" panose="02040503050406030204" pitchFamily="18" charset="0"/>
                </a:endParaRPr>
              </a:p>
              <a:p>
                <a:pPr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10</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b="0" i="1" kern="0" smtClean="0">
                          <a:solidFill>
                            <a:srgbClr val="000000"/>
                          </a:solidFill>
                          <a:latin typeface="Cambria Math" panose="02040503050406030204" pitchFamily="18" charset="0"/>
                          <a:ea typeface="Cambria Math" panose="02040503050406030204" pitchFamily="18" charset="0"/>
                        </a:rPr>
                        <m:t>0.4399320,</m:t>
                      </m:r>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11</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i="1" kern="0">
                          <a:solidFill>
                            <a:srgbClr val="FF0000"/>
                          </a:solidFill>
                          <a:latin typeface="Cambria Math" panose="02040503050406030204" pitchFamily="18" charset="0"/>
                          <a:ea typeface="Cambria Math" panose="02040503050406030204" pitchFamily="18" charset="0"/>
                        </a:rPr>
                        <m:t>−2</m:t>
                      </m:r>
                      <m:r>
                        <a:rPr kumimoji="1" lang="en-US" altLang="zh-CN" sz="2400" b="0" i="1" kern="0" smtClean="0">
                          <a:solidFill>
                            <a:srgbClr val="FF0000"/>
                          </a:solidFill>
                          <a:latin typeface="Cambria Math" panose="02040503050406030204" pitchFamily="18" charset="0"/>
                          <a:ea typeface="Cambria Math" panose="02040503050406030204" pitchFamily="18" charset="0"/>
                        </a:rPr>
                        <m:t>.108751,  </m:t>
                      </m:r>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12</m:t>
                          </m:r>
                        </m:sub>
                      </m:sSub>
                      <m:r>
                        <a:rPr kumimoji="1" lang="en-US" altLang="zh-CN" sz="2400" i="1" kern="0">
                          <a:solidFill>
                            <a:srgbClr val="000000"/>
                          </a:solidFill>
                          <a:latin typeface="Cambria Math" panose="02040503050406030204" pitchFamily="18" charset="0"/>
                          <a:ea typeface="Cambria Math" panose="02040503050406030204" pitchFamily="18" charset="0"/>
                        </a:rPr>
                        <m:t>≈1</m:t>
                      </m:r>
                      <m:r>
                        <a:rPr kumimoji="1" lang="en-US" altLang="zh-CN" sz="2400" b="0" i="1" kern="0" smtClean="0">
                          <a:solidFill>
                            <a:srgbClr val="000000"/>
                          </a:solidFill>
                          <a:latin typeface="Cambria Math" panose="02040503050406030204" pitchFamily="18" charset="0"/>
                          <a:ea typeface="Cambria Math" panose="02040503050406030204" pitchFamily="18" charset="0"/>
                        </a:rPr>
                        <m:t>0.62709, </m:t>
                      </m:r>
                    </m:oMath>
                  </m:oMathPara>
                </a14:m>
                <a:endParaRPr kumimoji="1" lang="en-US" altLang="zh-CN" sz="2400" b="0" i="1" kern="0" dirty="0">
                  <a:solidFill>
                    <a:srgbClr val="000000"/>
                  </a:solidFill>
                  <a:latin typeface="Cambria Math" panose="02040503050406030204" pitchFamily="18" charset="0"/>
                  <a:ea typeface="Cambria Math" panose="02040503050406030204" pitchFamily="18" charset="0"/>
                </a:endParaRPr>
              </a:p>
              <a:p>
                <a:pPr indent="0"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13</m:t>
                          </m:r>
                        </m:sub>
                      </m:sSub>
                      <m:r>
                        <a:rPr kumimoji="1" lang="en-US" altLang="zh-CN" sz="2400" i="1" kern="0">
                          <a:solidFill>
                            <a:srgbClr val="000000"/>
                          </a:solidFill>
                          <a:latin typeface="Cambria Math" panose="02040503050406030204" pitchFamily="18" charset="0"/>
                          <a:ea typeface="Cambria Math" panose="02040503050406030204" pitchFamily="18" charset="0"/>
                        </a:rPr>
                        <m:t>≈</m:t>
                      </m:r>
                      <m:r>
                        <a:rPr kumimoji="1" lang="en-US" altLang="zh-CN" sz="2400" i="1" kern="0">
                          <a:solidFill>
                            <a:srgbClr val="FF0000"/>
                          </a:solidFill>
                          <a:latin typeface="Cambria Math" panose="02040503050406030204" pitchFamily="18" charset="0"/>
                          <a:ea typeface="Cambria Math" panose="02040503050406030204" pitchFamily="18" charset="0"/>
                        </a:rPr>
                        <m:t>−53</m:t>
                      </m:r>
                      <m:r>
                        <a:rPr kumimoji="1" lang="en-US" altLang="zh-CN" sz="2400" b="0" i="1" kern="0" smtClean="0">
                          <a:solidFill>
                            <a:srgbClr val="FF0000"/>
                          </a:solidFill>
                          <a:latin typeface="Cambria Math" panose="02040503050406030204" pitchFamily="18" charset="0"/>
                          <a:ea typeface="Cambria Math" panose="02040503050406030204" pitchFamily="18" charset="0"/>
                        </a:rPr>
                        <m:t>.05853</m:t>
                      </m:r>
                      <m:r>
                        <a:rPr kumimoji="1" lang="en-US" altLang="zh-CN" sz="2400" b="0" i="1" kern="0" smtClean="0">
                          <a:solidFill>
                            <a:srgbClr val="000000"/>
                          </a:solidFill>
                          <a:latin typeface="Cambria Math" panose="02040503050406030204" pitchFamily="18" charset="0"/>
                          <a:ea typeface="Cambria Math" panose="02040503050406030204" pitchFamily="18" charset="0"/>
                        </a:rPr>
                        <m:t>, </m:t>
                      </m:r>
                      <m:sSub>
                        <m:sSubPr>
                          <m:ctrlPr>
                            <a:rPr kumimoji="1" lang="en-US" altLang="zh-CN" sz="2400" i="1" smtClean="0">
                              <a:solidFill>
                                <a:srgbClr val="0033CC"/>
                              </a:solidFill>
                              <a:latin typeface="Cambria Math"/>
                              <a:ea typeface="楷体_GB2312" pitchFamily="49" charset="-122"/>
                              <a:sym typeface="Wingdings" panose="05000000000000000000" pitchFamily="2" charset="2"/>
                            </a:rPr>
                          </m:ctrlPr>
                        </m:sSubPr>
                        <m:e>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        </m:t>
                          </m:r>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14</m:t>
                          </m:r>
                        </m:sub>
                      </m:sSub>
                      <m:r>
                        <a:rPr kumimoji="1" lang="en-US" altLang="zh-CN" sz="2400" i="1" kern="0">
                          <a:solidFill>
                            <a:srgbClr val="000000"/>
                          </a:solidFill>
                          <a:latin typeface="Cambria Math" panose="02040503050406030204" pitchFamily="18" charset="0"/>
                          <a:ea typeface="Cambria Math" panose="02040503050406030204" pitchFamily="18" charset="0"/>
                        </a:rPr>
                        <m:t>≈265</m:t>
                      </m:r>
                      <m:r>
                        <a:rPr kumimoji="1" lang="en-US" altLang="zh-CN" sz="2400" b="0" i="1" kern="0" smtClean="0">
                          <a:solidFill>
                            <a:srgbClr val="000000"/>
                          </a:solidFill>
                          <a:latin typeface="Cambria Math" panose="02040503050406030204" pitchFamily="18" charset="0"/>
                          <a:ea typeface="Cambria Math" panose="02040503050406030204" pitchFamily="18" charset="0"/>
                        </a:rPr>
                        <m:t>.3640</m:t>
                      </m:r>
                    </m:oMath>
                  </m:oMathPara>
                </a14:m>
                <a:endParaRPr lang="zh-CN" altLang="en-US" sz="2400" dirty="0"/>
              </a:p>
            </p:txBody>
          </p:sp>
        </mc:Choice>
        <mc:Fallback xmlns="">
          <p:sp>
            <p:nvSpPr>
              <p:cNvPr id="35" name="矩形 34">
                <a:extLst>
                  <a:ext uri="{FF2B5EF4-FFF2-40B4-BE49-F238E27FC236}">
                    <a16:creationId xmlns:a16="http://schemas.microsoft.com/office/drawing/2014/main" xmlns:a14="http://schemas.microsoft.com/office/drawing/2010/main" xmlns="" id="{5AD30032-025E-3E54-825F-EF347FDED1D5}"/>
                  </a:ext>
                </a:extLst>
              </p:cNvPr>
              <p:cNvSpPr>
                <a:spLocks noRot="1" noChangeAspect="1" noMove="1" noResize="1" noEditPoints="1" noAdjustHandles="1" noChangeArrowheads="1" noChangeShapeType="1" noTextEdit="1"/>
              </p:cNvSpPr>
              <p:nvPr/>
            </p:nvSpPr>
            <p:spPr>
              <a:xfrm>
                <a:off x="395536" y="4005064"/>
                <a:ext cx="8590445" cy="2144177"/>
              </a:xfrm>
              <a:prstGeom prst="rect">
                <a:avLst/>
              </a:prstGeom>
              <a:blipFill rotWithShape="1">
                <a:blip r:embed="rId5"/>
                <a:stretch>
                  <a:fillRect/>
                </a:stretch>
              </a:blipFill>
            </p:spPr>
            <p:txBody>
              <a:bodyPr/>
              <a:lstStyle/>
              <a:p>
                <a:r>
                  <a:rPr lang="zh-CN" altLang="en-US">
                    <a:noFill/>
                  </a:rPr>
                  <a:t> </a:t>
                </a:r>
              </a:p>
            </p:txBody>
          </p:sp>
        </mc:Fallback>
      </mc:AlternateContent>
      <p:sp>
        <p:nvSpPr>
          <p:cNvPr id="37" name="Rectangle 19">
            <a:extLst>
              <a:ext uri="{FF2B5EF4-FFF2-40B4-BE49-F238E27FC236}">
                <a16:creationId xmlns:a16="http://schemas.microsoft.com/office/drawing/2014/main" xmlns="" id="{5B7B39DA-06BC-CAB4-8F43-DBC907618ED1}"/>
              </a:ext>
            </a:extLst>
          </p:cNvPr>
          <p:cNvSpPr>
            <a:spLocks noChangeArrowheads="1"/>
          </p:cNvSpPr>
          <p:nvPr/>
        </p:nvSpPr>
        <p:spPr bwMode="auto">
          <a:xfrm>
            <a:off x="8635589" y="4874170"/>
            <a:ext cx="412750" cy="427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200" b="1" dirty="0">
                <a:solidFill>
                  <a:srgbClr val="170CAA"/>
                </a:solidFill>
                <a:latin typeface="微软雅黑" panose="020B0503020204020204" pitchFamily="34" charset="-122"/>
                <a:ea typeface="微软雅黑" panose="020B0503020204020204" pitchFamily="34" charset="-122"/>
              </a:rPr>
              <a:t>?!</a:t>
            </a:r>
            <a:endParaRPr lang="en-US" altLang="zh-CN" sz="3000" b="1" dirty="0">
              <a:solidFill>
                <a:srgbClr val="170CAA"/>
              </a:solidFill>
              <a:latin typeface="微软雅黑" panose="020B0503020204020204" pitchFamily="34" charset="-122"/>
              <a:ea typeface="微软雅黑" panose="020B0503020204020204" pitchFamily="34" charset="-122"/>
            </a:endParaRPr>
          </a:p>
        </p:txBody>
      </p:sp>
      <p:sp>
        <p:nvSpPr>
          <p:cNvPr id="38" name="Rectangle 19">
            <a:extLst>
              <a:ext uri="{FF2B5EF4-FFF2-40B4-BE49-F238E27FC236}">
                <a16:creationId xmlns:a16="http://schemas.microsoft.com/office/drawing/2014/main" xmlns="" id="{016C63CA-F248-9071-4FFB-AD1E03640E84}"/>
              </a:ext>
            </a:extLst>
          </p:cNvPr>
          <p:cNvSpPr>
            <a:spLocks noChangeArrowheads="1"/>
          </p:cNvSpPr>
          <p:nvPr/>
        </p:nvSpPr>
        <p:spPr bwMode="auto">
          <a:xfrm>
            <a:off x="5599410" y="5229200"/>
            <a:ext cx="412750" cy="427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200" b="1" dirty="0">
                <a:solidFill>
                  <a:srgbClr val="170CAA"/>
                </a:solidFill>
                <a:latin typeface="微软雅黑" panose="020B0503020204020204" pitchFamily="34" charset="-122"/>
                <a:ea typeface="微软雅黑" panose="020B0503020204020204" pitchFamily="34" charset="-122"/>
              </a:rPr>
              <a:t>?!</a:t>
            </a:r>
            <a:endParaRPr lang="en-US" altLang="zh-CN" sz="3000" b="1" dirty="0">
              <a:solidFill>
                <a:srgbClr val="170CAA"/>
              </a:solidFill>
              <a:latin typeface="微软雅黑" panose="020B0503020204020204" pitchFamily="34" charset="-122"/>
              <a:ea typeface="微软雅黑" panose="020B0503020204020204" pitchFamily="34" charset="-122"/>
            </a:endParaRPr>
          </a:p>
        </p:txBody>
      </p:sp>
      <p:sp>
        <p:nvSpPr>
          <p:cNvPr id="39" name="Rectangle 19">
            <a:extLst>
              <a:ext uri="{FF2B5EF4-FFF2-40B4-BE49-F238E27FC236}">
                <a16:creationId xmlns:a16="http://schemas.microsoft.com/office/drawing/2014/main" xmlns="" id="{66AEAF4C-E3F9-F15C-5837-658CDFCA8992}"/>
              </a:ext>
            </a:extLst>
          </p:cNvPr>
          <p:cNvSpPr>
            <a:spLocks noChangeArrowheads="1"/>
          </p:cNvSpPr>
          <p:nvPr/>
        </p:nvSpPr>
        <p:spPr bwMode="auto">
          <a:xfrm>
            <a:off x="2719090" y="5666258"/>
            <a:ext cx="412750" cy="427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200" b="1" dirty="0">
                <a:solidFill>
                  <a:srgbClr val="170CAA"/>
                </a:solidFill>
                <a:latin typeface="微软雅黑" panose="020B0503020204020204" pitchFamily="34" charset="-122"/>
                <a:ea typeface="微软雅黑" panose="020B0503020204020204" pitchFamily="34" charset="-122"/>
              </a:rPr>
              <a:t>?!</a:t>
            </a:r>
            <a:endParaRPr lang="en-US" altLang="zh-CN" sz="3000" b="1" dirty="0">
              <a:solidFill>
                <a:srgbClr val="170CAA"/>
              </a:solidFill>
              <a:latin typeface="微软雅黑" panose="020B0503020204020204" pitchFamily="34" charset="-122"/>
              <a:ea typeface="微软雅黑" panose="020B0503020204020204" pitchFamily="34" charset="-122"/>
            </a:endParaRPr>
          </a:p>
        </p:txBody>
      </p:sp>
      <p:pic>
        <p:nvPicPr>
          <p:cNvPr id="40" name="Picture 17" descr="WHATNOW">
            <a:extLst>
              <a:ext uri="{FF2B5EF4-FFF2-40B4-BE49-F238E27FC236}">
                <a16:creationId xmlns:a16="http://schemas.microsoft.com/office/drawing/2014/main" xmlns="" id="{4CCC5D4D-E4FD-7558-7DD0-A94876D3FA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8384" y="5373216"/>
            <a:ext cx="1016094" cy="14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40">
            <a:extLst>
              <a:ext uri="{FF2B5EF4-FFF2-40B4-BE49-F238E27FC236}">
                <a16:creationId xmlns:a16="http://schemas.microsoft.com/office/drawing/2014/main" xmlns="" id="{36E211FC-6108-1BE9-F05B-CB2FC0C1F513}"/>
              </a:ext>
            </a:extLst>
          </p:cNvPr>
          <p:cNvSpPr txBox="1"/>
          <p:nvPr/>
        </p:nvSpPr>
        <p:spPr>
          <a:xfrm>
            <a:off x="423664" y="6093296"/>
            <a:ext cx="4724400"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b="1" kern="0" dirty="0">
                <a:solidFill>
                  <a:srgbClr val="FF0000"/>
                </a:solidFill>
                <a:effectLst>
                  <a:outerShdw blurRad="38100" dist="38100" dir="2700000" algn="tl">
                    <a:srgbClr val="000000">
                      <a:alpha val="43137"/>
                    </a:srgbClr>
                  </a:outerShdw>
                </a:effectLst>
                <a:latin typeface="Times New Roman" pitchFamily="18" charset="0"/>
                <a:ea typeface="楷体_GB2312" pitchFamily="49" charset="-122"/>
              </a:rPr>
              <a:t>值出现负数？！</a:t>
            </a:r>
            <a:endParaRPr lang="zh-CN" altLang="en-US" sz="2400" b="1" kern="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672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500"/>
                                        <p:tgtEl>
                                          <p:spTgt spid="37"/>
                                        </p:tgtEl>
                                      </p:cBhvr>
                                    </p:animEffect>
                                  </p:childTnLst>
                                </p:cTn>
                              </p:par>
                              <p:par>
                                <p:cTn id="22" presetID="2" presetClass="entr" presetSubtype="4"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linds(horizontal)">
                                      <p:cBhvr>
                                        <p:cTn id="33" dur="500"/>
                                        <p:tgtEl>
                                          <p:spTgt spid="39"/>
                                        </p:tgtEl>
                                      </p:cBhvr>
                                    </p:animEffec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31" grpId="0"/>
      <p:bldP spid="34" grpId="0" bldLvl="0"/>
      <p:bldP spid="35" grpId="0" bldLvl="0"/>
      <p:bldP spid="37" grpId="0"/>
      <p:bldP spid="38" grpId="0"/>
      <p:bldP spid="39"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6BA12A-01E7-D682-EB99-4D6362ABF357}"/>
            </a:ext>
          </a:extLst>
        </p:cNvPr>
        <p:cNvGrpSpPr/>
        <p:nvPr/>
      </p:nvGrpSpPr>
      <p:grpSpPr>
        <a:xfrm>
          <a:off x="0" y="0"/>
          <a:ext cx="0" cy="0"/>
          <a:chOff x="0" y="0"/>
          <a:chExt cx="0" cy="0"/>
        </a:xfrm>
      </p:grpSpPr>
      <p:sp>
        <p:nvSpPr>
          <p:cNvPr id="13" name="矩形 12"/>
          <p:cNvSpPr/>
          <p:nvPr/>
        </p:nvSpPr>
        <p:spPr>
          <a:xfrm>
            <a:off x="230028" y="2564904"/>
            <a:ext cx="8734460" cy="398310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9936348B-CA14-BDBC-B3E9-F4CB9A35B7F9}"/>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grpSp>
        <p:nvGrpSpPr>
          <p:cNvPr id="26" name="组合 25">
            <a:extLst>
              <a:ext uri="{FF2B5EF4-FFF2-40B4-BE49-F238E27FC236}">
                <a16:creationId xmlns:a16="http://schemas.microsoft.com/office/drawing/2014/main" xmlns="" id="{D15942A9-32AA-939F-53C8-CA637D9F8087}"/>
              </a:ext>
            </a:extLst>
          </p:cNvPr>
          <p:cNvGrpSpPr/>
          <p:nvPr/>
        </p:nvGrpSpPr>
        <p:grpSpPr>
          <a:xfrm>
            <a:off x="251520" y="908720"/>
            <a:ext cx="8712968" cy="1529265"/>
            <a:chOff x="628668" y="4259546"/>
            <a:chExt cx="11201381" cy="1529265"/>
          </a:xfrm>
          <a:solidFill>
            <a:schemeClr val="accent6">
              <a:lumMod val="20000"/>
              <a:lumOff val="80000"/>
            </a:schemeClr>
          </a:solidFill>
        </p:grpSpPr>
        <p:sp>
          <p:nvSpPr>
            <p:cNvPr id="27" name="Rectangle 6">
              <a:extLst>
                <a:ext uri="{FF2B5EF4-FFF2-40B4-BE49-F238E27FC236}">
                  <a16:creationId xmlns:a16="http://schemas.microsoft.com/office/drawing/2014/main" xmlns="" id="{20D28AE8-22B0-3F17-3D54-0F5C2A2558C3}"/>
                </a:ext>
              </a:extLst>
            </p:cNvPr>
            <p:cNvSpPr>
              <a:spLocks noChangeArrowheads="1"/>
            </p:cNvSpPr>
            <p:nvPr/>
          </p:nvSpPr>
          <p:spPr bwMode="auto">
            <a:xfrm>
              <a:off x="628668" y="4259546"/>
              <a:ext cx="11201381" cy="1529265"/>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50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EB8A2CCB-1843-BFD1-90DB-D99EEECEF2F1}"/>
                    </a:ext>
                  </a:extLst>
                </p:cNvPr>
                <p:cNvSpPr/>
                <p:nvPr/>
              </p:nvSpPr>
              <p:spPr>
                <a:xfrm>
                  <a:off x="3338886" y="4363696"/>
                  <a:ext cx="2194062" cy="621196"/>
                </a:xfrm>
                <a:prstGeom prst="rect">
                  <a:avLst/>
                </a:prstGeom>
                <a:grpFill/>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0</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28" name="矩形 27">
                  <a:extLst>
                    <a:ext uri="{FF2B5EF4-FFF2-40B4-BE49-F238E27FC236}">
                      <a16:creationId xmlns:a16="http://schemas.microsoft.com/office/drawing/2014/main" id="{EB8A2CCB-1843-BFD1-90DB-D99EEECEF2F1}"/>
                    </a:ext>
                  </a:extLst>
                </p:cNvPr>
                <p:cNvSpPr>
                  <a:spLocks noRot="1" noChangeAspect="1" noMove="1" noResize="1" noEditPoints="1" noAdjustHandles="1" noChangeArrowheads="1" noChangeShapeType="1" noTextEdit="1"/>
                </p:cNvSpPr>
                <p:nvPr/>
              </p:nvSpPr>
              <p:spPr>
                <a:xfrm>
                  <a:off x="3338886" y="4363696"/>
                  <a:ext cx="2194062" cy="621196"/>
                </a:xfrm>
                <a:prstGeom prst="rect">
                  <a:avLst/>
                </a:prstGeom>
                <a:blipFill>
                  <a:blip r:embed="rId2"/>
                  <a:stretch>
                    <a:fillRect r="-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62806DF4-2E7D-7A30-AD82-66E3BF073EC5}"/>
                    </a:ext>
                  </a:extLst>
                </p:cNvPr>
                <p:cNvSpPr/>
                <p:nvPr/>
              </p:nvSpPr>
              <p:spPr>
                <a:xfrm>
                  <a:off x="2262286" y="5068117"/>
                  <a:ext cx="9382614" cy="625812"/>
                </a:xfrm>
                <a:prstGeom prst="rect">
                  <a:avLst/>
                </a:prstGeom>
                <a:grpFill/>
              </p:spPr>
              <p:txBody>
                <a:bodyPr wrap="square">
                  <a:spAutoFit/>
                </a:bodyPr>
                <a:lstStyle/>
                <a:p>
                  <a14:m>
                    <m:oMath xmlns:m="http://schemas.openxmlformats.org/officeDocument/2006/math">
                      <m:sSub>
                        <m:sSubPr>
                          <m:ctrlPr>
                            <a:rPr kumimoji="1" lang="en-US" altLang="zh-CN" sz="2400" b="1" i="1" smtClean="0">
                              <a:solidFill>
                                <a:srgbClr val="0033CC"/>
                              </a:solidFill>
                              <a:latin typeface="Cambria Math"/>
                              <a:ea typeface="楷体_GB2312" pitchFamily="49" charset="-122"/>
                              <a:sym typeface="Wingdings" panose="05000000000000000000" pitchFamily="2" charset="2"/>
                            </a:rPr>
                          </m:ctrlPr>
                        </m:sSubPr>
                        <m:e>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𝒏</m:t>
                          </m:r>
                        </m:sub>
                      </m:sSub>
                      <m:r>
                        <a:rPr kumimoji="1" lang="en-US" altLang="zh-CN" sz="2400" b="1" i="1" smtClean="0">
                          <a:solidFill>
                            <a:srgbClr val="0033CC"/>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1" i="1" smtClean="0">
                              <a:solidFill>
                                <a:srgbClr val="0033CC"/>
                              </a:solidFill>
                              <a:latin typeface="Cambria Math"/>
                              <a:ea typeface="楷体_GB2312" pitchFamily="49" charset="-122"/>
                              <a:sym typeface="Wingdings" panose="05000000000000000000" pitchFamily="2" charset="2"/>
                            </a:rPr>
                          </m:ctrlPr>
                        </m:fPr>
                        <m:num>
                          <m:r>
                            <a:rPr kumimoji="1" lang="en-US" altLang="zh-CN" sz="2400" b="1" i="1" smtClean="0">
                              <a:solidFill>
                                <a:srgbClr val="0033CC"/>
                              </a:solidFill>
                              <a:latin typeface="Cambria Math" panose="02040503050406030204" pitchFamily="18" charset="0"/>
                              <a:ea typeface="楷体_GB2312" pitchFamily="49" charset="-122"/>
                              <a:sym typeface="Wingdings" panose="05000000000000000000" pitchFamily="2" charset="2"/>
                            </a:rPr>
                            <m:t>𝟏</m:t>
                          </m:r>
                        </m:num>
                        <m:den>
                          <m:r>
                            <a:rPr kumimoji="1" lang="en-US" altLang="zh-CN" sz="2400" b="1" i="1" smtClean="0">
                              <a:solidFill>
                                <a:srgbClr val="0033CC"/>
                              </a:solidFill>
                              <a:latin typeface="Cambria Math" panose="02040503050406030204" pitchFamily="18" charset="0"/>
                              <a:ea typeface="楷体_GB2312" pitchFamily="49" charset="-122"/>
                              <a:sym typeface="Wingdings" panose="05000000000000000000" pitchFamily="2" charset="2"/>
                            </a:rPr>
                            <m:t>𝒏</m:t>
                          </m:r>
                        </m:den>
                      </m:f>
                      <m:r>
                        <a:rPr kumimoji="1" lang="en-US" altLang="zh-CN" sz="2400" b="1" i="1" smtClean="0">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𝟓</m:t>
                      </m:r>
                      <m:sSub>
                        <m:sSubPr>
                          <m:ctrlPr>
                            <a:rPr kumimoji="1" lang="en-US" altLang="zh-CN" sz="2400" b="1" i="1">
                              <a:solidFill>
                                <a:srgbClr val="0033CC"/>
                              </a:solidFill>
                              <a:latin typeface="Cambria Math"/>
                              <a:ea typeface="楷体_GB2312" pitchFamily="49" charset="-122"/>
                              <a:sym typeface="Wingdings" panose="05000000000000000000" pitchFamily="2" charset="2"/>
                            </a:rPr>
                          </m:ctrlPr>
                        </m:sSubPr>
                        <m:e>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𝒏</m:t>
                          </m:r>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m:t>
                          </m:r>
                          <m:r>
                            <a:rPr kumimoji="1" lang="en-US" altLang="zh-CN" sz="2400" b="1" i="1">
                              <a:solidFill>
                                <a:srgbClr val="0033CC"/>
                              </a:solidFill>
                              <a:latin typeface="Cambria Math" panose="02040503050406030204" pitchFamily="18" charset="0"/>
                              <a:ea typeface="楷体_GB2312" pitchFamily="49" charset="-122"/>
                              <a:sym typeface="Wingdings" panose="05000000000000000000" pitchFamily="2" charset="2"/>
                            </a:rPr>
                            <m:t>𝟏</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=1,2,⋯,14                             (1.12)</m:t>
                      </m:r>
                    </m:oMath>
                  </a14:m>
                  <a:r>
                    <a:rPr lang="zh-CN" altLang="en-US" dirty="0"/>
                    <a:t> </a:t>
                  </a:r>
                </a:p>
              </p:txBody>
            </p:sp>
          </mc:Choice>
          <mc:Fallback xmlns="">
            <p:sp>
              <p:nvSpPr>
                <p:cNvPr id="29" name="矩形 28">
                  <a:extLst>
                    <a:ext uri="{FF2B5EF4-FFF2-40B4-BE49-F238E27FC236}">
                      <a16:creationId xmlns:a16="http://schemas.microsoft.com/office/drawing/2014/main" xmlns:a14="http://schemas.microsoft.com/office/drawing/2010/main" xmlns="" id="{62806DF4-2E7D-7A30-AD82-66E3BF073EC5}"/>
                    </a:ext>
                  </a:extLst>
                </p:cNvPr>
                <p:cNvSpPr>
                  <a:spLocks noRot="1" noChangeAspect="1" noMove="1" noResize="1" noEditPoints="1" noAdjustHandles="1" noChangeArrowheads="1" noChangeShapeType="1" noTextEdit="1"/>
                </p:cNvSpPr>
                <p:nvPr/>
              </p:nvSpPr>
              <p:spPr>
                <a:xfrm>
                  <a:off x="2262286" y="5068117"/>
                  <a:ext cx="9382614" cy="625812"/>
                </a:xfrm>
                <a:prstGeom prst="rect">
                  <a:avLst/>
                </a:prstGeom>
                <a:blipFill rotWithShape="1">
                  <a:blip r:embed="rId3"/>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xmlns="" id="{D75E52A6-779C-85F7-1C9F-909E8004BC1C}"/>
                </a:ext>
              </a:extLst>
            </p:cNvPr>
            <p:cNvSpPr/>
            <p:nvPr/>
          </p:nvSpPr>
          <p:spPr>
            <a:xfrm>
              <a:off x="727417" y="4458707"/>
              <a:ext cx="2611469" cy="461665"/>
            </a:xfrm>
            <a:prstGeom prst="rect">
              <a:avLst/>
            </a:prstGeom>
            <a:grpFill/>
          </p:spPr>
          <p:txBody>
            <a:bodyPr wrap="none">
              <a:spAutoFit/>
            </a:bodyPr>
            <a:lstStyle/>
            <a:p>
              <a:pPr lvl="0" fontAlgn="base">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递推方法一：</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mc:AlternateContent xmlns:mc="http://schemas.openxmlformats.org/markup-compatibility/2006" xmlns:a14="http://schemas.microsoft.com/office/drawing/2010/main">
        <mc:Choice Requires="a14">
          <p:sp>
            <p:nvSpPr>
              <p:cNvPr id="2" name="Text Box 7">
                <a:extLst>
                  <a:ext uri="{FF2B5EF4-FFF2-40B4-BE49-F238E27FC236}">
                    <a16:creationId xmlns:a16="http://schemas.microsoft.com/office/drawing/2014/main" xmlns="" id="{05EB97F7-E712-22D2-6204-A05056AEEF8F}"/>
                  </a:ext>
                </a:extLst>
              </p:cNvPr>
              <p:cNvSpPr txBox="1">
                <a:spLocks noChangeArrowheads="1"/>
              </p:cNvSpPr>
              <p:nvPr/>
            </p:nvSpPr>
            <p:spPr bwMode="auto">
              <a:xfrm>
                <a:off x="517614" y="2610800"/>
                <a:ext cx="8363219" cy="1135054"/>
              </a:xfrm>
              <a:prstGeom prst="rect">
                <a:avLst/>
              </a:prstGeom>
              <a:noFill/>
              <a:ln>
                <a:noFill/>
              </a:ln>
              <a:effectLst/>
            </p:spPr>
            <p:txBody>
              <a:bodyPr wrap="square">
                <a:spAutoFit/>
              </a:bodyPr>
              <a:lstStyle/>
              <a:p>
                <a:pPr lvl="0" fontAlgn="base">
                  <a:lnSpc>
                    <a:spcPct val="150000"/>
                  </a:lnSpc>
                  <a:spcBef>
                    <a:spcPct val="50000"/>
                  </a:spcBef>
                  <a:spcAft>
                    <a:spcPct val="0"/>
                  </a:spcAft>
                </a:pP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假设只有</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𝟎</m:t>
                        </m:r>
                      </m:sub>
                    </m:s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有舍入误差为</a:t>
                </a:r>
                <a14:m>
                  <m:oMath xmlns:m="http://schemas.openxmlformats.org/officeDocument/2006/math">
                    <m:r>
                      <a:rPr kumimoji="1" lang="en-US" altLang="zh-CN" sz="2400" b="1" i="0" smtClean="0">
                        <a:solidFill>
                          <a:schemeClr val="tx1"/>
                        </a:solidFill>
                        <a:latin typeface="Cambria Math" panose="02040503050406030204" pitchFamily="18" charset="0"/>
                        <a:ea typeface="楷体_GB2312" pitchFamily="49" charset="-122"/>
                        <a:sym typeface="Wingdings" panose="05000000000000000000" pitchFamily="2" charset="2"/>
                      </a:rPr>
                      <m:t> </m:t>
                    </m:r>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𝟎</m:t>
                        </m:r>
                      </m:sub>
                    </m:sSub>
                    <m:r>
                      <a:rPr kumimoji="1" lang="zh-CN" altLang="en-US" sz="2400" b="1" i="1">
                        <a:latin typeface="Cambria Math" panose="02040503050406030204" pitchFamily="18" charset="0"/>
                        <a:ea typeface="楷体_GB2312" pitchFamily="49" charset="-122"/>
                        <a:sym typeface="Wingdings" panose="05000000000000000000" pitchFamily="2" charset="2"/>
                      </a:rPr>
                      <m:t>，</m:t>
                    </m:r>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以后各步计算准确，则由</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𝟎</m:t>
                        </m:r>
                      </m:sub>
                    </m:sSub>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递推计算</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𝒏</m:t>
                        </m:r>
                      </m:sub>
                    </m:sSub>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的误差为</a:t>
                </a:r>
              </a:p>
            </p:txBody>
          </p:sp>
        </mc:Choice>
        <mc:Fallback xmlns="">
          <p:sp>
            <p:nvSpPr>
              <p:cNvPr id="2" name="Text Box 7">
                <a:extLst>
                  <a:ext uri="{FF2B5EF4-FFF2-40B4-BE49-F238E27FC236}">
                    <a16:creationId xmlns:a16="http://schemas.microsoft.com/office/drawing/2014/main" xmlns:a14="http://schemas.microsoft.com/office/drawing/2010/main" xmlns="" id="{05EB97F7-E712-22D2-6204-A05056AEEF8F}"/>
                  </a:ext>
                </a:extLst>
              </p:cNvPr>
              <p:cNvSpPr txBox="1">
                <a:spLocks noRot="1" noChangeAspect="1" noMove="1" noResize="1" noEditPoints="1" noAdjustHandles="1" noChangeArrowheads="1" noChangeShapeType="1" noTextEdit="1"/>
              </p:cNvSpPr>
              <p:nvPr/>
            </p:nvSpPr>
            <p:spPr bwMode="auto">
              <a:xfrm>
                <a:off x="517614" y="2610800"/>
                <a:ext cx="8363219" cy="1135054"/>
              </a:xfrm>
              <a:prstGeom prst="rect">
                <a:avLst/>
              </a:prstGeom>
              <a:blipFill rotWithShape="1">
                <a:blip r:embed="rId4"/>
                <a:stretch>
                  <a:fillRect l="-1166" r="-802" b="-9677"/>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75D80C4B-09BC-D177-7257-7CE62D367532}"/>
                  </a:ext>
                </a:extLst>
              </p:cNvPr>
              <p:cNvSpPr/>
              <p:nvPr/>
            </p:nvSpPr>
            <p:spPr>
              <a:xfrm>
                <a:off x="2159930" y="4187474"/>
                <a:ext cx="48774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0000FF"/>
                              </a:solidFill>
                              <a:latin typeface="Cambria Math"/>
                              <a:ea typeface="楷体_GB2312" pitchFamily="49" charset="-122"/>
                              <a:sym typeface="Wingdings" panose="05000000000000000000" pitchFamily="2" charset="2"/>
                            </a:rPr>
                          </m:ctrlPr>
                        </m:sSubPr>
                        <m:e>
                          <m:r>
                            <a:rPr kumimoji="1" lang="en-US" altLang="zh-CN" sz="2400" b="1" i="1">
                              <a:solidFill>
                                <a:srgbClr val="0000FF"/>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𝒏</m:t>
                          </m:r>
                        </m:sub>
                      </m:s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m:t>
                      </m:r>
                      <m:sSup>
                        <m:sSupPr>
                          <m:ctrlPr>
                            <a:rPr kumimoji="1" lang="en-US" altLang="zh-CN" sz="2400" b="1" i="1" smtClean="0">
                              <a:solidFill>
                                <a:srgbClr val="0000FF"/>
                              </a:solidFill>
                              <a:latin typeface="Cambria Math"/>
                              <a:ea typeface="楷体_GB2312" pitchFamily="49" charset="-122"/>
                              <a:sym typeface="Wingdings" panose="05000000000000000000" pitchFamily="2" charset="2"/>
                            </a:rPr>
                          </m:ctrlPr>
                        </m:sSupPr>
                        <m:e>
                          <m:d>
                            <m:dPr>
                              <m:ctrlPr>
                                <a:rPr kumimoji="1" lang="en-US" altLang="zh-CN" sz="2400" b="1" i="1" smtClean="0">
                                  <a:solidFill>
                                    <a:srgbClr val="0000FF"/>
                                  </a:solidFill>
                                  <a:latin typeface="Cambria Math"/>
                                  <a:ea typeface="楷体_GB2312" pitchFamily="49" charset="-122"/>
                                  <a:sym typeface="Wingdings" panose="05000000000000000000" pitchFamily="2" charset="2"/>
                                </a:rPr>
                              </m:ctrlPr>
                            </m:dPr>
                            <m:e>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𝟓</m:t>
                              </m:r>
                            </m:e>
                          </m:d>
                        </m:e>
                        <m:sup>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𝒏</m:t>
                          </m:r>
                        </m:sup>
                      </m:sSup>
                      <m:sSub>
                        <m:sSubPr>
                          <m:ctrlPr>
                            <a:rPr kumimoji="1" lang="en-US" altLang="zh-CN" sz="2400" b="1" i="1" smtClean="0">
                              <a:solidFill>
                                <a:srgbClr val="0000FF"/>
                              </a:solidFill>
                              <a:latin typeface="Cambria Math"/>
                              <a:ea typeface="楷体_GB2312" pitchFamily="49" charset="-122"/>
                              <a:sym typeface="Wingdings" panose="05000000000000000000" pitchFamily="2" charset="2"/>
                            </a:rPr>
                          </m:ctrlPr>
                        </m:sSubPr>
                        <m:e>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𝟎</m:t>
                          </m:r>
                        </m:sub>
                      </m:sSub>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𝒏</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𝟐</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𝟏𝟒</m:t>
                      </m:r>
                    </m:oMath>
                  </m:oMathPara>
                </a14:m>
                <a:endParaRPr lang="zh-CN" altLang="en-US" sz="2400" b="1" dirty="0"/>
              </a:p>
            </p:txBody>
          </p:sp>
        </mc:Choice>
        <mc:Fallback xmlns="">
          <p:sp>
            <p:nvSpPr>
              <p:cNvPr id="3" name="矩形 2">
                <a:extLst>
                  <a:ext uri="{FF2B5EF4-FFF2-40B4-BE49-F238E27FC236}">
                    <a16:creationId xmlns:a16="http://schemas.microsoft.com/office/drawing/2014/main" xmlns:a14="http://schemas.microsoft.com/office/drawing/2010/main" xmlns="" id="{75D80C4B-09BC-D177-7257-7CE62D367532}"/>
                  </a:ext>
                </a:extLst>
              </p:cNvPr>
              <p:cNvSpPr>
                <a:spLocks noRot="1" noChangeAspect="1" noMove="1" noResize="1" noEditPoints="1" noAdjustHandles="1" noChangeArrowheads="1" noChangeShapeType="1" noTextEdit="1"/>
              </p:cNvSpPr>
              <p:nvPr/>
            </p:nvSpPr>
            <p:spPr>
              <a:xfrm>
                <a:off x="2159930" y="4187474"/>
                <a:ext cx="4877489" cy="461665"/>
              </a:xfrm>
              <a:prstGeom prst="rect">
                <a:avLst/>
              </a:prstGeom>
              <a:blipFill rotWithShape="1">
                <a:blip r:embed="rId5"/>
                <a:stretch>
                  <a:fillRect b="-3947"/>
                </a:stretch>
              </a:blipFill>
            </p:spPr>
            <p:txBody>
              <a:bodyPr/>
              <a:lstStyle/>
              <a:p>
                <a:r>
                  <a:rPr lang="zh-CN" altLang="en-US">
                    <a:noFill/>
                  </a:rPr>
                  <a:t> </a:t>
                </a:r>
              </a:p>
            </p:txBody>
          </p:sp>
        </mc:Fallback>
      </mc:AlternateContent>
      <p:sp>
        <p:nvSpPr>
          <p:cNvPr id="4" name="AutoShape 5">
            <a:extLst>
              <a:ext uri="{FF2B5EF4-FFF2-40B4-BE49-F238E27FC236}">
                <a16:creationId xmlns:a16="http://schemas.microsoft.com/office/drawing/2014/main" xmlns="" id="{8A9C605A-A261-8566-0321-ACC8A7BF8BB1}"/>
              </a:ext>
            </a:extLst>
          </p:cNvPr>
          <p:cNvSpPr>
            <a:spLocks noChangeArrowheads="1"/>
          </p:cNvSpPr>
          <p:nvPr/>
        </p:nvSpPr>
        <p:spPr bwMode="auto">
          <a:xfrm>
            <a:off x="4932041" y="4820806"/>
            <a:ext cx="4032447" cy="1416506"/>
          </a:xfrm>
          <a:prstGeom prst="cloudCallout">
            <a:avLst>
              <a:gd name="adj1" fmla="val -74645"/>
              <a:gd name="adj2" fmla="val -54533"/>
            </a:avLst>
          </a:prstGeom>
          <a:solidFill>
            <a:srgbClr val="FFD1FF"/>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kumimoji="1" lang="zh-CN" altLang="en-US" sz="2800" b="1" dirty="0">
                <a:solidFill>
                  <a:srgbClr val="800000"/>
                </a:solidFill>
                <a:latin typeface="Times New Roman" panose="02020603050405020304" pitchFamily="18" charset="0"/>
              </a:rPr>
              <a:t>误差扩散的算法是</a:t>
            </a:r>
            <a:endParaRPr kumimoji="1" lang="en-US" altLang="zh-CN" sz="2800" b="1" dirty="0">
              <a:solidFill>
                <a:srgbClr val="800000"/>
              </a:solidFill>
              <a:latin typeface="Times New Roman" panose="02020603050405020304" pitchFamily="18" charset="0"/>
            </a:endParaRPr>
          </a:p>
          <a:p>
            <a:pPr fontAlgn="base">
              <a:spcBef>
                <a:spcPct val="0"/>
              </a:spcBef>
              <a:spcAft>
                <a:spcPct val="0"/>
              </a:spcAft>
            </a:pPr>
            <a:r>
              <a:rPr kumimoji="1" lang="zh-CN" altLang="en-US" sz="2800" b="1" dirty="0">
                <a:solidFill>
                  <a:srgbClr val="800000"/>
                </a:solidFill>
                <a:latin typeface="Times New Roman" panose="02020603050405020304" pitchFamily="18" charset="0"/>
              </a:rPr>
              <a:t>不稳定的！</a:t>
            </a:r>
          </a:p>
        </p:txBody>
      </p:sp>
      <p:sp>
        <p:nvSpPr>
          <p:cNvPr id="5" name="文本框 4">
            <a:extLst>
              <a:ext uri="{FF2B5EF4-FFF2-40B4-BE49-F238E27FC236}">
                <a16:creationId xmlns:a16="http://schemas.microsoft.com/office/drawing/2014/main" xmlns="" id="{A230AA39-24DE-038E-24CF-74A9D215FA2D}"/>
              </a:ext>
            </a:extLst>
          </p:cNvPr>
          <p:cNvSpPr txBox="1"/>
          <p:nvPr/>
        </p:nvSpPr>
        <p:spPr>
          <a:xfrm>
            <a:off x="207640" y="4941168"/>
            <a:ext cx="4724400"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b="1" kern="0" dirty="0">
                <a:solidFill>
                  <a:srgbClr val="FF0000"/>
                </a:solidFill>
                <a:latin typeface="Times New Roman" pitchFamily="18" charset="0"/>
                <a:ea typeface="楷体_GB2312" pitchFamily="49" charset="-122"/>
              </a:rPr>
              <a:t>误差以 </a:t>
            </a:r>
            <a:r>
              <a:rPr lang="en-US" altLang="zh-CN" sz="2400" b="1" kern="0" dirty="0">
                <a:solidFill>
                  <a:srgbClr val="FF0000"/>
                </a:solidFill>
                <a:latin typeface="Times New Roman" pitchFamily="18" charset="0"/>
                <a:ea typeface="楷体_GB2312" pitchFamily="49" charset="-122"/>
              </a:rPr>
              <a:t>5 </a:t>
            </a:r>
            <a:r>
              <a:rPr lang="zh-CN" altLang="en-US" sz="2400" b="1" kern="0" dirty="0">
                <a:solidFill>
                  <a:srgbClr val="FF0000"/>
                </a:solidFill>
                <a:latin typeface="Times New Roman" pitchFamily="18" charset="0"/>
                <a:ea typeface="楷体_GB2312" pitchFamily="49" charset="-122"/>
              </a:rPr>
              <a:t>的指数级增长！！</a:t>
            </a:r>
            <a:endParaRPr lang="zh-CN" altLang="en-US" sz="2400" b="1" kern="0" dirty="0">
              <a:solidFill>
                <a:srgbClr val="FF0000"/>
              </a:solidFill>
            </a:endParaRPr>
          </a:p>
        </p:txBody>
      </p:sp>
      <p:sp>
        <p:nvSpPr>
          <p:cNvPr id="7" name="文本框 6">
            <a:extLst>
              <a:ext uri="{FF2B5EF4-FFF2-40B4-BE49-F238E27FC236}">
                <a16:creationId xmlns:a16="http://schemas.microsoft.com/office/drawing/2014/main" xmlns="" id="{49D2812F-CC62-F601-AF22-167483A6AD5E}"/>
              </a:ext>
            </a:extLst>
          </p:cNvPr>
          <p:cNvSpPr txBox="1"/>
          <p:nvPr/>
        </p:nvSpPr>
        <p:spPr>
          <a:xfrm>
            <a:off x="517614" y="2753591"/>
            <a:ext cx="4724400" cy="461665"/>
          </a:xfrm>
          <a:prstGeom prst="rect">
            <a:avLst/>
          </a:prstGeom>
          <a:noFill/>
        </p:spPr>
        <p:txBody>
          <a:bodyPr wrap="square">
            <a:spAutoFit/>
          </a:bodyPr>
          <a:lstStyle/>
          <a:p>
            <a:pPr eaLnBrk="1" fontAlgn="auto" hangingPunct="1">
              <a:spcBef>
                <a:spcPts val="0"/>
              </a:spcBef>
              <a:spcAft>
                <a:spcPts val="0"/>
              </a:spcAft>
              <a:defRPr/>
            </a:pPr>
            <a:r>
              <a:rPr lang="zh-CN" altLang="en-US" sz="2400" b="1" kern="0" dirty="0">
                <a:latin typeface="Times New Roman" pitchFamily="18" charset="0"/>
                <a:ea typeface="楷体_GB2312" pitchFamily="49" charset="-122"/>
              </a:rPr>
              <a:t>分析：</a:t>
            </a:r>
            <a:endParaRPr lang="zh-CN" altLang="en-US" sz="2400" b="1" kern="0" dirty="0"/>
          </a:p>
        </p:txBody>
      </p:sp>
    </p:spTree>
    <p:extLst>
      <p:ext uri="{BB962C8B-B14F-4D97-AF65-F5344CB8AC3E}">
        <p14:creationId xmlns:p14="http://schemas.microsoft.com/office/powerpoint/2010/main" val="92484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0036A20-01FF-68BC-1610-4BE0FBC59759}"/>
            </a:ext>
          </a:extLst>
        </p:cNvPr>
        <p:cNvGrpSpPr/>
        <p:nvPr/>
      </p:nvGrpSpPr>
      <p:grpSpPr>
        <a:xfrm>
          <a:off x="0" y="0"/>
          <a:ext cx="0" cy="0"/>
          <a:chOff x="0" y="0"/>
          <a:chExt cx="0" cy="0"/>
        </a:xfrm>
      </p:grpSpPr>
      <p:sp>
        <p:nvSpPr>
          <p:cNvPr id="12" name="矩形 11"/>
          <p:cNvSpPr/>
          <p:nvPr/>
        </p:nvSpPr>
        <p:spPr>
          <a:xfrm>
            <a:off x="230028" y="2686256"/>
            <a:ext cx="8734460" cy="398310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3D4755E3-3B54-9366-8F22-6E14D133DBB6}"/>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p:sp>
        <p:nvSpPr>
          <p:cNvPr id="4" name="Text Box 14">
            <a:extLst>
              <a:ext uri="{FF2B5EF4-FFF2-40B4-BE49-F238E27FC236}">
                <a16:creationId xmlns:a16="http://schemas.microsoft.com/office/drawing/2014/main" xmlns="" id="{6BCD1EAC-936C-AE39-ACE0-866C6936991E}"/>
              </a:ext>
            </a:extLst>
          </p:cNvPr>
          <p:cNvSpPr txBox="1">
            <a:spLocks noChangeArrowheads="1"/>
          </p:cNvSpPr>
          <p:nvPr/>
        </p:nvSpPr>
        <p:spPr bwMode="auto">
          <a:xfrm>
            <a:off x="404808" y="2817979"/>
            <a:ext cx="30038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200" b="1" dirty="0">
                <a:solidFill>
                  <a:srgbClr val="000000"/>
                </a:solidFill>
                <a:latin typeface="楷体_GB2312" pitchFamily="49" charset="-122"/>
                <a:ea typeface="楷体_GB2312" pitchFamily="49" charset="-122"/>
              </a:rPr>
              <a:t>用公式计算，得</a:t>
            </a:r>
          </a:p>
        </p:txBody>
      </p:sp>
      <p:grpSp>
        <p:nvGrpSpPr>
          <p:cNvPr id="5" name="组合 4">
            <a:extLst>
              <a:ext uri="{FF2B5EF4-FFF2-40B4-BE49-F238E27FC236}">
                <a16:creationId xmlns:a16="http://schemas.microsoft.com/office/drawing/2014/main" xmlns="" id="{F5F56F9D-E599-B5D6-0190-D532AAF15129}"/>
              </a:ext>
            </a:extLst>
          </p:cNvPr>
          <p:cNvGrpSpPr/>
          <p:nvPr/>
        </p:nvGrpSpPr>
        <p:grpSpPr>
          <a:xfrm>
            <a:off x="251520" y="1052736"/>
            <a:ext cx="8712968" cy="1529265"/>
            <a:chOff x="628668" y="4259546"/>
            <a:chExt cx="11201381" cy="1529265"/>
          </a:xfrm>
          <a:solidFill>
            <a:schemeClr val="accent1">
              <a:lumMod val="40000"/>
              <a:lumOff val="60000"/>
            </a:schemeClr>
          </a:solidFill>
        </p:grpSpPr>
        <p:sp>
          <p:nvSpPr>
            <p:cNvPr id="6" name="Rectangle 6">
              <a:extLst>
                <a:ext uri="{FF2B5EF4-FFF2-40B4-BE49-F238E27FC236}">
                  <a16:creationId xmlns:a16="http://schemas.microsoft.com/office/drawing/2014/main" xmlns="" id="{807C94DC-B250-109D-35AE-9AEB56DC130E}"/>
                </a:ext>
              </a:extLst>
            </p:cNvPr>
            <p:cNvSpPr>
              <a:spLocks noChangeArrowheads="1"/>
            </p:cNvSpPr>
            <p:nvPr/>
          </p:nvSpPr>
          <p:spPr bwMode="auto">
            <a:xfrm>
              <a:off x="628668" y="4259546"/>
              <a:ext cx="11201381" cy="1529265"/>
            </a:xfrm>
            <a:prstGeom prst="rect">
              <a:avLst/>
            </a:prstGeom>
            <a:solidFill>
              <a:schemeClr val="accent6">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50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6D9370E9-91E6-3910-22BF-65DEABEE5967}"/>
                    </a:ext>
                  </a:extLst>
                </p:cNvPr>
                <p:cNvSpPr/>
                <p:nvPr/>
              </p:nvSpPr>
              <p:spPr>
                <a:xfrm>
                  <a:off x="3237999" y="4343765"/>
                  <a:ext cx="2316787" cy="667875"/>
                </a:xfrm>
                <a:prstGeom prst="rect">
                  <a:avLst/>
                </a:prstGeom>
                <a:solidFill>
                  <a:schemeClr val="accent6">
                    <a:lumMod val="20000"/>
                    <a:lumOff val="80000"/>
                  </a:schemeClr>
                </a:solidFill>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b="0" i="1" smtClean="0">
                                      <a:solidFill>
                                        <a:srgbClr val="000000"/>
                                      </a:solidFill>
                                      <a:latin typeface="Cambria Math"/>
                                      <a:ea typeface="楷体_GB2312" pitchFamily="49" charset="-122"/>
                                      <a:sym typeface="Wingdings" panose="05000000000000000000" pitchFamily="2" charset="2"/>
                                    </a:rPr>
                                  </m:ctrlPr>
                                </m:sSupPr>
                                <m:e>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p>
                              </m:sSup>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7" name="矩形 6">
                  <a:extLst>
                    <a:ext uri="{FF2B5EF4-FFF2-40B4-BE49-F238E27FC236}">
                      <a16:creationId xmlns:a16="http://schemas.microsoft.com/office/drawing/2014/main" xmlns:a14="http://schemas.microsoft.com/office/drawing/2010/main" xmlns="" id="{6D9370E9-91E6-3910-22BF-65DEABEE5967}"/>
                    </a:ext>
                  </a:extLst>
                </p:cNvPr>
                <p:cNvSpPr>
                  <a:spLocks noRot="1" noChangeAspect="1" noMove="1" noResize="1" noEditPoints="1" noAdjustHandles="1" noChangeArrowheads="1" noChangeShapeType="1" noTextEdit="1"/>
                </p:cNvSpPr>
                <p:nvPr/>
              </p:nvSpPr>
              <p:spPr>
                <a:xfrm>
                  <a:off x="3237999" y="4343765"/>
                  <a:ext cx="2316787" cy="667875"/>
                </a:xfrm>
                <a:prstGeom prst="rect">
                  <a:avLst/>
                </a:prstGeom>
                <a:blipFill rotWithShape="1">
                  <a:blip r:embed="rId2"/>
                  <a:stretch>
                    <a:fillRect r="-18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F1ABEC05-D60A-CD0D-EB5F-612BB5A158B9}"/>
                    </a:ext>
                  </a:extLst>
                </p:cNvPr>
                <p:cNvSpPr/>
                <p:nvPr/>
              </p:nvSpPr>
              <p:spPr>
                <a:xfrm>
                  <a:off x="3251368" y="5051634"/>
                  <a:ext cx="8300961" cy="617157"/>
                </a:xfrm>
                <a:prstGeom prst="rect">
                  <a:avLst/>
                </a:prstGeom>
                <a:solidFill>
                  <a:schemeClr val="accent6">
                    <a:lumMod val="20000"/>
                    <a:lumOff val="80000"/>
                  </a:schemeClr>
                </a:solidFill>
              </p:spPr>
              <p:txBody>
                <a:bodyPr wrap="squar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sSub>
                            <m:sSubPr>
                              <m:ctrlPr>
                                <a:rPr kumimoji="1" lang="en-US" altLang="zh-CN" sz="2400" i="1">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𝑛</m:t>
                              </m:r>
                            </m:sub>
                          </m:sSub>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=14,13,⋯,2,1             (1.13)</m:t>
                      </m:r>
                    </m:oMath>
                  </a14:m>
                  <a:r>
                    <a:rPr lang="zh-CN" altLang="en-US" dirty="0"/>
                    <a:t> </a:t>
                  </a:r>
                </a:p>
              </p:txBody>
            </p:sp>
          </mc:Choice>
          <mc:Fallback xmlns="">
            <p:sp>
              <p:nvSpPr>
                <p:cNvPr id="8" name="矩形 7">
                  <a:extLst>
                    <a:ext uri="{FF2B5EF4-FFF2-40B4-BE49-F238E27FC236}">
                      <a16:creationId xmlns:a16="http://schemas.microsoft.com/office/drawing/2014/main" xmlns:a14="http://schemas.microsoft.com/office/drawing/2010/main" xmlns="" id="{F1ABEC05-D60A-CD0D-EB5F-612BB5A158B9}"/>
                    </a:ext>
                  </a:extLst>
                </p:cNvPr>
                <p:cNvSpPr>
                  <a:spLocks noRot="1" noChangeAspect="1" noMove="1" noResize="1" noEditPoints="1" noAdjustHandles="1" noChangeArrowheads="1" noChangeShapeType="1" noTextEdit="1"/>
                </p:cNvSpPr>
                <p:nvPr/>
              </p:nvSpPr>
              <p:spPr>
                <a:xfrm>
                  <a:off x="3251368" y="5051634"/>
                  <a:ext cx="8300961" cy="617157"/>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xmlns="" id="{C2E76849-9E34-E571-E762-AEC1594A3AAD}"/>
                </a:ext>
              </a:extLst>
            </p:cNvPr>
            <p:cNvSpPr/>
            <p:nvPr/>
          </p:nvSpPr>
          <p:spPr>
            <a:xfrm>
              <a:off x="784333" y="4471142"/>
              <a:ext cx="2031325" cy="461665"/>
            </a:xfrm>
            <a:prstGeom prst="rect">
              <a:avLst/>
            </a:prstGeom>
            <a:solidFill>
              <a:schemeClr val="accent6">
                <a:lumMod val="20000"/>
                <a:lumOff val="80000"/>
              </a:schemeClr>
            </a:solidFill>
          </p:spPr>
          <p:txBody>
            <a:bodyPr wrap="none">
              <a:spAutoFit/>
            </a:bodyPr>
            <a:lstStyle/>
            <a:p>
              <a:pPr lvl="0" fontAlgn="base">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递推方法二：</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DB1625BF-A9E8-7510-9548-D7AFE0982709}"/>
                  </a:ext>
                </a:extLst>
              </p:cNvPr>
              <p:cNvSpPr/>
              <p:nvPr/>
            </p:nvSpPr>
            <p:spPr>
              <a:xfrm>
                <a:off x="2699792" y="2708920"/>
                <a:ext cx="4458015" cy="681149"/>
              </a:xfrm>
              <a:prstGeom prst="rect">
                <a:avLst/>
              </a:prstGeom>
            </p:spPr>
            <p:txBody>
              <a:bodyPr wrap="none">
                <a:spAutoFit/>
              </a:bodyPr>
              <a:lstStyle/>
              <a:p>
                <a14:m>
                  <m:oMath xmlns:m="http://schemas.openxmlformats.org/officeDocument/2006/math">
                    <m:sSub>
                      <m:sSubPr>
                        <m:ctrlPr>
                          <a:rPr kumimoji="1" lang="en-US" altLang="zh-CN" sz="2400" b="1" i="1" smtClean="0">
                            <a:solidFill>
                              <a:srgbClr val="000000"/>
                            </a:solidFill>
                            <a:latin typeface="Cambria Math"/>
                            <a:ea typeface="楷体_GB2312" pitchFamily="49" charset="-122"/>
                            <a:sym typeface="Wingdings" panose="05000000000000000000" pitchFamily="2" charset="2"/>
                          </a:rPr>
                        </m:ctrlPr>
                      </m:sSubPr>
                      <m:e>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𝟏𝟒</m:t>
                        </m:r>
                      </m:sub>
                    </m:sSub>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b="1"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𝟎</m:t>
                        </m:r>
                      </m:sub>
                      <m:sup>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𝟏</m:t>
                        </m:r>
                      </m:sup>
                      <m:e>
                        <m:f>
                          <m:fPr>
                            <m:ctrlPr>
                              <a:rPr kumimoji="1" lang="en-US" altLang="zh-CN" sz="2400" b="1"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b="1" i="1" smtClean="0">
                                    <a:solidFill>
                                      <a:srgbClr val="000000"/>
                                    </a:solidFill>
                                    <a:latin typeface="Cambria Math"/>
                                    <a:ea typeface="楷体_GB2312" pitchFamily="49" charset="-122"/>
                                    <a:sym typeface="Wingdings" panose="05000000000000000000" pitchFamily="2" charset="2"/>
                                  </a:rPr>
                                </m:ctrlPr>
                              </m:sSupPr>
                              <m:e>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𝒙</m:t>
                                </m:r>
                              </m:e>
                              <m:sup>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𝟏𝟒</m:t>
                                </m:r>
                              </m:sup>
                            </m:sSup>
                          </m:num>
                          <m:den>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𝒙</m:t>
                            </m:r>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𝟓</m:t>
                            </m:r>
                          </m:den>
                        </m:f>
                        <m:r>
                          <a:rPr kumimoji="1" lang="en-US" altLang="zh-CN" sz="2400" b="1" i="1">
                            <a:solidFill>
                              <a:srgbClr val="000000"/>
                            </a:solidFill>
                            <a:latin typeface="Cambria Math" panose="02040503050406030204" pitchFamily="18" charset="0"/>
                            <a:ea typeface="楷体_GB2312" pitchFamily="49" charset="-122"/>
                            <a:sym typeface="Wingdings" panose="05000000000000000000" pitchFamily="2" charset="2"/>
                          </a:rPr>
                          <m:t>𝒅𝒙</m:t>
                        </m:r>
                      </m:e>
                    </m:nary>
                    <m:r>
                      <a:rPr kumimoji="1" lang="en-US" altLang="zh-CN" sz="2400" b="1" i="1" kern="0">
                        <a:solidFill>
                          <a:srgbClr val="000000"/>
                        </a:solidFill>
                        <a:latin typeface="Cambria Math" panose="02040503050406030204" pitchFamily="18" charset="0"/>
                        <a:ea typeface="Cambria Math" panose="02040503050406030204" pitchFamily="18" charset="0"/>
                      </a:rPr>
                      <m:t>≈</m:t>
                    </m:r>
                    <m:r>
                      <a:rPr kumimoji="1" lang="en-US" altLang="zh-CN" sz="2400" b="1" i="1" kern="0" smtClean="0">
                        <a:solidFill>
                          <a:srgbClr val="0033CC"/>
                        </a:solidFill>
                        <a:latin typeface="Cambria Math" panose="02040503050406030204" pitchFamily="18" charset="0"/>
                        <a:ea typeface="Cambria Math" panose="02040503050406030204" pitchFamily="18" charset="0"/>
                      </a:rPr>
                      <m:t>𝟎</m:t>
                    </m:r>
                    <m:r>
                      <a:rPr kumimoji="1" lang="en-US" altLang="zh-CN" sz="2400" b="1" i="1" kern="0" smtClean="0">
                        <a:solidFill>
                          <a:srgbClr val="0033CC"/>
                        </a:solidFill>
                        <a:latin typeface="Cambria Math" panose="02040503050406030204" pitchFamily="18" charset="0"/>
                        <a:ea typeface="Cambria Math" panose="02040503050406030204" pitchFamily="18" charset="0"/>
                      </a:rPr>
                      <m:t>.</m:t>
                    </m:r>
                    <m:r>
                      <a:rPr kumimoji="1" lang="en-US" altLang="zh-CN" sz="2400" b="1" i="1" kern="0" smtClean="0">
                        <a:solidFill>
                          <a:srgbClr val="0033CC"/>
                        </a:solidFill>
                        <a:latin typeface="Cambria Math" panose="02040503050406030204" pitchFamily="18" charset="0"/>
                        <a:ea typeface="Cambria Math" panose="02040503050406030204" pitchFamily="18" charset="0"/>
                      </a:rPr>
                      <m:t>𝟎𝟏𝟏𝟐𝟐𝟗𝟏𝟗</m:t>
                    </m:r>
                  </m:oMath>
                </a14:m>
                <a:r>
                  <a:rPr lang="zh-CN" altLang="en-US" b="1" dirty="0">
                    <a:solidFill>
                      <a:srgbClr val="0033CC"/>
                    </a:solidFill>
                  </a:rPr>
                  <a:t> </a:t>
                </a:r>
              </a:p>
            </p:txBody>
          </p:sp>
        </mc:Choice>
        <mc:Fallback xmlns="">
          <p:sp>
            <p:nvSpPr>
              <p:cNvPr id="10" name="矩形 9">
                <a:extLst>
                  <a:ext uri="{FF2B5EF4-FFF2-40B4-BE49-F238E27FC236}">
                    <a16:creationId xmlns:a16="http://schemas.microsoft.com/office/drawing/2014/main" xmlns:a14="http://schemas.microsoft.com/office/drawing/2010/main" xmlns="" id="{DB1625BF-A9E8-7510-9548-D7AFE0982709}"/>
                  </a:ext>
                </a:extLst>
              </p:cNvPr>
              <p:cNvSpPr>
                <a:spLocks noRot="1" noChangeAspect="1" noMove="1" noResize="1" noEditPoints="1" noAdjustHandles="1" noChangeArrowheads="1" noChangeShapeType="1" noTextEdit="1"/>
              </p:cNvSpPr>
              <p:nvPr/>
            </p:nvSpPr>
            <p:spPr>
              <a:xfrm>
                <a:off x="2699792" y="2708920"/>
                <a:ext cx="4458015" cy="681149"/>
              </a:xfrm>
              <a:prstGeom prst="rect">
                <a:avLst/>
              </a:prstGeom>
              <a:blipFill rotWithShape="1">
                <a:blip r:embed="rId4"/>
                <a:stretch>
                  <a:fillRect/>
                </a:stretch>
              </a:blipFill>
            </p:spPr>
            <p:txBody>
              <a:bodyPr/>
              <a:lstStyle/>
              <a:p>
                <a:r>
                  <a:rPr lang="zh-CN" altLang="en-US">
                    <a:noFill/>
                  </a:rPr>
                  <a:t> </a:t>
                </a:r>
              </a:p>
            </p:txBody>
          </p:sp>
        </mc:Fallback>
      </mc:AlternateContent>
      <p:sp>
        <p:nvSpPr>
          <p:cNvPr id="13" name="Text Box 13">
            <a:extLst>
              <a:ext uri="{FF2B5EF4-FFF2-40B4-BE49-F238E27FC236}">
                <a16:creationId xmlns:a16="http://schemas.microsoft.com/office/drawing/2014/main" xmlns="" id="{39821223-0280-2A82-8547-8730C1134354}"/>
              </a:ext>
            </a:extLst>
          </p:cNvPr>
          <p:cNvSpPr txBox="1">
            <a:spLocks noChangeArrowheads="1"/>
          </p:cNvSpPr>
          <p:nvPr/>
        </p:nvSpPr>
        <p:spPr bwMode="auto">
          <a:xfrm>
            <a:off x="404808" y="3534287"/>
            <a:ext cx="537908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base">
              <a:lnSpc>
                <a:spcPct val="85000"/>
              </a:lnSpc>
              <a:spcBef>
                <a:spcPct val="50000"/>
              </a:spcBef>
              <a:spcAft>
                <a:spcPct val="0"/>
              </a:spcAft>
            </a:pPr>
            <a:r>
              <a:rPr lang="zh-CN" altLang="en-US" sz="2200" b="1" dirty="0">
                <a:solidFill>
                  <a:srgbClr val="000000"/>
                </a:solidFill>
                <a:ea typeface="楷体_GB2312" pitchFamily="49" charset="-122"/>
              </a:rPr>
              <a:t>用 </a:t>
            </a:r>
            <a:r>
              <a:rPr lang="en-US" altLang="zh-CN" sz="2200" b="1" dirty="0">
                <a:solidFill>
                  <a:srgbClr val="000000"/>
                </a:solidFill>
                <a:latin typeface="Times New Roman" panose="02020603050405020304" pitchFamily="18" charset="0"/>
                <a:ea typeface="楷体_GB2312" pitchFamily="49" charset="-122"/>
              </a:rPr>
              <a:t>(1.13) </a:t>
            </a:r>
            <a:r>
              <a:rPr lang="zh-CN" altLang="en-US" sz="2200" b="1" dirty="0">
                <a:solidFill>
                  <a:srgbClr val="000000"/>
                </a:solidFill>
                <a:latin typeface="Times New Roman" panose="02020603050405020304" pitchFamily="18" charset="0"/>
                <a:ea typeface="楷体_GB2312" pitchFamily="49" charset="-122"/>
              </a:rPr>
              <a:t>式取</a:t>
            </a:r>
            <a:r>
              <a:rPr lang="en-US" altLang="zh-CN" sz="2200" b="1" dirty="0">
                <a:solidFill>
                  <a:srgbClr val="000000"/>
                </a:solidFill>
                <a:latin typeface="Times New Roman" panose="02020603050405020304" pitchFamily="18" charset="0"/>
                <a:ea typeface="楷体_GB2312" pitchFamily="49" charset="-122"/>
              </a:rPr>
              <a:t>7</a:t>
            </a:r>
            <a:r>
              <a:rPr lang="zh-CN" altLang="en-US" sz="2200" b="1" dirty="0">
                <a:solidFill>
                  <a:srgbClr val="000000"/>
                </a:solidFill>
                <a:latin typeface="Times New Roman" panose="02020603050405020304" pitchFamily="18" charset="0"/>
                <a:ea typeface="楷体_GB2312" pitchFamily="49" charset="-122"/>
              </a:rPr>
              <a:t>位数字计算，逐步算出</a:t>
            </a:r>
            <a:endParaRPr lang="en-US" altLang="zh-CN" sz="2200" b="1" dirty="0">
              <a:solidFill>
                <a:srgbClr val="0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D2547BE5-2E04-42A6-8AE3-5973E9824D93}"/>
                  </a:ext>
                </a:extLst>
              </p:cNvPr>
              <p:cNvSpPr/>
              <p:nvPr/>
            </p:nvSpPr>
            <p:spPr>
              <a:xfrm>
                <a:off x="43879" y="3933056"/>
                <a:ext cx="9064625" cy="502702"/>
              </a:xfrm>
              <a:prstGeom prst="rect">
                <a:avLst/>
              </a:prstGeom>
            </p:spPr>
            <p:txBody>
              <a:bodyPr wrap="square">
                <a:spAutoFit/>
              </a:bodyPr>
              <a:lstStyle/>
              <a:p>
                <a:pPr indent="0" fontAlgn="auto">
                  <a:lnSpc>
                    <a:spcPts val="3200"/>
                  </a:lnSpc>
                </a:pPr>
                <a14:m>
                  <m:oMathPara xmlns:m="http://schemas.openxmlformats.org/officeDocument/2006/math">
                    <m:oMathParaPr>
                      <m:jc m:val="centerGroup"/>
                    </m:oMathParaPr>
                    <m:oMath xmlns:m="http://schemas.openxmlformats.org/officeDocument/2006/math">
                      <m:sSub>
                        <m:sSubPr>
                          <m:ctrlPr>
                            <a:rPr kumimoji="1" lang="en-US" altLang="zh-CN" sz="2200" i="1" smtClean="0">
                              <a:solidFill>
                                <a:srgbClr val="0033CC"/>
                              </a:solidFill>
                              <a:latin typeface="Cambria Math"/>
                              <a:ea typeface="楷体_GB2312" pitchFamily="49" charset="-122"/>
                              <a:sym typeface="Wingdings" panose="05000000000000000000" pitchFamily="2" charset="2"/>
                            </a:rPr>
                          </m:ctrlPr>
                        </m:sSubPr>
                        <m:e>
                          <m:r>
                            <a:rPr kumimoji="1" lang="en-US" altLang="zh-CN" sz="2200" b="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33CC"/>
                              </a:solidFill>
                              <a:latin typeface="Cambria Math" panose="02040503050406030204" pitchFamily="18" charset="0"/>
                              <a:ea typeface="楷体_GB2312" pitchFamily="49" charset="-122"/>
                              <a:sym typeface="Wingdings" panose="05000000000000000000" pitchFamily="2" charset="2"/>
                            </a:rPr>
                            <m:t>13</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0.01203987,  </m:t>
                      </m:r>
                      <m:sSub>
                        <m:sSubPr>
                          <m:ctrlPr>
                            <a:rPr kumimoji="1" lang="en-US" altLang="zh-CN" sz="2200" i="1" smtClean="0">
                              <a:solidFill>
                                <a:srgbClr val="0033CC"/>
                              </a:solidFill>
                              <a:latin typeface="Cambria Math"/>
                              <a:ea typeface="楷体_GB2312" pitchFamily="49" charset="-122"/>
                              <a:sym typeface="Wingdings" panose="05000000000000000000" pitchFamily="2" charset="2"/>
                            </a:rPr>
                          </m:ctrlPr>
                        </m:sSubPr>
                        <m:e>
                          <m:r>
                            <a:rPr kumimoji="1" lang="en-US" altLang="zh-CN" sz="2200" b="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33CC"/>
                              </a:solidFill>
                              <a:latin typeface="Cambria Math" panose="02040503050406030204" pitchFamily="18" charset="0"/>
                              <a:ea typeface="楷体_GB2312" pitchFamily="49" charset="-122"/>
                              <a:sym typeface="Wingdings" panose="05000000000000000000" pitchFamily="2" charset="2"/>
                            </a:rPr>
                            <m:t>12</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0.01297665,   </m:t>
                      </m:r>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11</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0.01407134, </m:t>
                      </m:r>
                    </m:oMath>
                  </m:oMathPara>
                </a14:m>
                <a:endParaRPr lang="zh-CN" altLang="en-US" sz="2200" dirty="0"/>
              </a:p>
            </p:txBody>
          </p:sp>
        </mc:Choice>
        <mc:Fallback xmlns="">
          <p:sp>
            <p:nvSpPr>
              <p:cNvPr id="17" name="矩形 16">
                <a:extLst>
                  <a:ext uri="{FF2B5EF4-FFF2-40B4-BE49-F238E27FC236}">
                    <a16:creationId xmlns:a16="http://schemas.microsoft.com/office/drawing/2014/main" xmlns:a14="http://schemas.microsoft.com/office/drawing/2010/main" xmlns="" id="{D2547BE5-2E04-42A6-8AE3-5973E9824D93}"/>
                  </a:ext>
                </a:extLst>
              </p:cNvPr>
              <p:cNvSpPr>
                <a:spLocks noRot="1" noChangeAspect="1" noMove="1" noResize="1" noEditPoints="1" noAdjustHandles="1" noChangeArrowheads="1" noChangeShapeType="1" noTextEdit="1"/>
              </p:cNvSpPr>
              <p:nvPr/>
            </p:nvSpPr>
            <p:spPr>
              <a:xfrm>
                <a:off x="43879" y="3933056"/>
                <a:ext cx="9064625" cy="50270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D2547BE5-2E04-42A6-8AE3-5973E9824D93}"/>
                  </a:ext>
                </a:extLst>
              </p:cNvPr>
              <p:cNvSpPr/>
              <p:nvPr/>
            </p:nvSpPr>
            <p:spPr>
              <a:xfrm>
                <a:off x="331911" y="5014530"/>
                <a:ext cx="8416553" cy="502702"/>
              </a:xfrm>
              <a:prstGeom prst="rect">
                <a:avLst/>
              </a:prstGeom>
            </p:spPr>
            <p:txBody>
              <a:bodyPr wrap="square">
                <a:spAutoFit/>
              </a:bodyPr>
              <a:lstStyle/>
              <a:p>
                <a:pPr indent="0"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smtClean="0">
                              <a:solidFill>
                                <a:srgbClr val="000000"/>
                              </a:solidFill>
                              <a:latin typeface="Cambria Math"/>
                              <a:ea typeface="楷体_GB2312" pitchFamily="49" charset="-122"/>
                              <a:sym typeface="Wingdings" panose="05000000000000000000" pitchFamily="2" charset="2"/>
                            </a:rPr>
                            <m:t>      </m:t>
                          </m:r>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7</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0.02123262,  </m:t>
                      </m:r>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6</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0.02432491,</m:t>
                      </m:r>
                      <m:sSub>
                        <m:sSubPr>
                          <m:ctrlPr>
                            <a:rPr kumimoji="1" lang="en-US" altLang="zh-CN" sz="2200" i="1">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smtClean="0">
                              <a:solidFill>
                                <a:srgbClr val="000000"/>
                              </a:solidFill>
                              <a:latin typeface="Cambria Math"/>
                              <a:ea typeface="楷体_GB2312" pitchFamily="49" charset="-122"/>
                              <a:sym typeface="Wingdings" panose="05000000000000000000" pitchFamily="2" charset="2"/>
                            </a:rPr>
                            <m:t>     </m:t>
                          </m:r>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5</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chemeClr val="tx1"/>
                          </a:solidFill>
                          <a:latin typeface="Cambria Math" panose="02040503050406030204" pitchFamily="18" charset="0"/>
                          <a:ea typeface="Cambria Math" panose="02040503050406030204" pitchFamily="18" charset="0"/>
                        </a:rPr>
                        <m:t>0.02846835</m:t>
                      </m:r>
                    </m:oMath>
                  </m:oMathPara>
                </a14:m>
                <a:endParaRPr lang="zh-CN" altLang="en-US" sz="2200" dirty="0"/>
              </a:p>
            </p:txBody>
          </p:sp>
        </mc:Choice>
        <mc:Fallback xmlns="">
          <p:sp>
            <p:nvSpPr>
              <p:cNvPr id="14" name="矩形 13">
                <a:extLst>
                  <a:ext uri="{FF2B5EF4-FFF2-40B4-BE49-F238E27FC236}">
                    <a16:creationId xmlns:a16="http://schemas.microsoft.com/office/drawing/2014/main" xmlns:a14="http://schemas.microsoft.com/office/drawing/2010/main" xmlns="" id="{D2547BE5-2E04-42A6-8AE3-5973E9824D93}"/>
                  </a:ext>
                </a:extLst>
              </p:cNvPr>
              <p:cNvSpPr>
                <a:spLocks noRot="1" noChangeAspect="1" noMove="1" noResize="1" noEditPoints="1" noAdjustHandles="1" noChangeArrowheads="1" noChangeShapeType="1" noTextEdit="1"/>
              </p:cNvSpPr>
              <p:nvPr/>
            </p:nvSpPr>
            <p:spPr>
              <a:xfrm>
                <a:off x="331911" y="5014530"/>
                <a:ext cx="8416553" cy="50270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D2547BE5-2E04-42A6-8AE3-5973E9824D93}"/>
                  </a:ext>
                </a:extLst>
              </p:cNvPr>
              <p:cNvSpPr/>
              <p:nvPr/>
            </p:nvSpPr>
            <p:spPr>
              <a:xfrm>
                <a:off x="547935" y="5517232"/>
                <a:ext cx="8056513" cy="502702"/>
              </a:xfrm>
              <a:prstGeom prst="rect">
                <a:avLst/>
              </a:prstGeom>
            </p:spPr>
            <p:txBody>
              <a:bodyPr wrap="square">
                <a:spAutoFit/>
              </a:bodyPr>
              <a:lstStyle/>
              <a:p>
                <a:pPr indent="0"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200" i="1" smtClean="0">
                              <a:solidFill>
                                <a:schemeClr val="tx1"/>
                              </a:solidFill>
                              <a:latin typeface="Cambria Math"/>
                              <a:ea typeface="楷体_GB2312" pitchFamily="49" charset="-122"/>
                              <a:sym typeface="Wingdings" panose="05000000000000000000" pitchFamily="2" charset="2"/>
                            </a:rPr>
                          </m:ctrlPr>
                        </m:sSubPr>
                        <m:e>
                          <m:r>
                            <a:rPr kumimoji="1" lang="en-US" altLang="zh-CN" sz="2200" b="0" i="1">
                              <a:solidFill>
                                <a:schemeClr val="tx1"/>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chemeClr val="tx1"/>
                              </a:solidFill>
                              <a:latin typeface="Cambria Math" panose="02040503050406030204" pitchFamily="18" charset="0"/>
                              <a:ea typeface="楷体_GB2312" pitchFamily="49" charset="-122"/>
                              <a:sym typeface="Wingdings" panose="05000000000000000000" pitchFamily="2" charset="2"/>
                            </a:rPr>
                            <m:t>4</m:t>
                          </m:r>
                        </m:sub>
                      </m:sSub>
                      <m:r>
                        <a:rPr kumimoji="1" lang="en-US" altLang="zh-CN" sz="2200" b="0" i="1" kern="0">
                          <a:solidFill>
                            <a:schemeClr val="tx1"/>
                          </a:solidFill>
                          <a:latin typeface="Cambria Math" panose="02040503050406030204" pitchFamily="18" charset="0"/>
                          <a:ea typeface="Cambria Math" panose="02040503050406030204" pitchFamily="18" charset="0"/>
                        </a:rPr>
                        <m:t>≈</m:t>
                      </m:r>
                      <m:r>
                        <a:rPr kumimoji="1" lang="en-US" altLang="zh-CN" sz="2200" b="0" i="1" kern="0" smtClean="0">
                          <a:solidFill>
                            <a:schemeClr val="tx1"/>
                          </a:solidFill>
                          <a:latin typeface="Cambria Math" panose="02040503050406030204" pitchFamily="18" charset="0"/>
                          <a:ea typeface="Cambria Math" panose="02040503050406030204" pitchFamily="18" charset="0"/>
                        </a:rPr>
                        <m:t>0.03430633,</m:t>
                      </m:r>
                      <m:sSub>
                        <m:sSubPr>
                          <m:ctrlPr>
                            <a:rPr kumimoji="1" lang="en-US" altLang="zh-CN" sz="2200" i="1" smtClean="0">
                              <a:solidFill>
                                <a:schemeClr val="tx1"/>
                              </a:solidFill>
                              <a:latin typeface="Cambria Math"/>
                              <a:ea typeface="楷体_GB2312" pitchFamily="49" charset="-122"/>
                              <a:sym typeface="Wingdings" panose="05000000000000000000" pitchFamily="2" charset="2"/>
                            </a:rPr>
                          </m:ctrlPr>
                        </m:sSubPr>
                        <m:e>
                          <m:r>
                            <a:rPr kumimoji="1" lang="en-US" altLang="zh-CN" sz="2200" b="0" i="1" smtClean="0">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200" b="0" i="1">
                              <a:solidFill>
                                <a:schemeClr val="tx1"/>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chemeClr val="tx1"/>
                              </a:solidFill>
                              <a:latin typeface="Cambria Math" panose="02040503050406030204" pitchFamily="18" charset="0"/>
                              <a:ea typeface="楷体_GB2312" pitchFamily="49" charset="-122"/>
                              <a:sym typeface="Wingdings" panose="05000000000000000000" pitchFamily="2" charset="2"/>
                            </a:rPr>
                            <m:t>3</m:t>
                          </m:r>
                        </m:sub>
                      </m:sSub>
                      <m:r>
                        <a:rPr kumimoji="1" lang="en-US" altLang="zh-CN" sz="2200" b="0" i="1" kern="0">
                          <a:solidFill>
                            <a:schemeClr val="tx1"/>
                          </a:solidFill>
                          <a:latin typeface="Cambria Math" panose="02040503050406030204" pitchFamily="18" charset="0"/>
                          <a:ea typeface="Cambria Math" panose="02040503050406030204" pitchFamily="18" charset="0"/>
                        </a:rPr>
                        <m:t>≈0.04313873</m:t>
                      </m:r>
                      <m:r>
                        <a:rPr kumimoji="1" lang="en-US" altLang="zh-CN" sz="2200" b="0" i="1" kern="0" smtClean="0">
                          <a:solidFill>
                            <a:schemeClr val="tx1"/>
                          </a:solidFill>
                          <a:latin typeface="Cambria Math" panose="02040503050406030204" pitchFamily="18" charset="0"/>
                          <a:ea typeface="Cambria Math" panose="02040503050406030204" pitchFamily="18" charset="0"/>
                        </a:rPr>
                        <m:t>,</m:t>
                      </m:r>
                      <m:sSub>
                        <m:sSubPr>
                          <m:ctrlPr>
                            <a:rPr kumimoji="1" lang="en-US" altLang="zh-CN" sz="2200" i="1">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2</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0.05803892, </m:t>
                      </m:r>
                    </m:oMath>
                  </m:oMathPara>
                </a14:m>
                <a:endParaRPr lang="zh-CN" altLang="en-US" sz="2200" dirty="0"/>
              </a:p>
            </p:txBody>
          </p:sp>
        </mc:Choice>
        <mc:Fallback xmlns="">
          <p:sp>
            <p:nvSpPr>
              <p:cNvPr id="15" name="矩形 14">
                <a:extLst>
                  <a:ext uri="{FF2B5EF4-FFF2-40B4-BE49-F238E27FC236}">
                    <a16:creationId xmlns:a16="http://schemas.microsoft.com/office/drawing/2014/main" xmlns:a14="http://schemas.microsoft.com/office/drawing/2010/main" xmlns="" id="{D2547BE5-2E04-42A6-8AE3-5973E9824D93}"/>
                  </a:ext>
                </a:extLst>
              </p:cNvPr>
              <p:cNvSpPr>
                <a:spLocks noRot="1" noChangeAspect="1" noMove="1" noResize="1" noEditPoints="1" noAdjustHandles="1" noChangeArrowheads="1" noChangeShapeType="1" noTextEdit="1"/>
              </p:cNvSpPr>
              <p:nvPr/>
            </p:nvSpPr>
            <p:spPr>
              <a:xfrm>
                <a:off x="547935" y="5517232"/>
                <a:ext cx="8056513" cy="50270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D2547BE5-2E04-42A6-8AE3-5973E9824D93}"/>
                  </a:ext>
                </a:extLst>
              </p:cNvPr>
              <p:cNvSpPr/>
              <p:nvPr/>
            </p:nvSpPr>
            <p:spPr>
              <a:xfrm>
                <a:off x="412303" y="4437112"/>
                <a:ext cx="8192145" cy="502702"/>
              </a:xfrm>
              <a:prstGeom prst="rect">
                <a:avLst/>
              </a:prstGeom>
            </p:spPr>
            <p:txBody>
              <a:bodyPr wrap="square">
                <a:spAutoFit/>
              </a:bodyPr>
              <a:lstStyle/>
              <a:p>
                <a:pPr indent="0" fontAlgn="auto">
                  <a:lnSpc>
                    <a:spcPts val="3200"/>
                  </a:lnSpc>
                </a:pPr>
                <a14:m>
                  <m:oMathPara xmlns:m="http://schemas.openxmlformats.org/officeDocument/2006/math">
                    <m:oMathParaPr>
                      <m:jc m:val="left"/>
                    </m:oMathParaPr>
                    <m:oMath xmlns:m="http://schemas.openxmlformats.org/officeDocument/2006/math">
                      <m:r>
                        <a:rPr kumimoji="1" lang="en-US" altLang="zh-CN" sz="2200" b="0" i="1" smtClean="0">
                          <a:solidFill>
                            <a:srgbClr val="000000"/>
                          </a:solidFill>
                          <a:latin typeface="Cambria Math"/>
                          <a:ea typeface="楷体_GB2312" pitchFamily="49" charset="-122"/>
                          <a:sym typeface="Wingdings" panose="05000000000000000000" pitchFamily="2" charset="2"/>
                        </a:rPr>
                        <m:t>  </m:t>
                      </m:r>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10</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0.01536755, </m:t>
                      </m:r>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200" b="0" i="1" smtClean="0">
                              <a:solidFill>
                                <a:srgbClr val="000000"/>
                              </a:solidFill>
                              <a:latin typeface="Cambria Math"/>
                              <a:ea typeface="楷体_GB2312" pitchFamily="49" charset="-122"/>
                              <a:sym typeface="Wingdings" panose="05000000000000000000" pitchFamily="2" charset="2"/>
                            </a:rPr>
                            <m:t>  </m:t>
                          </m:r>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9</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0.01692649,   </m:t>
                      </m:r>
                      <m:r>
                        <a:rPr kumimoji="1" lang="en-US" altLang="zh-CN" sz="2200" b="0" i="1" kern="0" smtClean="0">
                          <a:solidFill>
                            <a:srgbClr val="000000"/>
                          </a:solidFill>
                          <a:latin typeface="Cambria Math"/>
                          <a:ea typeface="Cambria Math" panose="02040503050406030204" pitchFamily="18" charset="0"/>
                        </a:rPr>
                        <m:t>    </m:t>
                      </m:r>
                      <m:r>
                        <a:rPr kumimoji="1" lang="en-US" altLang="zh-CN" sz="2200" b="0" i="1" kern="0" smtClean="0">
                          <a:solidFill>
                            <a:srgbClr val="000000"/>
                          </a:solidFill>
                          <a:latin typeface="Cambria Math" panose="02040503050406030204" pitchFamily="18" charset="0"/>
                          <a:ea typeface="Cambria Math" panose="02040503050406030204" pitchFamily="18" charset="0"/>
                        </a:rPr>
                        <m:t> </m:t>
                      </m:r>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8</m:t>
                          </m:r>
                        </m:sub>
                      </m:sSub>
                      <m:r>
                        <a:rPr kumimoji="1" lang="en-US" altLang="zh-CN" sz="2200" b="0" i="1" ker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panose="02040503050406030204" pitchFamily="18" charset="0"/>
                          <a:ea typeface="Cambria Math" panose="02040503050406030204" pitchFamily="18" charset="0"/>
                        </a:rPr>
                        <m:t>0.01883692,   </m:t>
                      </m:r>
                    </m:oMath>
                  </m:oMathPara>
                </a14:m>
                <a:endParaRPr lang="zh-CN" altLang="en-US" sz="2200" dirty="0"/>
              </a:p>
            </p:txBody>
          </p:sp>
        </mc:Choice>
        <mc:Fallback xmlns="">
          <p:sp>
            <p:nvSpPr>
              <p:cNvPr id="16" name="矩形 15">
                <a:extLst>
                  <a:ext uri="{FF2B5EF4-FFF2-40B4-BE49-F238E27FC236}">
                    <a16:creationId xmlns:a16="http://schemas.microsoft.com/office/drawing/2014/main" xmlns:a14="http://schemas.microsoft.com/office/drawing/2010/main" xmlns="" id="{D2547BE5-2E04-42A6-8AE3-5973E9824D93}"/>
                  </a:ext>
                </a:extLst>
              </p:cNvPr>
              <p:cNvSpPr>
                <a:spLocks noRot="1" noChangeAspect="1" noMove="1" noResize="1" noEditPoints="1" noAdjustHandles="1" noChangeArrowheads="1" noChangeShapeType="1" noTextEdit="1"/>
              </p:cNvSpPr>
              <p:nvPr/>
            </p:nvSpPr>
            <p:spPr>
              <a:xfrm>
                <a:off x="412303" y="4437112"/>
                <a:ext cx="8192145" cy="50270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D2547BE5-2E04-42A6-8AE3-5973E9824D93}"/>
                  </a:ext>
                </a:extLst>
              </p:cNvPr>
              <p:cNvSpPr/>
              <p:nvPr/>
            </p:nvSpPr>
            <p:spPr>
              <a:xfrm>
                <a:off x="479787" y="6022642"/>
                <a:ext cx="5316349" cy="502702"/>
              </a:xfrm>
              <a:prstGeom prst="rect">
                <a:avLst/>
              </a:prstGeom>
            </p:spPr>
            <p:txBody>
              <a:bodyPr wrap="square">
                <a:spAutoFit/>
              </a:bodyPr>
              <a:lstStyle/>
              <a:p>
                <a:pPr indent="0" fontAlgn="auto">
                  <a:lnSpc>
                    <a:spcPts val="3200"/>
                  </a:lnSpc>
                </a:pPr>
                <a14:m>
                  <m:oMathPara xmlns:m="http://schemas.openxmlformats.org/officeDocument/2006/math">
                    <m:oMathParaPr>
                      <m:jc m:val="left"/>
                    </m:oMathParaPr>
                    <m:oMath xmlns:m="http://schemas.openxmlformats.org/officeDocument/2006/math">
                      <m:sSub>
                        <m:sSubPr>
                          <m:ctrlPr>
                            <a:rPr kumimoji="1" lang="en-US" altLang="zh-CN" sz="2200" i="1" smtClean="0">
                              <a:solidFill>
                                <a:srgbClr val="000000"/>
                              </a:solidFill>
                              <a:latin typeface="Cambria Math"/>
                              <a:ea typeface="楷体_GB2312" pitchFamily="49" charset="-122"/>
                              <a:sym typeface="Wingdings" panose="05000000000000000000" pitchFamily="2" charset="2"/>
                            </a:rPr>
                          </m:ctrlPr>
                        </m:sSubPr>
                        <m:e>
                          <m:r>
                            <a:rPr kumimoji="1" lang="en-US" altLang="zh-CN" sz="2200" b="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0000"/>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200" b="0" i="1" kern="0">
                          <a:solidFill>
                            <a:srgbClr val="000000"/>
                          </a:solidFill>
                          <a:latin typeface="Cambria Math" panose="02040503050406030204" pitchFamily="18" charset="0"/>
                          <a:ea typeface="Cambria Math" panose="02040503050406030204" pitchFamily="18" charset="0"/>
                        </a:rPr>
                        <m:t>≈0.08839333</m:t>
                      </m:r>
                      <m:r>
                        <a:rPr kumimoji="1" lang="en-US" altLang="zh-CN" sz="2200" b="0" i="1" kern="0" smtClean="0">
                          <a:solidFill>
                            <a:srgbClr val="000000"/>
                          </a:solidFill>
                          <a:latin typeface="Cambria Math" panose="02040503050406030204" pitchFamily="18" charset="0"/>
                          <a:ea typeface="Cambria Math" panose="02040503050406030204" pitchFamily="18" charset="0"/>
                        </a:rPr>
                        <m:t>,</m:t>
                      </m:r>
                      <m:r>
                        <a:rPr kumimoji="1" lang="en-US" altLang="zh-CN" sz="2200" b="0" i="1" kern="0" smtClean="0">
                          <a:solidFill>
                            <a:srgbClr val="000000"/>
                          </a:solidFill>
                          <a:latin typeface="Cambria Math"/>
                          <a:ea typeface="Cambria Math" panose="02040503050406030204" pitchFamily="18" charset="0"/>
                        </a:rPr>
                        <m:t> </m:t>
                      </m:r>
                      <m:r>
                        <a:rPr kumimoji="1" lang="en-US" altLang="zh-CN" sz="2200" b="0" i="1" kern="0" smtClean="0">
                          <a:solidFill>
                            <a:srgbClr val="000000"/>
                          </a:solidFill>
                          <a:latin typeface="Cambria Math" panose="02040503050406030204" pitchFamily="18" charset="0"/>
                          <a:ea typeface="Cambria Math" panose="02040503050406030204" pitchFamily="18" charset="0"/>
                        </a:rPr>
                        <m:t>   </m:t>
                      </m:r>
                      <m:sSub>
                        <m:sSubPr>
                          <m:ctrlPr>
                            <a:rPr kumimoji="1" lang="en-US" altLang="zh-CN" sz="2200" i="1" smtClean="0">
                              <a:solidFill>
                                <a:srgbClr val="0033CC"/>
                              </a:solidFill>
                              <a:latin typeface="Cambria Math"/>
                              <a:ea typeface="楷体_GB2312" pitchFamily="49" charset="-122"/>
                              <a:sym typeface="Wingdings" panose="05000000000000000000" pitchFamily="2" charset="2"/>
                            </a:rPr>
                          </m:ctrlPr>
                        </m:sSubPr>
                        <m:e>
                          <m:r>
                            <a:rPr kumimoji="1" lang="en-US" altLang="zh-CN" sz="2200" b="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200" b="0" i="1" smtClean="0">
                              <a:solidFill>
                                <a:srgbClr val="0033CC"/>
                              </a:solidFill>
                              <a:latin typeface="Cambria Math" panose="02040503050406030204" pitchFamily="18" charset="0"/>
                              <a:ea typeface="楷体_GB2312" pitchFamily="49" charset="-122"/>
                              <a:sym typeface="Wingdings" panose="05000000000000000000" pitchFamily="2" charset="2"/>
                            </a:rPr>
                            <m:t>0</m:t>
                          </m:r>
                        </m:sub>
                      </m:sSub>
                      <m:r>
                        <a:rPr kumimoji="1" lang="en-US" altLang="zh-CN" sz="2200" b="0" i="1" kern="0">
                          <a:solidFill>
                            <a:srgbClr val="000000"/>
                          </a:solidFill>
                          <a:latin typeface="Cambria Math" panose="02040503050406030204" pitchFamily="18" charset="0"/>
                          <a:ea typeface="Cambria Math" panose="02040503050406030204" pitchFamily="18" charset="0"/>
                        </a:rPr>
                        <m:t>≈0</m:t>
                      </m:r>
                      <m:r>
                        <a:rPr kumimoji="1" lang="en-US" altLang="zh-CN" sz="2200" b="0" i="1" kern="0" smtClean="0">
                          <a:solidFill>
                            <a:srgbClr val="000000"/>
                          </a:solidFill>
                          <a:latin typeface="Cambria Math" panose="02040503050406030204" pitchFamily="18" charset="0"/>
                          <a:ea typeface="Cambria Math" panose="02040503050406030204" pitchFamily="18" charset="0"/>
                        </a:rPr>
                        <m:t>.1823216.</m:t>
                      </m:r>
                    </m:oMath>
                  </m:oMathPara>
                </a14:m>
                <a:endParaRPr lang="zh-CN" altLang="en-US" sz="2200" dirty="0"/>
              </a:p>
            </p:txBody>
          </p:sp>
        </mc:Choice>
        <mc:Fallback xmlns="">
          <p:sp>
            <p:nvSpPr>
              <p:cNvPr id="18" name="矩形 17">
                <a:extLst>
                  <a:ext uri="{FF2B5EF4-FFF2-40B4-BE49-F238E27FC236}">
                    <a16:creationId xmlns:a16="http://schemas.microsoft.com/office/drawing/2014/main" xmlns:a14="http://schemas.microsoft.com/office/drawing/2010/main" xmlns="" id="{D2547BE5-2E04-42A6-8AE3-5973E9824D93}"/>
                  </a:ext>
                </a:extLst>
              </p:cNvPr>
              <p:cNvSpPr>
                <a:spLocks noRot="1" noChangeAspect="1" noMove="1" noResize="1" noEditPoints="1" noAdjustHandles="1" noChangeArrowheads="1" noChangeShapeType="1" noTextEdit="1"/>
              </p:cNvSpPr>
              <p:nvPr/>
            </p:nvSpPr>
            <p:spPr>
              <a:xfrm>
                <a:off x="479787" y="6022642"/>
                <a:ext cx="5316349" cy="502702"/>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81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p:bldP spid="13" grpId="0" bldLvl="0" animBg="1"/>
      <p:bldP spid="17" grpId="0" bldLvl="0"/>
      <p:bldP spid="14" grpId="0" bldLvl="0"/>
      <p:bldP spid="15" grpId="0" bldLvl="0"/>
      <p:bldP spid="16" grpId="0" bldLvl="0"/>
      <p:bldP spid="18"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5275AE5-A43E-7717-AF52-79FCA7484C06}"/>
            </a:ext>
          </a:extLst>
        </p:cNvPr>
        <p:cNvGrpSpPr/>
        <p:nvPr/>
      </p:nvGrpSpPr>
      <p:grpSpPr>
        <a:xfrm>
          <a:off x="0" y="0"/>
          <a:ext cx="0" cy="0"/>
          <a:chOff x="0" y="0"/>
          <a:chExt cx="0" cy="0"/>
        </a:xfrm>
      </p:grpSpPr>
      <p:sp>
        <p:nvSpPr>
          <p:cNvPr id="22" name="矩形 21"/>
          <p:cNvSpPr/>
          <p:nvPr/>
        </p:nvSpPr>
        <p:spPr>
          <a:xfrm>
            <a:off x="230028" y="2686256"/>
            <a:ext cx="8734460" cy="398310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9" name="Rectangle 3">
            <a:extLst>
              <a:ext uri="{FF2B5EF4-FFF2-40B4-BE49-F238E27FC236}">
                <a16:creationId xmlns:a16="http://schemas.microsoft.com/office/drawing/2014/main" xmlns="" id="{2AC0FBB9-C21D-8DDB-1D8A-C21AC1718F0B}"/>
              </a:ext>
            </a:extLst>
          </p:cNvPr>
          <p:cNvSpPr>
            <a:spLocks noChangeArrowheads="1"/>
          </p:cNvSpPr>
          <p:nvPr/>
        </p:nvSpPr>
        <p:spPr bwMode="black">
          <a:xfrm>
            <a:off x="611188" y="344488"/>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solidFill>
                  <a:schemeClr val="tx2"/>
                </a:solidFill>
                <a:latin typeface="微软雅黑" panose="020B0503020204020204" pitchFamily="34" charset="-122"/>
                <a:ea typeface="微软雅黑" panose="020B0503020204020204" pitchFamily="34" charset="-122"/>
              </a:rPr>
              <a:t>4.1 </a:t>
            </a:r>
            <a:r>
              <a:rPr lang="zh-CN" altLang="en-US" sz="3600" dirty="0">
                <a:solidFill>
                  <a:schemeClr val="tx2"/>
                </a:solidFill>
                <a:latin typeface="微软雅黑" panose="020B0503020204020204" pitchFamily="34" charset="-122"/>
                <a:ea typeface="微软雅黑" panose="020B0503020204020204" pitchFamily="34" charset="-122"/>
              </a:rPr>
              <a:t>计算方法的数值稳定性</a:t>
            </a:r>
          </a:p>
        </p:txBody>
      </p:sp>
      <mc:AlternateContent xmlns:mc="http://schemas.openxmlformats.org/markup-compatibility/2006" xmlns:a14="http://schemas.microsoft.com/office/drawing/2010/main">
        <mc:Choice Requires="a14">
          <p:sp>
            <p:nvSpPr>
              <p:cNvPr id="11" name="Text Box 7">
                <a:extLst>
                  <a:ext uri="{FF2B5EF4-FFF2-40B4-BE49-F238E27FC236}">
                    <a16:creationId xmlns:a16="http://schemas.microsoft.com/office/drawing/2014/main" xmlns="" id="{838EF38E-7FF5-5DA4-D9FD-DD826C21803A}"/>
                  </a:ext>
                </a:extLst>
              </p:cNvPr>
              <p:cNvSpPr txBox="1">
                <a:spLocks noChangeArrowheads="1"/>
              </p:cNvSpPr>
              <p:nvPr/>
            </p:nvSpPr>
            <p:spPr bwMode="auto">
              <a:xfrm>
                <a:off x="558401" y="2612729"/>
                <a:ext cx="8073601" cy="1200329"/>
              </a:xfrm>
              <a:prstGeom prst="rect">
                <a:avLst/>
              </a:prstGeom>
              <a:noFill/>
              <a:ln>
                <a:noFill/>
              </a:ln>
              <a:effectLst/>
            </p:spPr>
            <p:txBody>
              <a:bodyPr wrap="square">
                <a:spAutoFit/>
              </a:bodyPr>
              <a:lstStyle/>
              <a:p>
                <a:pPr lvl="0" fontAlgn="base">
                  <a:lnSpc>
                    <a:spcPct val="150000"/>
                  </a:lnSpc>
                  <a:spcBef>
                    <a:spcPct val="50000"/>
                  </a:spcBef>
                  <a:spcAft>
                    <a:spcPct val="0"/>
                  </a:spcAft>
                </a:pP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假设只有</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𝟏𝟒</m:t>
                        </m:r>
                      </m:sub>
                    </m:s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有舍入误差为</a:t>
                </a:r>
                <a14:m>
                  <m:oMath xmlns:m="http://schemas.openxmlformats.org/officeDocument/2006/math">
                    <m:r>
                      <a:rPr kumimoji="1" lang="en-US" altLang="zh-CN" sz="2400" b="1" i="0" smtClean="0">
                        <a:solidFill>
                          <a:schemeClr val="tx1"/>
                        </a:solidFill>
                        <a:latin typeface="Cambria Math" panose="02040503050406030204" pitchFamily="18" charset="0"/>
                        <a:ea typeface="楷体_GB2312" pitchFamily="49" charset="-122"/>
                        <a:sym typeface="Wingdings" panose="05000000000000000000" pitchFamily="2" charset="2"/>
                      </a:rPr>
                      <m:t> </m:t>
                    </m:r>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𝟏𝟒</m:t>
                        </m:r>
                      </m:sub>
                    </m:s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以后各步计算准确</a:t>
                </a:r>
                <a:r>
                  <a:rPr kumimoji="0" lang="en-US"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a:t>
                </a:r>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则由</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𝟏𝟒</m:t>
                        </m:r>
                      </m:sub>
                    </m:sSub>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递推计算</a:t>
                </a:r>
                <a14:m>
                  <m:oMath xmlns:m="http://schemas.openxmlformats.org/officeDocument/2006/math">
                    <m:sSub>
                      <m:sSubPr>
                        <m:ctrlPr>
                          <a:rPr kumimoji="1" lang="en-US" altLang="zh-CN" sz="2400" b="1" i="1">
                            <a:solidFill>
                              <a:schemeClr val="tx1"/>
                            </a:solidFill>
                            <a:latin typeface="Cambria Math"/>
                            <a:ea typeface="楷体_GB2312" pitchFamily="49" charset="-122"/>
                            <a:sym typeface="Wingdings" panose="05000000000000000000" pitchFamily="2" charset="2"/>
                          </a:rPr>
                        </m:ctrlPr>
                      </m:sSubPr>
                      <m:e>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 </m:t>
                        </m:r>
                        <m:r>
                          <a:rPr kumimoji="1" lang="en-US" altLang="zh-CN" sz="2400" b="1" i="1">
                            <a:solidFill>
                              <a:schemeClr val="tx1"/>
                            </a:solidFill>
                            <a:latin typeface="Cambria Math" panose="02040503050406030204" pitchFamily="18" charset="0"/>
                            <a:ea typeface="楷体_GB2312" pitchFamily="49" charset="-122"/>
                            <a:sym typeface="Wingdings" panose="05000000000000000000" pitchFamily="2" charset="2"/>
                          </a:rPr>
                          <m:t>𝑰</m:t>
                        </m:r>
                      </m:e>
                      <m:sub>
                        <m:r>
                          <a:rPr kumimoji="1" lang="en-US" altLang="zh-CN" sz="2400" b="1" i="1" smtClean="0">
                            <a:solidFill>
                              <a:schemeClr val="tx1"/>
                            </a:solidFill>
                            <a:latin typeface="Cambria Math" panose="02040503050406030204" pitchFamily="18" charset="0"/>
                            <a:ea typeface="楷体_GB2312" pitchFamily="49" charset="-122"/>
                            <a:sym typeface="Wingdings" panose="05000000000000000000" pitchFamily="2" charset="2"/>
                          </a:rPr>
                          <m:t>𝒏</m:t>
                        </m:r>
                      </m:sub>
                    </m:sSub>
                  </m:oMath>
                </a14:m>
                <a:r>
                  <a:rPr kumimoji="0" lang="zh-CN" altLang="en-US"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rPr>
                  <a:t> 的误差为</a:t>
                </a:r>
              </a:p>
            </p:txBody>
          </p:sp>
        </mc:Choice>
        <mc:Fallback xmlns="">
          <p:sp>
            <p:nvSpPr>
              <p:cNvPr id="11" name="Text Box 7">
                <a:extLst>
                  <a:ext uri="{FF2B5EF4-FFF2-40B4-BE49-F238E27FC236}">
                    <a16:creationId xmlns:a16="http://schemas.microsoft.com/office/drawing/2014/main" xmlns:a14="http://schemas.microsoft.com/office/drawing/2010/main" xmlns="" id="{838EF38E-7FF5-5DA4-D9FD-DD826C21803A}"/>
                  </a:ext>
                </a:extLst>
              </p:cNvPr>
              <p:cNvSpPr txBox="1">
                <a:spLocks noRot="1" noChangeAspect="1" noMove="1" noResize="1" noEditPoints="1" noAdjustHandles="1" noChangeArrowheads="1" noChangeShapeType="1" noTextEdit="1"/>
              </p:cNvSpPr>
              <p:nvPr/>
            </p:nvSpPr>
            <p:spPr bwMode="auto">
              <a:xfrm>
                <a:off x="558401" y="2612729"/>
                <a:ext cx="8073601" cy="1200329"/>
              </a:xfrm>
              <a:prstGeom prst="rect">
                <a:avLst/>
              </a:prstGeom>
              <a:blipFill rotWithShape="1">
                <a:blip r:embed="rId2"/>
                <a:stretch>
                  <a:fillRect l="-1208" b="-355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15E87631-AE75-3F5D-214C-7D9759514BD8}"/>
                  </a:ext>
                </a:extLst>
              </p:cNvPr>
              <p:cNvSpPr/>
              <p:nvPr/>
            </p:nvSpPr>
            <p:spPr>
              <a:xfrm>
                <a:off x="2195736" y="4090166"/>
                <a:ext cx="5762155" cy="727443"/>
              </a:xfrm>
              <a:prstGeom prst="rect">
                <a:avLst/>
              </a:prstGeom>
            </p:spPr>
            <p:txBody>
              <a:bodyPr wrap="none">
                <a:spAutoFit/>
              </a:bodyPr>
              <a:lstStyle/>
              <a:p>
                <a14:m>
                  <m:oMath xmlns:m="http://schemas.openxmlformats.org/officeDocument/2006/math">
                    <m:sSub>
                      <m:sSubPr>
                        <m:ctrlPr>
                          <a:rPr kumimoji="1" lang="en-US" altLang="zh-CN" sz="2400" b="1" i="1" smtClean="0">
                            <a:solidFill>
                              <a:srgbClr val="0000FF"/>
                            </a:solidFill>
                            <a:latin typeface="Cambria Math"/>
                            <a:ea typeface="楷体_GB2312" pitchFamily="49" charset="-122"/>
                            <a:sym typeface="Wingdings" panose="05000000000000000000" pitchFamily="2" charset="2"/>
                          </a:rPr>
                        </m:ctrlPr>
                      </m:sSubPr>
                      <m:e>
                        <m:r>
                          <a:rPr kumimoji="1" lang="en-US" altLang="zh-CN" sz="2400" b="1" i="1">
                            <a:solidFill>
                              <a:srgbClr val="0000FF"/>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𝒏</m:t>
                        </m:r>
                      </m:sub>
                    </m:s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m:t>
                    </m:r>
                    <m:sSup>
                      <m:sSupPr>
                        <m:ctrlPr>
                          <a:rPr kumimoji="1" lang="en-US" altLang="zh-CN" sz="2400" b="1" i="1" smtClean="0">
                            <a:solidFill>
                              <a:srgbClr val="0000FF"/>
                            </a:solidFill>
                            <a:latin typeface="Cambria Math"/>
                            <a:ea typeface="楷体_GB2312" pitchFamily="49" charset="-122"/>
                            <a:sym typeface="Wingdings" panose="05000000000000000000" pitchFamily="2" charset="2"/>
                          </a:rPr>
                        </m:ctrlPr>
                      </m:sSupPr>
                      <m:e>
                        <m:d>
                          <m:dPr>
                            <m:ctrlPr>
                              <a:rPr kumimoji="1" lang="en-US" altLang="zh-CN" sz="2400" b="1" i="1" smtClean="0">
                                <a:solidFill>
                                  <a:srgbClr val="0000FF"/>
                                </a:solidFill>
                                <a:latin typeface="Cambria Math"/>
                                <a:ea typeface="楷体_GB2312" pitchFamily="49" charset="-122"/>
                                <a:sym typeface="Wingdings" panose="05000000000000000000" pitchFamily="2" charset="2"/>
                              </a:rPr>
                            </m:ctrlPr>
                          </m:dPr>
                          <m:e>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1" i="1" smtClean="0">
                                    <a:solidFill>
                                      <a:srgbClr val="0000FF"/>
                                    </a:solidFill>
                                    <a:latin typeface="Cambria Math"/>
                                    <a:ea typeface="楷体_GB2312" pitchFamily="49" charset="-122"/>
                                    <a:sym typeface="Wingdings" panose="05000000000000000000" pitchFamily="2" charset="2"/>
                                  </a:rPr>
                                </m:ctrlPr>
                              </m:fPr>
                              <m:num>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𝟏</m:t>
                                </m:r>
                              </m:num>
                              <m:den>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𝟓</m:t>
                                </m:r>
                              </m:den>
                            </m:f>
                          </m:e>
                        </m:d>
                      </m:e>
                      <m:sup>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𝟏𝟒</m:t>
                        </m:r>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𝒏</m:t>
                        </m:r>
                      </m:sup>
                    </m:sSup>
                    <m:sSub>
                      <m:sSubPr>
                        <m:ctrlPr>
                          <a:rPr kumimoji="1" lang="en-US" altLang="zh-CN" sz="2400" b="1" i="1" smtClean="0">
                            <a:solidFill>
                              <a:srgbClr val="0000FF"/>
                            </a:solidFill>
                            <a:latin typeface="Cambria Math"/>
                            <a:ea typeface="楷体_GB2312" pitchFamily="49" charset="-122"/>
                            <a:sym typeface="Wingdings" panose="05000000000000000000" pitchFamily="2" charset="2"/>
                          </a:rPr>
                        </m:ctrlPr>
                      </m:sSubPr>
                      <m:e>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𝒆</m:t>
                        </m:r>
                      </m:e>
                      <m:sub>
                        <m:r>
                          <a:rPr kumimoji="1" lang="en-US" altLang="zh-CN" sz="2400" b="1" i="1" smtClean="0">
                            <a:solidFill>
                              <a:srgbClr val="0000FF"/>
                            </a:solidFill>
                            <a:latin typeface="Cambria Math" panose="02040503050406030204" pitchFamily="18" charset="0"/>
                            <a:ea typeface="楷体_GB2312" pitchFamily="49" charset="-122"/>
                            <a:sym typeface="Wingdings" panose="05000000000000000000" pitchFamily="2" charset="2"/>
                          </a:rPr>
                          <m:t>𝟏𝟒</m:t>
                        </m:r>
                      </m:sub>
                    </m:sSub>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𝒏</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𝟏𝟑</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𝟏𝟐</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𝟏</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𝟎</m:t>
                    </m:r>
                    <m:r>
                      <a:rPr kumimoji="1" lang="en-US" altLang="zh-CN" sz="2400" b="1"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sz="2400" b="1" dirty="0"/>
                  <a:t> </a:t>
                </a:r>
              </a:p>
            </p:txBody>
          </p:sp>
        </mc:Choice>
        <mc:Fallback xmlns="">
          <p:sp>
            <p:nvSpPr>
              <p:cNvPr id="12" name="矩形 11">
                <a:extLst>
                  <a:ext uri="{FF2B5EF4-FFF2-40B4-BE49-F238E27FC236}">
                    <a16:creationId xmlns:a16="http://schemas.microsoft.com/office/drawing/2014/main" xmlns:a14="http://schemas.microsoft.com/office/drawing/2010/main" xmlns="" id="{15E87631-AE75-3F5D-214C-7D9759514BD8}"/>
                  </a:ext>
                </a:extLst>
              </p:cNvPr>
              <p:cNvSpPr>
                <a:spLocks noRot="1" noChangeAspect="1" noMove="1" noResize="1" noEditPoints="1" noAdjustHandles="1" noChangeArrowheads="1" noChangeShapeType="1" noTextEdit="1"/>
              </p:cNvSpPr>
              <p:nvPr/>
            </p:nvSpPr>
            <p:spPr>
              <a:xfrm>
                <a:off x="2195736" y="4090166"/>
                <a:ext cx="5762155" cy="727443"/>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4" name="Group 17">
            <a:extLst>
              <a:ext uri="{FF2B5EF4-FFF2-40B4-BE49-F238E27FC236}">
                <a16:creationId xmlns:a16="http://schemas.microsoft.com/office/drawing/2014/main" xmlns="" id="{CE5D579D-D9DF-F66E-AD62-3A8329285205}"/>
              </a:ext>
            </a:extLst>
          </p:cNvPr>
          <p:cNvGrpSpPr/>
          <p:nvPr/>
        </p:nvGrpSpPr>
        <p:grpSpPr bwMode="auto">
          <a:xfrm>
            <a:off x="5787704" y="4802542"/>
            <a:ext cx="3065463" cy="1576388"/>
            <a:chOff x="3696" y="2448"/>
            <a:chExt cx="1931" cy="993"/>
          </a:xfrm>
        </p:grpSpPr>
        <p:sp>
          <p:nvSpPr>
            <p:cNvPr id="15" name="AutoShape 4">
              <a:extLst>
                <a:ext uri="{FF2B5EF4-FFF2-40B4-BE49-F238E27FC236}">
                  <a16:creationId xmlns:a16="http://schemas.microsoft.com/office/drawing/2014/main" xmlns="" id="{96A06A64-442F-926E-5456-7292B661BC7B}"/>
                </a:ext>
              </a:extLst>
            </p:cNvPr>
            <p:cNvSpPr>
              <a:spLocks noChangeArrowheads="1"/>
            </p:cNvSpPr>
            <p:nvPr/>
          </p:nvSpPr>
          <p:spPr bwMode="auto">
            <a:xfrm>
              <a:off x="3696" y="2448"/>
              <a:ext cx="1883" cy="993"/>
            </a:xfrm>
            <a:prstGeom prst="cloudCallout">
              <a:avLst>
                <a:gd name="adj1" fmla="val -72730"/>
                <a:gd name="adj2" fmla="val -32092"/>
              </a:avLst>
            </a:prstGeom>
            <a:solidFill>
              <a:srgbClr val="FFCCFF"/>
            </a:solidFill>
            <a:ln w="9525">
              <a:solidFill>
                <a:srgbClr val="EE2D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16" name="Text Box 5">
              <a:extLst>
                <a:ext uri="{FF2B5EF4-FFF2-40B4-BE49-F238E27FC236}">
                  <a16:creationId xmlns:a16="http://schemas.microsoft.com/office/drawing/2014/main" xmlns="" id="{00B7CB23-E4B4-049B-C142-29608647634B}"/>
                </a:ext>
              </a:extLst>
            </p:cNvPr>
            <p:cNvSpPr txBox="1">
              <a:spLocks noChangeArrowheads="1"/>
            </p:cNvSpPr>
            <p:nvPr/>
          </p:nvSpPr>
          <p:spPr bwMode="auto">
            <a:xfrm>
              <a:off x="3888" y="2640"/>
              <a:ext cx="1739" cy="5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800000"/>
                  </a:solidFill>
                  <a:latin typeface="Times New Roman" panose="02020603050405020304" pitchFamily="18" charset="0"/>
                </a:rPr>
                <a:t>误差衰减的算法是稳定的！</a:t>
              </a:r>
              <a:endParaRPr kumimoji="1" lang="zh-CN" altLang="en-US" sz="2400" b="1" dirty="0">
                <a:solidFill>
                  <a:srgbClr val="800000"/>
                </a:solidFill>
                <a:latin typeface="Times New Roman" panose="02020603050405020304" pitchFamily="18" charset="0"/>
              </a:endParaRPr>
            </a:p>
          </p:txBody>
        </p:sp>
      </p:grpSp>
      <p:sp>
        <p:nvSpPr>
          <p:cNvPr id="2" name="文本框 1">
            <a:extLst>
              <a:ext uri="{FF2B5EF4-FFF2-40B4-BE49-F238E27FC236}">
                <a16:creationId xmlns:a16="http://schemas.microsoft.com/office/drawing/2014/main" xmlns="" id="{0B7C1B0C-72EC-2E9E-109A-6ABEF8150041}"/>
              </a:ext>
            </a:extLst>
          </p:cNvPr>
          <p:cNvSpPr txBox="1"/>
          <p:nvPr/>
        </p:nvSpPr>
        <p:spPr>
          <a:xfrm>
            <a:off x="517614" y="2753591"/>
            <a:ext cx="4724400" cy="461665"/>
          </a:xfrm>
          <a:prstGeom prst="rect">
            <a:avLst/>
          </a:prstGeom>
          <a:noFill/>
        </p:spPr>
        <p:txBody>
          <a:bodyPr wrap="square">
            <a:spAutoFit/>
          </a:bodyPr>
          <a:lstStyle/>
          <a:p>
            <a:pPr eaLnBrk="1" fontAlgn="auto" hangingPunct="1">
              <a:spcBef>
                <a:spcPts val="0"/>
              </a:spcBef>
              <a:spcAft>
                <a:spcPts val="0"/>
              </a:spcAft>
              <a:defRPr/>
            </a:pPr>
            <a:r>
              <a:rPr lang="zh-CN" altLang="en-US" sz="2400" b="1" kern="0" dirty="0">
                <a:latin typeface="Times New Roman" pitchFamily="18" charset="0"/>
                <a:ea typeface="楷体_GB2312" pitchFamily="49" charset="-122"/>
              </a:rPr>
              <a:t>分析：</a:t>
            </a:r>
            <a:endParaRPr lang="zh-CN" altLang="en-US" sz="2400" b="1" kern="0" dirty="0"/>
          </a:p>
        </p:txBody>
      </p:sp>
      <p:sp>
        <p:nvSpPr>
          <p:cNvPr id="3" name="文本框 2">
            <a:extLst>
              <a:ext uri="{FF2B5EF4-FFF2-40B4-BE49-F238E27FC236}">
                <a16:creationId xmlns:a16="http://schemas.microsoft.com/office/drawing/2014/main" xmlns="" id="{89022D5B-3EEC-050B-EA28-96E2F8F44B12}"/>
              </a:ext>
            </a:extLst>
          </p:cNvPr>
          <p:cNvSpPr txBox="1"/>
          <p:nvPr/>
        </p:nvSpPr>
        <p:spPr>
          <a:xfrm>
            <a:off x="290493" y="5300398"/>
            <a:ext cx="4724400"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b="1" kern="0" dirty="0">
                <a:solidFill>
                  <a:srgbClr val="FF0000"/>
                </a:solidFill>
                <a:latin typeface="Times New Roman" pitchFamily="18" charset="0"/>
                <a:ea typeface="楷体_GB2312" pitchFamily="49" charset="-122"/>
              </a:rPr>
              <a:t>误差以 </a:t>
            </a:r>
            <a:r>
              <a:rPr lang="en-US" altLang="zh-CN" sz="2400" b="1" kern="0" dirty="0">
                <a:solidFill>
                  <a:srgbClr val="FF0000"/>
                </a:solidFill>
                <a:latin typeface="Times New Roman" pitchFamily="18" charset="0"/>
                <a:ea typeface="楷体_GB2312" pitchFamily="49" charset="-122"/>
              </a:rPr>
              <a:t>1/5 </a:t>
            </a:r>
            <a:r>
              <a:rPr lang="zh-CN" altLang="en-US" sz="2400" b="1" kern="0" dirty="0">
                <a:solidFill>
                  <a:srgbClr val="FF0000"/>
                </a:solidFill>
                <a:latin typeface="Times New Roman" pitchFamily="18" charset="0"/>
                <a:ea typeface="楷体_GB2312" pitchFamily="49" charset="-122"/>
              </a:rPr>
              <a:t>的指数级减少</a:t>
            </a:r>
            <a:endParaRPr lang="zh-CN" altLang="en-US" sz="2400" b="1" kern="0" dirty="0">
              <a:solidFill>
                <a:srgbClr val="FF0000"/>
              </a:solidFill>
            </a:endParaRPr>
          </a:p>
        </p:txBody>
      </p:sp>
      <p:grpSp>
        <p:nvGrpSpPr>
          <p:cNvPr id="17" name="组合 16">
            <a:extLst>
              <a:ext uri="{FF2B5EF4-FFF2-40B4-BE49-F238E27FC236}">
                <a16:creationId xmlns:a16="http://schemas.microsoft.com/office/drawing/2014/main" xmlns="" id="{F5F56F9D-E599-B5D6-0190-D532AAF15129}"/>
              </a:ext>
            </a:extLst>
          </p:cNvPr>
          <p:cNvGrpSpPr/>
          <p:nvPr/>
        </p:nvGrpSpPr>
        <p:grpSpPr>
          <a:xfrm>
            <a:off x="251520" y="1052736"/>
            <a:ext cx="8712968" cy="1529265"/>
            <a:chOff x="628668" y="4259546"/>
            <a:chExt cx="11201381" cy="1529265"/>
          </a:xfrm>
          <a:solidFill>
            <a:schemeClr val="accent1">
              <a:lumMod val="40000"/>
              <a:lumOff val="60000"/>
            </a:schemeClr>
          </a:solidFill>
        </p:grpSpPr>
        <p:sp>
          <p:nvSpPr>
            <p:cNvPr id="18" name="Rectangle 6">
              <a:extLst>
                <a:ext uri="{FF2B5EF4-FFF2-40B4-BE49-F238E27FC236}">
                  <a16:creationId xmlns:a16="http://schemas.microsoft.com/office/drawing/2014/main" xmlns="" id="{807C94DC-B250-109D-35AE-9AEB56DC130E}"/>
                </a:ext>
              </a:extLst>
            </p:cNvPr>
            <p:cNvSpPr>
              <a:spLocks noChangeArrowheads="1"/>
            </p:cNvSpPr>
            <p:nvPr/>
          </p:nvSpPr>
          <p:spPr bwMode="auto">
            <a:xfrm>
              <a:off x="628668" y="4259546"/>
              <a:ext cx="11201381" cy="1529265"/>
            </a:xfrm>
            <a:prstGeom prst="rect">
              <a:avLst/>
            </a:prstGeom>
            <a:solidFill>
              <a:schemeClr val="accent6">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500000"/>
                </a:lnSpc>
                <a:spcBef>
                  <a:spcPct val="50000"/>
                </a:spcBef>
                <a:spcAft>
                  <a:spcPct val="0"/>
                </a:spcAft>
                <a:buClrTx/>
                <a:buSzTx/>
                <a:buFont typeface="Wingdings" panose="05000000000000000000" pitchFamily="2" charset="2"/>
                <a:buNone/>
                <a:defRPr/>
              </a:pP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6D9370E9-91E6-3910-22BF-65DEABEE5967}"/>
                    </a:ext>
                  </a:extLst>
                </p:cNvPr>
                <p:cNvSpPr/>
                <p:nvPr/>
              </p:nvSpPr>
              <p:spPr>
                <a:xfrm>
                  <a:off x="3237999" y="4343765"/>
                  <a:ext cx="2316787" cy="667875"/>
                </a:xfrm>
                <a:prstGeom prst="rect">
                  <a:avLst/>
                </a:prstGeom>
                <a:solidFill>
                  <a:schemeClr val="accent6">
                    <a:lumMod val="20000"/>
                    <a:lumOff val="80000"/>
                  </a:schemeClr>
                </a:solidFill>
              </p:spPr>
              <p:txBody>
                <a:bodyPr wrap="none">
                  <a:spAutoFit/>
                </a:bodyPr>
                <a:lstStyle/>
                <a:p>
                  <a14:m>
                    <m:oMath xmlns:m="http://schemas.openxmlformats.org/officeDocument/2006/math">
                      <m:sSub>
                        <m:sSubPr>
                          <m:ctrlPr>
                            <a:rPr kumimoji="1" lang="en-US" altLang="zh-CN" sz="2400" i="1" smtClean="0">
                              <a:solidFill>
                                <a:srgbClr val="000000"/>
                              </a:solidFill>
                              <a:latin typeface="Cambria Math"/>
                              <a:ea typeface="楷体_GB2312" pitchFamily="49" charset="-122"/>
                              <a:sym typeface="Wingdings" panose="05000000000000000000" pitchFamily="2" charset="2"/>
                            </a:rPr>
                          </m:ctrlPr>
                        </m:sSubPr>
                        <m:e>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b>
                      </m:sSub>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m:t>
                      </m:r>
                      <m:nary>
                        <m:naryPr>
                          <m:ctrlPr>
                            <a:rPr kumimoji="1" lang="en-US" altLang="zh-CN" sz="2400" i="1">
                              <a:solidFill>
                                <a:srgbClr val="000000"/>
                              </a:solidFill>
                              <a:latin typeface="Cambria Math"/>
                              <a:ea typeface="楷体_GB2312" pitchFamily="49" charset="-122"/>
                              <a:sym typeface="Wingdings" panose="05000000000000000000" pitchFamily="2" charset="2"/>
                            </a:rPr>
                          </m:ctrlPr>
                        </m:naryPr>
                        <m:sub>
                          <m:r>
                            <m:rPr>
                              <m:brk m:alnAt="23"/>
                            </m:rP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0</m:t>
                          </m:r>
                        </m:sub>
                        <m:sup>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1</m:t>
                          </m:r>
                        </m:sup>
                        <m:e>
                          <m:f>
                            <m:fPr>
                              <m:ctrlPr>
                                <a:rPr kumimoji="1" lang="en-US" altLang="zh-CN" sz="2400" i="1">
                                  <a:solidFill>
                                    <a:srgbClr val="000000"/>
                                  </a:solidFill>
                                  <a:latin typeface="Cambria Math"/>
                                  <a:ea typeface="楷体_GB2312" pitchFamily="49" charset="-122"/>
                                  <a:sym typeface="Wingdings" panose="05000000000000000000" pitchFamily="2" charset="2"/>
                                </a:rPr>
                              </m:ctrlPr>
                            </m:fPr>
                            <m:num>
                              <m:sSup>
                                <m:sSupPr>
                                  <m:ctrlPr>
                                    <a:rPr kumimoji="1" lang="en-US" altLang="zh-CN" sz="2400" b="0" i="1" smtClean="0">
                                      <a:solidFill>
                                        <a:srgbClr val="000000"/>
                                      </a:solidFill>
                                      <a:latin typeface="Cambria Math"/>
                                      <a:ea typeface="楷体_GB2312" pitchFamily="49" charset="-122"/>
                                      <a:sym typeface="Wingdings" panose="05000000000000000000" pitchFamily="2" charset="2"/>
                                    </a:rPr>
                                  </m:ctrlPr>
                                </m:sSupPr>
                                <m:e>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𝑥</m:t>
                                  </m:r>
                                </m:e>
                                <m:sup>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m:t>
                                  </m:r>
                                </m:sup>
                              </m:sSup>
                            </m:num>
                            <m:den>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+5</m:t>
                              </m:r>
                            </m:den>
                          </m:f>
                          <m:r>
                            <m:rPr>
                              <m:sty m:val="p"/>
                            </m:rPr>
                            <a:rPr kumimoji="1" lang="en-US" altLang="zh-CN" sz="2400">
                              <a:solidFill>
                                <a:srgbClr val="000000"/>
                              </a:solidFill>
                              <a:latin typeface="Cambria Math" panose="02040503050406030204" pitchFamily="18" charset="0"/>
                              <a:ea typeface="楷体_GB2312" pitchFamily="49" charset="-122"/>
                              <a:sym typeface="Wingdings" panose="05000000000000000000" pitchFamily="2" charset="2"/>
                            </a:rPr>
                            <m:t>d</m:t>
                          </m:r>
                          <m:r>
                            <a:rPr kumimoji="1" lang="en-US" altLang="zh-CN" sz="2400" i="1">
                              <a:solidFill>
                                <a:srgbClr val="000000"/>
                              </a:solidFill>
                              <a:latin typeface="Cambria Math" panose="02040503050406030204" pitchFamily="18" charset="0"/>
                              <a:ea typeface="楷体_GB2312" pitchFamily="49" charset="-122"/>
                              <a:sym typeface="Wingdings" panose="05000000000000000000" pitchFamily="2" charset="2"/>
                            </a:rPr>
                            <m:t>𝑥</m:t>
                          </m:r>
                        </m:e>
                      </m:nary>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oMath>
                  </a14:m>
                  <a:r>
                    <a:rPr lang="zh-CN" altLang="en-US" dirty="0"/>
                    <a:t> </a:t>
                  </a:r>
                </a:p>
              </p:txBody>
            </p:sp>
          </mc:Choice>
          <mc:Fallback xmlns="">
            <p:sp>
              <p:nvSpPr>
                <p:cNvPr id="19" name="矩形 18">
                  <a:extLst>
                    <a:ext uri="{FF2B5EF4-FFF2-40B4-BE49-F238E27FC236}">
                      <a16:creationId xmlns:a16="http://schemas.microsoft.com/office/drawing/2014/main" xmlns:a14="http://schemas.microsoft.com/office/drawing/2010/main" xmlns="" id="{6D9370E9-91E6-3910-22BF-65DEABEE5967}"/>
                    </a:ext>
                  </a:extLst>
                </p:cNvPr>
                <p:cNvSpPr>
                  <a:spLocks noRot="1" noChangeAspect="1" noMove="1" noResize="1" noEditPoints="1" noAdjustHandles="1" noChangeArrowheads="1" noChangeShapeType="1" noTextEdit="1"/>
                </p:cNvSpPr>
                <p:nvPr/>
              </p:nvSpPr>
              <p:spPr>
                <a:xfrm>
                  <a:off x="3237999" y="4343765"/>
                  <a:ext cx="2316787" cy="667875"/>
                </a:xfrm>
                <a:prstGeom prst="rect">
                  <a:avLst/>
                </a:prstGeom>
                <a:blipFill rotWithShape="1">
                  <a:blip r:embed="rId4"/>
                  <a:stretch>
                    <a:fillRect r="-18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xmlns="" id="{F1ABEC05-D60A-CD0D-EB5F-612BB5A158B9}"/>
                    </a:ext>
                  </a:extLst>
                </p:cNvPr>
                <p:cNvSpPr/>
                <p:nvPr/>
              </p:nvSpPr>
              <p:spPr>
                <a:xfrm>
                  <a:off x="3251368" y="5051634"/>
                  <a:ext cx="8300961" cy="617157"/>
                </a:xfrm>
                <a:prstGeom prst="rect">
                  <a:avLst/>
                </a:prstGeom>
                <a:solidFill>
                  <a:schemeClr val="accent6">
                    <a:lumMod val="20000"/>
                    <a:lumOff val="80000"/>
                  </a:schemeClr>
                </a:solidFill>
              </p:spPr>
              <p:txBody>
                <a:bodyPr wrap="square">
                  <a:spAutoFit/>
                </a:bodyPr>
                <a:lstStyle/>
                <a:p>
                  <a14:m>
                    <m:oMath xmlns:m="http://schemas.openxmlformats.org/officeDocument/2006/math">
                      <m:sSub>
                        <m:sSubPr>
                          <m:ctrlPr>
                            <a:rPr kumimoji="1" lang="en-US" altLang="zh-CN" sz="2400" i="1" smtClean="0">
                              <a:solidFill>
                                <a:srgbClr val="0033CC"/>
                              </a:solidFill>
                              <a:latin typeface="Cambria Math"/>
                              <a:ea typeface="楷体_GB2312" pitchFamily="49" charset="-122"/>
                              <a:sym typeface="Wingdings" panose="05000000000000000000" pitchFamily="2" charset="2"/>
                            </a:rPr>
                          </m:ctrlPr>
                        </m:sSub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−1</m:t>
                          </m:r>
                        </m:sub>
                      </m:sSub>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0000"/>
                              </a:solidFill>
                              <a:latin typeface="Cambria Math"/>
                              <a:ea typeface="楷体_GB2312" pitchFamily="49" charset="-122"/>
                              <a:sym typeface="Wingdings" panose="05000000000000000000" pitchFamily="2" charset="2"/>
                            </a:rPr>
                          </m:ctrlPr>
                        </m:fPr>
                        <m:num>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m:t>
                          </m:r>
                        </m:num>
                        <m:den>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5</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den>
                      </m:f>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m:t>
                      </m:r>
                      <m:f>
                        <m:fPr>
                          <m:ctrlPr>
                            <a:rPr kumimoji="1" lang="en-US" altLang="zh-CN" sz="2400" b="0" i="1" smtClean="0">
                              <a:solidFill>
                                <a:srgbClr val="0033CC"/>
                              </a:solidFill>
                              <a:latin typeface="Cambria Math"/>
                              <a:ea typeface="楷体_GB2312" pitchFamily="49" charset="-122"/>
                              <a:sym typeface="Wingdings" panose="05000000000000000000" pitchFamily="2" charset="2"/>
                            </a:rPr>
                          </m:ctrlPr>
                        </m:fPr>
                        <m:num>
                          <m:sSub>
                            <m:sSubPr>
                              <m:ctrlPr>
                                <a:rPr kumimoji="1" lang="en-US" altLang="zh-CN" sz="2400" i="1">
                                  <a:solidFill>
                                    <a:srgbClr val="0033CC"/>
                                  </a:solidFill>
                                  <a:latin typeface="Cambria Math"/>
                                  <a:ea typeface="楷体_GB2312" pitchFamily="49" charset="-122"/>
                                  <a:sym typeface="Wingdings" panose="05000000000000000000" pitchFamily="2" charset="2"/>
                                </a:rPr>
                              </m:ctrlPr>
                            </m:sSubPr>
                            <m:e>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𝐼</m:t>
                              </m:r>
                            </m:e>
                            <m:sub>
                              <m:r>
                                <a:rPr kumimoji="1" lang="en-US" altLang="zh-CN" sz="2400" i="1">
                                  <a:solidFill>
                                    <a:srgbClr val="0033CC"/>
                                  </a:solidFill>
                                  <a:latin typeface="Cambria Math" panose="02040503050406030204" pitchFamily="18" charset="0"/>
                                  <a:ea typeface="楷体_GB2312" pitchFamily="49" charset="-122"/>
                                  <a:sym typeface="Wingdings" panose="05000000000000000000" pitchFamily="2" charset="2"/>
                                </a:rPr>
                                <m:t>𝑛</m:t>
                              </m:r>
                            </m:sub>
                          </m:sSub>
                        </m:num>
                        <m:den>
                          <m:r>
                            <a:rPr kumimoji="1" lang="en-US" altLang="zh-CN" sz="2400" b="0" i="1" smtClean="0">
                              <a:solidFill>
                                <a:srgbClr val="0033CC"/>
                              </a:solidFill>
                              <a:latin typeface="Cambria Math" panose="02040503050406030204" pitchFamily="18" charset="0"/>
                              <a:ea typeface="楷体_GB2312" pitchFamily="49" charset="-122"/>
                              <a:sym typeface="Wingdings" panose="05000000000000000000" pitchFamily="2" charset="2"/>
                            </a:rPr>
                            <m:t>5</m:t>
                          </m:r>
                        </m:den>
                      </m:f>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    </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𝑛</m:t>
                      </m:r>
                      <m:r>
                        <a:rPr kumimoji="1" lang="en-US" altLang="zh-CN" sz="2400" b="0" i="1" smtClean="0">
                          <a:solidFill>
                            <a:srgbClr val="000000"/>
                          </a:solidFill>
                          <a:latin typeface="Cambria Math" panose="02040503050406030204" pitchFamily="18" charset="0"/>
                          <a:ea typeface="楷体_GB2312" pitchFamily="49" charset="-122"/>
                          <a:sym typeface="Wingdings" panose="05000000000000000000" pitchFamily="2" charset="2"/>
                        </a:rPr>
                        <m:t>=14,13,⋯,2,1             (1.13)</m:t>
                      </m:r>
                    </m:oMath>
                  </a14:m>
                  <a:r>
                    <a:rPr lang="zh-CN" altLang="en-US" dirty="0"/>
                    <a:t> </a:t>
                  </a:r>
                </a:p>
              </p:txBody>
            </p:sp>
          </mc:Choice>
          <mc:Fallback xmlns="">
            <p:sp>
              <p:nvSpPr>
                <p:cNvPr id="20" name="矩形 19">
                  <a:extLst>
                    <a:ext uri="{FF2B5EF4-FFF2-40B4-BE49-F238E27FC236}">
                      <a16:creationId xmlns:a16="http://schemas.microsoft.com/office/drawing/2014/main" xmlns:a14="http://schemas.microsoft.com/office/drawing/2010/main" xmlns="" id="{F1ABEC05-D60A-CD0D-EB5F-612BB5A158B9}"/>
                    </a:ext>
                  </a:extLst>
                </p:cNvPr>
                <p:cNvSpPr>
                  <a:spLocks noRot="1" noChangeAspect="1" noMove="1" noResize="1" noEditPoints="1" noAdjustHandles="1" noChangeArrowheads="1" noChangeShapeType="1" noTextEdit="1"/>
                </p:cNvSpPr>
                <p:nvPr/>
              </p:nvSpPr>
              <p:spPr>
                <a:xfrm>
                  <a:off x="3251368" y="5051634"/>
                  <a:ext cx="8300961" cy="617157"/>
                </a:xfrm>
                <a:prstGeom prst="rect">
                  <a:avLst/>
                </a:prstGeom>
                <a:blipFill rotWithShape="1">
                  <a:blip r:embed="rId5"/>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xmlns="" id="{C2E76849-9E34-E571-E762-AEC1594A3AAD}"/>
                </a:ext>
              </a:extLst>
            </p:cNvPr>
            <p:cNvSpPr/>
            <p:nvPr/>
          </p:nvSpPr>
          <p:spPr>
            <a:xfrm>
              <a:off x="784333" y="4471142"/>
              <a:ext cx="2031325" cy="461665"/>
            </a:xfrm>
            <a:prstGeom prst="rect">
              <a:avLst/>
            </a:prstGeom>
            <a:solidFill>
              <a:schemeClr val="accent6">
                <a:lumMod val="20000"/>
                <a:lumOff val="80000"/>
              </a:schemeClr>
            </a:solidFill>
          </p:spPr>
          <p:txBody>
            <a:bodyPr wrap="none">
              <a:spAutoFit/>
            </a:bodyPr>
            <a:lstStyle/>
            <a:p>
              <a:pPr lvl="0" fontAlgn="base">
                <a:spcBef>
                  <a:spcPct val="50000"/>
                </a:spcBef>
                <a:spcAft>
                  <a:spcPct val="0"/>
                </a:spcAft>
                <a:defRPr/>
              </a:pPr>
              <a:r>
                <a:rPr kumimoji="1" lang="zh-CN" altLang="en-US" sz="2400" b="1" kern="0" dirty="0">
                  <a:solidFill>
                    <a:srgbClr val="E80000"/>
                  </a:solidFill>
                  <a:latin typeface="仿宋_GB2312" pitchFamily="49" charset="-122"/>
                  <a:ea typeface="仿宋_GB2312" pitchFamily="49" charset="-122"/>
                  <a:sym typeface="Wingdings" panose="05000000000000000000" pitchFamily="2" charset="2"/>
                </a:rPr>
                <a:t>递推方法二：</a:t>
              </a:r>
              <a:endParaRPr kumimoji="1" lang="en-US" altLang="zh-CN" sz="2400" kern="0" dirty="0">
                <a:solidFill>
                  <a:srgbClr val="000000"/>
                </a:solidFill>
                <a:latin typeface="仿宋_GB2312" pitchFamily="49" charset="-122"/>
                <a:ea typeface="仿宋_GB2312" pitchFamily="49" charset="-122"/>
                <a:sym typeface="Wingdings" panose="05000000000000000000" pitchFamily="2" charset="2"/>
              </a:endParaRPr>
            </a:p>
          </p:txBody>
        </p:sp>
      </p:grpSp>
    </p:spTree>
    <p:extLst>
      <p:ext uri="{BB962C8B-B14F-4D97-AF65-F5344CB8AC3E}">
        <p14:creationId xmlns:p14="http://schemas.microsoft.com/office/powerpoint/2010/main" val="31543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C187CF05-0677-3A2F-B138-2D45135EE3EB}"/>
              </a:ext>
            </a:extLst>
          </p:cNvPr>
          <p:cNvSpPr>
            <a:spLocks noGrp="1" noChangeArrowheads="1"/>
          </p:cNvSpPr>
          <p:nvPr>
            <p:ph type="body" idx="1"/>
          </p:nvPr>
        </p:nvSpPr>
        <p:spPr>
          <a:xfrm>
            <a:off x="323850" y="1052512"/>
            <a:ext cx="8569325" cy="5472831"/>
          </a:xfrm>
        </p:spPr>
        <p:txBody>
          <a:bodyPr/>
          <a:lstStyle/>
          <a:p>
            <a:pPr eaLnBrk="1" hangingPunct="1">
              <a:lnSpc>
                <a:spcPct val="90000"/>
              </a:lnSpc>
            </a:pPr>
            <a:r>
              <a:rPr lang="zh-CN" altLang="en-US" sz="2600" b="1" dirty="0">
                <a:solidFill>
                  <a:srgbClr val="0033CC"/>
                </a:solidFill>
              </a:rPr>
              <a:t>蝴蝶效应</a:t>
            </a:r>
            <a:r>
              <a:rPr lang="zh-CN" altLang="en-US" sz="2600" b="1" dirty="0"/>
              <a:t>：一只蝴蝶在</a:t>
            </a:r>
            <a:r>
              <a:rPr lang="zh-CN" altLang="en-US" sz="2600" b="1" dirty="0">
                <a:hlinkClick r:id="rId2"/>
              </a:rPr>
              <a:t>巴西</a:t>
            </a:r>
            <a:r>
              <a:rPr lang="zh-CN" altLang="en-US" sz="2600" b="1" dirty="0"/>
              <a:t>轻拍翅膀，可以导致一个月后</a:t>
            </a:r>
            <a:r>
              <a:rPr lang="zh-CN" altLang="en-US" sz="2600" b="1" dirty="0">
                <a:hlinkClick r:id="rId3"/>
              </a:rPr>
              <a:t>德克萨斯州</a:t>
            </a:r>
            <a:r>
              <a:rPr lang="zh-CN" altLang="en-US" sz="2600" b="1" dirty="0"/>
              <a:t>的一场龙卷风。</a:t>
            </a:r>
          </a:p>
          <a:p>
            <a:pPr eaLnBrk="1" hangingPunct="1">
              <a:lnSpc>
                <a:spcPct val="90000"/>
              </a:lnSpc>
            </a:pPr>
            <a:endParaRPr lang="zh-CN" altLang="en-US" sz="2600" b="1" dirty="0"/>
          </a:p>
          <a:p>
            <a:pPr eaLnBrk="1" hangingPunct="1">
              <a:lnSpc>
                <a:spcPct val="90000"/>
              </a:lnSpc>
            </a:pPr>
            <a:endParaRPr lang="zh-CN" altLang="en-US" sz="2600" b="1" dirty="0"/>
          </a:p>
          <a:p>
            <a:pPr eaLnBrk="1" hangingPunct="1">
              <a:lnSpc>
                <a:spcPct val="90000"/>
              </a:lnSpc>
            </a:pPr>
            <a:endParaRPr lang="zh-CN" altLang="en-US" sz="2600" b="1" dirty="0"/>
          </a:p>
          <a:p>
            <a:pPr eaLnBrk="1" hangingPunct="1">
              <a:lnSpc>
                <a:spcPct val="90000"/>
              </a:lnSpc>
            </a:pPr>
            <a:endParaRPr lang="zh-CN" altLang="en-US" sz="2600" b="1" dirty="0"/>
          </a:p>
          <a:p>
            <a:pPr eaLnBrk="1" hangingPunct="1">
              <a:lnSpc>
                <a:spcPct val="90000"/>
              </a:lnSpc>
            </a:pPr>
            <a:endParaRPr lang="zh-CN" altLang="en-US" sz="3600" b="1" dirty="0"/>
          </a:p>
          <a:p>
            <a:pPr eaLnBrk="1" hangingPunct="1">
              <a:lnSpc>
                <a:spcPct val="90000"/>
              </a:lnSpc>
            </a:pPr>
            <a:endParaRPr lang="zh-CN" altLang="en-US" sz="4000" b="1" dirty="0"/>
          </a:p>
          <a:p>
            <a:pPr eaLnBrk="1" hangingPunct="1">
              <a:lnSpc>
                <a:spcPct val="90000"/>
              </a:lnSpc>
            </a:pPr>
            <a:r>
              <a:rPr lang="zh-CN" altLang="en-US" sz="2800" b="1" dirty="0">
                <a:solidFill>
                  <a:srgbClr val="0033CC"/>
                </a:solidFill>
              </a:rPr>
              <a:t>计算方法中的蝴蝶效应</a:t>
            </a:r>
            <a:r>
              <a:rPr lang="zh-CN" altLang="en-US" sz="2800" b="1" dirty="0"/>
              <a:t>：</a:t>
            </a:r>
            <a:r>
              <a:rPr lang="zh-CN" altLang="en-US" sz="2600" b="1" dirty="0"/>
              <a:t> </a:t>
            </a:r>
          </a:p>
          <a:p>
            <a:pPr lvl="1" eaLnBrk="1" hangingPunct="1">
              <a:lnSpc>
                <a:spcPct val="90000"/>
              </a:lnSpc>
            </a:pPr>
            <a:r>
              <a:rPr lang="zh-CN" altLang="en-US" sz="2400" b="1" dirty="0"/>
              <a:t>极其微小的</a:t>
            </a:r>
            <a:r>
              <a:rPr lang="zh-CN" altLang="en-US" sz="2400" b="1" dirty="0">
                <a:solidFill>
                  <a:srgbClr val="0033CC"/>
                </a:solidFill>
              </a:rPr>
              <a:t>误差在计算过程中不断积累与传播</a:t>
            </a:r>
            <a:r>
              <a:rPr lang="zh-CN" altLang="en-US" sz="2400" b="1" dirty="0"/>
              <a:t>，最终导致计算结果与理论结果严重偏离，使得计算方法</a:t>
            </a:r>
            <a:r>
              <a:rPr lang="zh-CN" altLang="en-US" sz="2400" b="1" dirty="0" smtClean="0"/>
              <a:t>完全失效。  </a:t>
            </a:r>
            <a:endParaRPr lang="zh-CN" altLang="en-US" sz="2400" b="1" dirty="0"/>
          </a:p>
          <a:p>
            <a:pPr lvl="1" eaLnBrk="1" hangingPunct="1">
              <a:lnSpc>
                <a:spcPct val="90000"/>
              </a:lnSpc>
              <a:buFont typeface="Wingdings" panose="05000000000000000000" pitchFamily="2" charset="2"/>
              <a:buNone/>
            </a:pPr>
            <a:r>
              <a:rPr lang="en-US" altLang="zh-CN" sz="2400" b="1" dirty="0" smtClean="0"/>
              <a:t>   —— </a:t>
            </a:r>
            <a:r>
              <a:rPr lang="zh-CN" altLang="en-US" sz="2400" b="1" dirty="0">
                <a:solidFill>
                  <a:srgbClr val="0033CC"/>
                </a:solidFill>
              </a:rPr>
              <a:t>这种现象称为</a:t>
            </a:r>
            <a:r>
              <a:rPr lang="zh-CN" altLang="en-US" sz="2400" b="1" dirty="0">
                <a:solidFill>
                  <a:srgbClr val="FF0000"/>
                </a:solidFill>
                <a:effectLst>
                  <a:outerShdw blurRad="38100" dist="38100" dir="2700000" algn="tl">
                    <a:srgbClr val="000000">
                      <a:alpha val="43137"/>
                    </a:srgbClr>
                  </a:outerShdw>
                </a:effectLst>
              </a:rPr>
              <a:t>计算方法的病态性</a:t>
            </a:r>
          </a:p>
        </p:txBody>
      </p:sp>
      <p:sp>
        <p:nvSpPr>
          <p:cNvPr id="9219" name="Rectangle 3">
            <a:extLst>
              <a:ext uri="{FF2B5EF4-FFF2-40B4-BE49-F238E27FC236}">
                <a16:creationId xmlns:a16="http://schemas.microsoft.com/office/drawing/2014/main" xmlns="" id="{50CE097F-07A6-6F83-94A7-B4883561918E}"/>
              </a:ext>
            </a:extLst>
          </p:cNvPr>
          <p:cNvSpPr>
            <a:spLocks noChangeArrowheads="1"/>
          </p:cNvSpPr>
          <p:nvPr/>
        </p:nvSpPr>
        <p:spPr bwMode="black">
          <a:xfrm>
            <a:off x="539552" y="273150"/>
            <a:ext cx="84534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tx2"/>
                </a:solidFill>
                <a:latin typeface="微软雅黑" panose="020B0503020204020204" pitchFamily="34" charset="-122"/>
                <a:ea typeface="微软雅黑" panose="020B0503020204020204" pitchFamily="34" charset="-122"/>
              </a:rPr>
              <a:t>误差的积累与传播</a:t>
            </a:r>
          </a:p>
        </p:txBody>
      </p:sp>
      <p:pic>
        <p:nvPicPr>
          <p:cNvPr id="9220" name="Picture 4" descr="0105ppt">
            <a:extLst>
              <a:ext uri="{FF2B5EF4-FFF2-40B4-BE49-F238E27FC236}">
                <a16:creationId xmlns:a16="http://schemas.microsoft.com/office/drawing/2014/main" xmlns="" id="{DAB9B84A-CF9F-B99B-E34E-8D0D19054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966" y="1988840"/>
            <a:ext cx="5210314" cy="262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灯片编号占位符 2">
            <a:extLst>
              <a:ext uri="{FF2B5EF4-FFF2-40B4-BE49-F238E27FC236}">
                <a16:creationId xmlns:a16="http://schemas.microsoft.com/office/drawing/2014/main" xmlns="" id="{7FACE651-8668-934A-76A9-D338475F463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584F36-9595-450C-B5AB-26E2ADC52FC1}" type="slidenum">
              <a:rPr lang="en-US" altLang="zh-CN" smtClean="0">
                <a:solidFill>
                  <a:srgbClr val="002060"/>
                </a:solidFill>
                <a:latin typeface="黑体" panose="02010609060101010101" pitchFamily="49" charset="-122"/>
                <a:ea typeface="黑体" panose="02010609060101010101" pitchFamily="49" charset="-122"/>
              </a:rPr>
              <a:pPr/>
              <a:t>24</a:t>
            </a:fld>
            <a:endParaRPr lang="en-US" altLang="zh-CN" dirty="0">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914">
                                            <p:txEl>
                                              <p:pRg st="7" end="7"/>
                                            </p:txEl>
                                          </p:spTgt>
                                        </p:tgtEl>
                                        <p:attrNameLst>
                                          <p:attrName>style.visibility</p:attrName>
                                        </p:attrNameLst>
                                      </p:cBhvr>
                                      <p:to>
                                        <p:strVal val="visible"/>
                                      </p:to>
                                    </p:set>
                                    <p:animEffect transition="in" filter="box(in)">
                                      <p:cBhvr>
                                        <p:cTn id="7" dur="500"/>
                                        <p:tgtEl>
                                          <p:spTgt spid="38914">
                                            <p:txEl>
                                              <p:pRg st="7" end="7"/>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8914">
                                            <p:txEl>
                                              <p:pRg st="8" end="8"/>
                                            </p:txEl>
                                          </p:spTgt>
                                        </p:tgtEl>
                                        <p:attrNameLst>
                                          <p:attrName>style.visibility</p:attrName>
                                        </p:attrNameLst>
                                      </p:cBhvr>
                                      <p:to>
                                        <p:strVal val="visible"/>
                                      </p:to>
                                    </p:set>
                                    <p:animEffect transition="in" filter="box(in)">
                                      <p:cBhvr>
                                        <p:cTn id="11" dur="500"/>
                                        <p:tgtEl>
                                          <p:spTgt spid="38914">
                                            <p:txEl>
                                              <p:pRg st="8" end="8"/>
                                            </p:txEl>
                                          </p:spTgt>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38914">
                                            <p:txEl>
                                              <p:pRg st="9" end="9"/>
                                            </p:txEl>
                                          </p:spTgt>
                                        </p:tgtEl>
                                        <p:attrNameLst>
                                          <p:attrName>style.visibility</p:attrName>
                                        </p:attrNameLst>
                                      </p:cBhvr>
                                      <p:to>
                                        <p:strVal val="visible"/>
                                      </p:to>
                                    </p:set>
                                    <p:animEffect transition="in" filter="box(in)">
                                      <p:cBhvr>
                                        <p:cTn id="15" dur="500"/>
                                        <p:tgtEl>
                                          <p:spTgt spid="389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xmlns="" id="{53EAB37C-94D6-B666-A368-DF986953E915}"/>
              </a:ext>
            </a:extLst>
          </p:cNvPr>
          <p:cNvSpPr>
            <a:spLocks noChangeArrowheads="1"/>
          </p:cNvSpPr>
          <p:nvPr/>
        </p:nvSpPr>
        <p:spPr bwMode="black">
          <a:xfrm>
            <a:off x="539552" y="417165"/>
            <a:ext cx="7391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tx2"/>
                </a:solidFill>
                <a:latin typeface="微软雅黑" panose="020B0503020204020204" pitchFamily="34" charset="-122"/>
                <a:ea typeface="微软雅黑" panose="020B0503020204020204" pitchFamily="34" charset="-122"/>
              </a:rPr>
              <a:t>误差</a:t>
            </a:r>
            <a:r>
              <a:rPr lang="en-US" altLang="zh-CN" sz="3600" b="1" dirty="0">
                <a:solidFill>
                  <a:schemeClr val="tx2"/>
                </a:solidFill>
                <a:latin typeface="微软雅黑" panose="020B0503020204020204" pitchFamily="34" charset="-122"/>
                <a:ea typeface="微软雅黑" panose="020B0503020204020204" pitchFamily="34" charset="-122"/>
              </a:rPr>
              <a:t>——</a:t>
            </a:r>
            <a:r>
              <a:rPr lang="zh-CN" altLang="en-US" sz="3600" b="1" dirty="0">
                <a:solidFill>
                  <a:schemeClr val="tx2"/>
                </a:solidFill>
                <a:latin typeface="微软雅黑" panose="020B0503020204020204" pitchFamily="34" charset="-122"/>
                <a:ea typeface="微软雅黑" panose="020B0503020204020204" pitchFamily="34" charset="-122"/>
              </a:rPr>
              <a:t>积累与传播</a:t>
            </a:r>
          </a:p>
        </p:txBody>
      </p:sp>
      <p:sp>
        <p:nvSpPr>
          <p:cNvPr id="14339" name="Rectangle 10">
            <a:extLst>
              <a:ext uri="{FF2B5EF4-FFF2-40B4-BE49-F238E27FC236}">
                <a16:creationId xmlns:a16="http://schemas.microsoft.com/office/drawing/2014/main" xmlns="" id="{4C400ED7-A4AD-593A-ADBD-492B63984E5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AutoShape 6">
            <a:extLst>
              <a:ext uri="{FF2B5EF4-FFF2-40B4-BE49-F238E27FC236}">
                <a16:creationId xmlns:a16="http://schemas.microsoft.com/office/drawing/2014/main" xmlns="" id="{F35F6B06-0A02-6E1D-31CF-683FB96E0F72}"/>
              </a:ext>
            </a:extLst>
          </p:cNvPr>
          <p:cNvSpPr>
            <a:spLocks noChangeArrowheads="1"/>
          </p:cNvSpPr>
          <p:nvPr/>
        </p:nvSpPr>
        <p:spPr bwMode="auto">
          <a:xfrm flipH="1">
            <a:off x="495300" y="3134200"/>
            <a:ext cx="8153400" cy="1800225"/>
          </a:xfrm>
          <a:prstGeom prst="horizontalScroll">
            <a:avLst>
              <a:gd name="adj" fmla="val 8903"/>
            </a:avLst>
          </a:prstGeom>
          <a:gradFill rotWithShape="0">
            <a:gsLst>
              <a:gs pos="0">
                <a:srgbClr val="FFFFFF">
                  <a:gamma/>
                  <a:shade val="78824"/>
                  <a:invGamma/>
                </a:srgbClr>
              </a:gs>
              <a:gs pos="50000">
                <a:srgbClr val="FFFFFF"/>
              </a:gs>
              <a:gs pos="100000">
                <a:srgbClr val="FFFFFF">
                  <a:gamma/>
                  <a:shade val="78824"/>
                  <a:invGamma/>
                </a:srgbClr>
              </a:gs>
            </a:gsLst>
            <a:lin ang="0" scaled="1"/>
          </a:gradFill>
          <a:ln w="9525">
            <a:solidFill>
              <a:srgbClr val="29698D"/>
            </a:solidFill>
            <a:round/>
            <a:headEnd/>
            <a:tailEnd/>
          </a:ln>
          <a:effectLst/>
        </p:spPr>
        <p:txBody>
          <a:bodyPr tIns="226800" anchor="ctr"/>
          <a:lstStyle/>
          <a:p>
            <a:pPr eaLnBrk="1" fontAlgn="auto" hangingPunct="1">
              <a:spcBef>
                <a:spcPct val="5000"/>
              </a:spcBef>
              <a:spcAft>
                <a:spcPct val="5000"/>
              </a:spcAft>
              <a:defRPr/>
            </a:pPr>
            <a:r>
              <a:rPr kumimoji="1" lang="zh-CN" altLang="en-US" sz="2800" b="1" kern="0" dirty="0">
                <a:solidFill>
                  <a:srgbClr val="29698D"/>
                </a:solidFill>
                <a:latin typeface="黑体" panose="02010609060101010101" pitchFamily="49" charset="-122"/>
                <a:ea typeface="黑体" panose="02010609060101010101" pitchFamily="49" charset="-122"/>
              </a:rPr>
              <a:t>    在今后的讨论中，</a:t>
            </a:r>
            <a:r>
              <a:rPr kumimoji="1" lang="zh-CN" altLang="en-US" sz="2800" b="1" kern="0" dirty="0">
                <a:solidFill>
                  <a:srgbClr val="FF3300"/>
                </a:solidFill>
                <a:latin typeface="黑体" panose="02010609060101010101" pitchFamily="49" charset="-122"/>
                <a:ea typeface="黑体" panose="02010609060101010101" pitchFamily="49" charset="-122"/>
              </a:rPr>
              <a:t>误差</a:t>
            </a:r>
            <a:r>
              <a:rPr kumimoji="1" lang="zh-CN" altLang="en-US" sz="2800" b="1" kern="0" dirty="0">
                <a:solidFill>
                  <a:srgbClr val="29698D"/>
                </a:solidFill>
                <a:latin typeface="黑体" panose="02010609060101010101" pitchFamily="49" charset="-122"/>
                <a:ea typeface="黑体" panose="02010609060101010101" pitchFamily="49" charset="-122"/>
              </a:rPr>
              <a:t>将不可回避，算法的</a:t>
            </a:r>
            <a:r>
              <a:rPr kumimoji="1" lang="zh-CN" altLang="en-US" sz="2800" b="1" kern="0" dirty="0">
                <a:solidFill>
                  <a:srgbClr val="FF0000"/>
                </a:solidFill>
                <a:latin typeface="黑体" panose="02010609060101010101" pitchFamily="49" charset="-122"/>
                <a:ea typeface="黑体" panose="02010609060101010101" pitchFamily="49" charset="-122"/>
              </a:rPr>
              <a:t>稳定性</a:t>
            </a:r>
            <a:r>
              <a:rPr kumimoji="1" lang="zh-CN" altLang="en-US" sz="2800" b="1" kern="0" dirty="0">
                <a:solidFill>
                  <a:srgbClr val="29698D"/>
                </a:solidFill>
                <a:latin typeface="黑体" panose="02010609060101010101" pitchFamily="49" charset="-122"/>
                <a:ea typeface="黑体" panose="02010609060101010101" pitchFamily="49" charset="-122"/>
              </a:rPr>
              <a:t>会是一个非常重要的话题。</a:t>
            </a:r>
            <a:endParaRPr kumimoji="1" lang="zh-CN" altLang="en-US" sz="2800" kern="0" dirty="0">
              <a:solidFill>
                <a:srgbClr val="29698D"/>
              </a:solidFill>
              <a:latin typeface="黑体" panose="02010609060101010101" pitchFamily="49" charset="-122"/>
              <a:ea typeface="黑体" panose="02010609060101010101" pitchFamily="49" charset="-122"/>
            </a:endParaRPr>
          </a:p>
        </p:txBody>
      </p:sp>
      <p:sp>
        <p:nvSpPr>
          <p:cNvPr id="14348" name="灯片编号占位符 2">
            <a:extLst>
              <a:ext uri="{FF2B5EF4-FFF2-40B4-BE49-F238E27FC236}">
                <a16:creationId xmlns:a16="http://schemas.microsoft.com/office/drawing/2014/main" xmlns="" id="{63955BB9-D973-0C37-C0C2-929A726C00C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F4AA8C-A84E-4CB5-A64E-EFFA6A1A0DBC}" type="slidenum">
              <a:rPr lang="en-US" altLang="zh-CN" smtClean="0">
                <a:solidFill>
                  <a:srgbClr val="002060"/>
                </a:solidFill>
                <a:latin typeface="黑体" panose="02010609060101010101" pitchFamily="49" charset="-122"/>
                <a:ea typeface="黑体" panose="02010609060101010101" pitchFamily="49" charset="-122"/>
              </a:rPr>
              <a:pPr/>
              <a:t>25</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Text Box 4">
            <a:extLst>
              <a:ext uri="{FF2B5EF4-FFF2-40B4-BE49-F238E27FC236}">
                <a16:creationId xmlns:a16="http://schemas.microsoft.com/office/drawing/2014/main" xmlns="" id="{0C544C09-A748-00F7-8BD0-0287226A50AC}"/>
              </a:ext>
            </a:extLst>
          </p:cNvPr>
          <p:cNvSpPr txBox="1">
            <a:spLocks noChangeArrowheads="1"/>
          </p:cNvSpPr>
          <p:nvPr/>
        </p:nvSpPr>
        <p:spPr bwMode="auto">
          <a:xfrm>
            <a:off x="611560" y="1367632"/>
            <a:ext cx="8075240" cy="1384995"/>
          </a:xfrm>
          <a:prstGeom prst="rect">
            <a:avLst/>
          </a:prstGeom>
          <a:solidFill>
            <a:schemeClr val="accent6">
              <a:lumMod val="20000"/>
              <a:lumOff val="80000"/>
            </a:schemeClr>
          </a:solidFill>
          <a:ln w="12700">
            <a:solidFill>
              <a:schemeClr val="tx1"/>
            </a:solidFill>
          </a:ln>
          <a:effectLst/>
          <a:extLst/>
        </p:spPr>
        <p:txBody>
          <a:bodyPr wrap="square">
            <a:spAutoFit/>
          </a:bodyPr>
          <a:lstStyle/>
          <a:p>
            <a:pPr fontAlgn="base">
              <a:lnSpc>
                <a:spcPct val="150000"/>
              </a:lnSpc>
              <a:spcBef>
                <a:spcPct val="0"/>
              </a:spcBef>
              <a:spcAft>
                <a:spcPct val="0"/>
              </a:spcAft>
            </a:pPr>
            <a:r>
              <a:rPr kumimoji="1" lang="en-US" altLang="zh-CN" sz="2800" b="1" dirty="0">
                <a:latin typeface="Times New Roman" panose="02020603050405020304" pitchFamily="18" charset="0"/>
                <a:ea typeface="楷体_GB2312" pitchFamily="49" charset="-122"/>
                <a:sym typeface="Wingdings" panose="05000000000000000000" pitchFamily="2" charset="2"/>
              </a:rPr>
              <a:t>      </a:t>
            </a:r>
            <a:r>
              <a:rPr kumimoji="1" lang="zh-CN" altLang="en-US" sz="2800" b="1" dirty="0">
                <a:latin typeface="Times New Roman" panose="02020603050405020304" pitchFamily="18" charset="0"/>
                <a:ea typeface="楷体_GB2312" pitchFamily="49" charset="-122"/>
                <a:sym typeface="Wingdings" panose="05000000000000000000" pitchFamily="2" charset="2"/>
              </a:rPr>
              <a:t>不论是求根公式还是递推计算，</a:t>
            </a:r>
            <a:r>
              <a:rPr kumimoji="1" lang="zh-CN" altLang="en-US" sz="2800"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Wingdings" panose="05000000000000000000" pitchFamily="2" charset="2"/>
              </a:rPr>
              <a:t>计算方法的数值稳定性是计算数学的基本问题</a:t>
            </a:r>
            <a:r>
              <a:rPr kumimoji="1" lang="zh-CN" altLang="en-US" sz="2800" b="1" dirty="0">
                <a:latin typeface="Times New Roman" panose="02020603050405020304" pitchFamily="18" charset="0"/>
                <a:ea typeface="楷体_GB2312" pitchFamily="49" charset="-122"/>
                <a:sym typeface="Wingdings" panose="05000000000000000000" pitchFamily="2" charset="2"/>
              </a:rPr>
              <a:t>。</a:t>
            </a:r>
            <a:endParaRPr kumimoji="1" lang="zh-CN" altLang="en-US" sz="2800" b="1" dirty="0">
              <a:latin typeface="Times New Roman" panose="02020603050405020304" pitchFamily="18" charset="0"/>
              <a:ea typeface="楷体_GB2312" pitchFamily="49" charset="-122"/>
              <a:sym typeface="Symbol" panose="05050102010706020507" pitchFamily="18" charset="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AB77D6A6-9F6A-0E41-4324-B700F9760D78}"/>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a:t>第一章 绪论与计算误差</a:t>
            </a:r>
          </a:p>
        </p:txBody>
      </p:sp>
      <p:sp>
        <p:nvSpPr>
          <p:cNvPr id="15363" name="Rectangle 3">
            <a:extLst>
              <a:ext uri="{FF2B5EF4-FFF2-40B4-BE49-F238E27FC236}">
                <a16:creationId xmlns:a16="http://schemas.microsoft.com/office/drawing/2014/main" xmlns="" id="{879484BC-95BC-2A35-2716-3AB460F7790F}"/>
              </a:ext>
            </a:extLst>
          </p:cNvPr>
          <p:cNvSpPr>
            <a:spLocks noGrp="1" noChangeArrowheads="1"/>
          </p:cNvSpPr>
          <p:nvPr>
            <p:ph type="body" idx="1"/>
          </p:nvPr>
        </p:nvSpPr>
        <p:spPr>
          <a:xfrm>
            <a:off x="755650" y="1557338"/>
            <a:ext cx="7848600" cy="4032250"/>
          </a:xfrm>
        </p:spPr>
        <p:txBody>
          <a:bodyPr/>
          <a:lstStyle/>
          <a:p>
            <a:pPr eaLnBrk="1" hangingPunct="1">
              <a:defRPr/>
            </a:pPr>
            <a:r>
              <a:rPr lang="en-US" altLang="zh-CN" sz="3600" b="1" dirty="0">
                <a:solidFill>
                  <a:schemeClr val="bg1">
                    <a:lumMod val="85000"/>
                  </a:schemeClr>
                </a:solidFill>
              </a:rPr>
              <a:t>1 </a:t>
            </a:r>
            <a:r>
              <a:rPr lang="zh-CN" altLang="en-US" sz="3600" b="1" dirty="0">
                <a:solidFill>
                  <a:schemeClr val="bg1">
                    <a:lumMod val="85000"/>
                  </a:schemeClr>
                </a:solidFill>
              </a:rPr>
              <a:t>计算方法研究内容与意义</a:t>
            </a:r>
            <a:endParaRPr lang="en-US" altLang="zh-CN" sz="3600" b="1" dirty="0">
              <a:solidFill>
                <a:schemeClr val="bg1">
                  <a:lumMod val="85000"/>
                </a:schemeClr>
              </a:solidFill>
            </a:endParaRPr>
          </a:p>
          <a:p>
            <a:pPr eaLnBrk="1" hangingPunct="1">
              <a:defRPr/>
            </a:pPr>
            <a:r>
              <a:rPr lang="en-US" altLang="zh-CN" sz="3600" b="1" dirty="0">
                <a:solidFill>
                  <a:schemeClr val="bg1">
                    <a:lumMod val="85000"/>
                  </a:schemeClr>
                </a:solidFill>
              </a:rPr>
              <a:t>2 </a:t>
            </a:r>
            <a:r>
              <a:rPr lang="zh-CN" altLang="en-US" sz="3600" b="1" dirty="0">
                <a:solidFill>
                  <a:schemeClr val="bg1">
                    <a:lumMod val="85000"/>
                  </a:schemeClr>
                </a:solidFill>
              </a:rPr>
              <a:t>计算方法在数学建模中的应用</a:t>
            </a:r>
            <a:endParaRPr lang="en-US" altLang="zh-CN" sz="3600" b="1" dirty="0">
              <a:solidFill>
                <a:schemeClr val="bg1">
                  <a:lumMod val="85000"/>
                </a:schemeClr>
              </a:solidFill>
            </a:endParaRPr>
          </a:p>
          <a:p>
            <a:pPr eaLnBrk="1" hangingPunct="1">
              <a:defRPr/>
            </a:pPr>
            <a:r>
              <a:rPr lang="en-US" altLang="zh-CN" sz="3600" b="1" dirty="0">
                <a:solidFill>
                  <a:schemeClr val="bg1">
                    <a:lumMod val="85000"/>
                  </a:schemeClr>
                </a:solidFill>
              </a:rPr>
              <a:t>3 </a:t>
            </a:r>
            <a:r>
              <a:rPr lang="zh-CN" altLang="en-US" sz="3600" b="1" dirty="0">
                <a:solidFill>
                  <a:schemeClr val="bg1">
                    <a:lumMod val="85000"/>
                  </a:schemeClr>
                </a:solidFill>
              </a:rPr>
              <a:t>误差的基本概念</a:t>
            </a:r>
            <a:endParaRPr lang="en-US" altLang="zh-CN" sz="3600" b="1" dirty="0">
              <a:solidFill>
                <a:schemeClr val="bg1">
                  <a:lumMod val="85000"/>
                </a:schemeClr>
              </a:solidFill>
            </a:endParaRPr>
          </a:p>
          <a:p>
            <a:pPr eaLnBrk="1" hangingPunct="1">
              <a:defRPr/>
            </a:pPr>
            <a:r>
              <a:rPr lang="en-US" altLang="zh-CN" sz="3600" b="1" dirty="0">
                <a:solidFill>
                  <a:schemeClr val="bg1">
                    <a:lumMod val="85000"/>
                  </a:schemeClr>
                </a:solidFill>
              </a:rPr>
              <a:t>4 </a:t>
            </a:r>
            <a:r>
              <a:rPr lang="zh-CN" altLang="en-US" sz="3600" b="1" dirty="0">
                <a:solidFill>
                  <a:schemeClr val="bg1">
                    <a:lumMod val="85000"/>
                  </a:schemeClr>
                </a:solidFill>
              </a:rPr>
              <a:t>计算方法的数值稳定性</a:t>
            </a:r>
            <a:endParaRPr lang="en-US" altLang="zh-CN" sz="3600" b="1" dirty="0">
              <a:solidFill>
                <a:schemeClr val="bg1">
                  <a:lumMod val="85000"/>
                </a:schemeClr>
              </a:solidFill>
            </a:endParaRPr>
          </a:p>
          <a:p>
            <a:pPr eaLnBrk="1" hangingPunct="1">
              <a:defRPr/>
            </a:pPr>
            <a:r>
              <a:rPr lang="en-US" altLang="zh-CN" sz="3600" b="1" dirty="0"/>
              <a:t>5 </a:t>
            </a:r>
            <a:r>
              <a:rPr lang="zh-CN" altLang="en-US" sz="3600" b="1" dirty="0"/>
              <a:t>设计计算方法的原则</a:t>
            </a:r>
            <a:endParaRPr lang="en-US" altLang="zh-CN" sz="3600" b="1" dirty="0"/>
          </a:p>
          <a:p>
            <a:pPr eaLnBrk="1" hangingPunct="1">
              <a:defRPr/>
            </a:pPr>
            <a:endParaRPr lang="en-US" altLang="zh-CN" sz="3600" b="1" dirty="0"/>
          </a:p>
        </p:txBody>
      </p:sp>
      <p:sp>
        <p:nvSpPr>
          <p:cNvPr id="15364" name="灯片编号占位符 5">
            <a:extLst>
              <a:ext uri="{FF2B5EF4-FFF2-40B4-BE49-F238E27FC236}">
                <a16:creationId xmlns:a16="http://schemas.microsoft.com/office/drawing/2014/main" xmlns="" id="{C6B038BC-3262-E06B-2C59-A5C5A806E79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50B466A-DDE5-469F-B15A-E7EA04C0A8DC}" type="slidenum">
              <a:rPr lang="zh-CN" altLang="en-US" sz="1400" smtClean="0">
                <a:solidFill>
                  <a:srgbClr val="002060"/>
                </a:solidFill>
              </a:rPr>
              <a:pPr>
                <a:spcBef>
                  <a:spcPct val="0"/>
                </a:spcBef>
                <a:buClrTx/>
                <a:buSzTx/>
                <a:buFontTx/>
                <a:buNone/>
              </a:pPr>
              <a:t>26</a:t>
            </a:fld>
            <a:endParaRPr lang="en-US" altLang="zh-CN" sz="140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CE188117-4154-A6C9-75D0-E9DA7BFD1623}"/>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23" name="AutoShape 3">
            <a:extLst>
              <a:ext uri="{FF2B5EF4-FFF2-40B4-BE49-F238E27FC236}">
                <a16:creationId xmlns:a16="http://schemas.microsoft.com/office/drawing/2014/main" xmlns="" id="{94234EC5-129A-0577-8B0B-187DB3A297C3}"/>
              </a:ext>
            </a:extLst>
          </p:cNvPr>
          <p:cNvSpPr>
            <a:spLocks noChangeArrowheads="1"/>
          </p:cNvSpPr>
          <p:nvPr/>
        </p:nvSpPr>
        <p:spPr bwMode="ltGray">
          <a:xfrm>
            <a:off x="1403350" y="1484313"/>
            <a:ext cx="5473700" cy="3960812"/>
          </a:xfrm>
          <a:prstGeom prst="rightArrow">
            <a:avLst>
              <a:gd name="adj1" fmla="val 79306"/>
              <a:gd name="adj2" fmla="val 34229"/>
            </a:avLst>
          </a:prstGeom>
          <a:gradFill rotWithShape="1">
            <a:gsLst>
              <a:gs pos="0">
                <a:schemeClr val="accent1">
                  <a:gamma/>
                  <a:tint val="0"/>
                  <a:invGamma/>
                </a:schemeClr>
              </a:gs>
              <a:gs pos="100000">
                <a:schemeClr val="accent1"/>
              </a:gs>
            </a:gsLst>
            <a:lin ang="0" scaled="1"/>
          </a:gradFill>
          <a:ln>
            <a:noFill/>
          </a:ln>
          <a:effectLst/>
        </p:spPr>
        <p:txBody>
          <a:bodyPr wrap="none" anchor="ctr"/>
          <a:lstStyle/>
          <a:p>
            <a:pPr eaLnBrk="1" hangingPunct="1">
              <a:defRPr/>
            </a:pPr>
            <a:endParaRPr lang="zh-CN" altLang="en-US"/>
          </a:p>
        </p:txBody>
      </p:sp>
      <p:sp>
        <p:nvSpPr>
          <p:cNvPr id="24" name="AutoShape 4">
            <a:extLst>
              <a:ext uri="{FF2B5EF4-FFF2-40B4-BE49-F238E27FC236}">
                <a16:creationId xmlns:a16="http://schemas.microsoft.com/office/drawing/2014/main" xmlns="" id="{B66F4789-DA93-A02C-06D7-90C02808373A}"/>
              </a:ext>
            </a:extLst>
          </p:cNvPr>
          <p:cNvSpPr>
            <a:spLocks noChangeArrowheads="1"/>
          </p:cNvSpPr>
          <p:nvPr/>
        </p:nvSpPr>
        <p:spPr bwMode="blackWhite">
          <a:xfrm>
            <a:off x="1760538" y="1979613"/>
            <a:ext cx="3757612" cy="506412"/>
          </a:xfrm>
          <a:prstGeom prst="roundRect">
            <a:avLst>
              <a:gd name="adj" fmla="val 9106"/>
            </a:avLst>
          </a:prstGeom>
          <a:gradFill rotWithShape="1">
            <a:gsLst>
              <a:gs pos="0">
                <a:srgbClr val="993300"/>
              </a:gs>
              <a:gs pos="50000">
                <a:srgbClr val="A95328"/>
              </a:gs>
              <a:gs pos="100000">
                <a:srgbClr val="993300"/>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a:solidFill>
                  <a:schemeClr val="bg1"/>
                </a:solidFill>
                <a:ea typeface="楷体_GB2312" pitchFamily="49" charset="-122"/>
              </a:rPr>
              <a:t>稳定性</a:t>
            </a:r>
          </a:p>
        </p:txBody>
      </p:sp>
      <p:sp>
        <p:nvSpPr>
          <p:cNvPr id="25" name="AutoShape 7">
            <a:extLst>
              <a:ext uri="{FF2B5EF4-FFF2-40B4-BE49-F238E27FC236}">
                <a16:creationId xmlns:a16="http://schemas.microsoft.com/office/drawing/2014/main" xmlns="" id="{44E7DCF2-2983-3F74-1D6B-D5A5A644C1ED}"/>
              </a:ext>
            </a:extLst>
          </p:cNvPr>
          <p:cNvSpPr>
            <a:spLocks noChangeArrowheads="1"/>
          </p:cNvSpPr>
          <p:nvPr/>
        </p:nvSpPr>
        <p:spPr bwMode="auto">
          <a:xfrm>
            <a:off x="6732588" y="2997200"/>
            <a:ext cx="1876425" cy="1014413"/>
          </a:xfrm>
          <a:prstGeom prst="roundRect">
            <a:avLst>
              <a:gd name="adj" fmla="val 9106"/>
            </a:avLst>
          </a:prstGeom>
          <a:noFill/>
          <a:ln>
            <a:noFill/>
          </a:ln>
          <a:effectLst/>
        </p:spPr>
        <p:txBody>
          <a:bodyPr anchor="ctr"/>
          <a:lstStyle/>
          <a:p>
            <a:pPr algn="ctr" eaLnBrk="1" hangingPunct="1">
              <a:defRPr/>
            </a:pPr>
            <a:r>
              <a:rPr lang="zh-CN" altLang="en-US" sz="3000" dirty="0">
                <a:solidFill>
                  <a:srgbClr val="170CAA"/>
                </a:solidFill>
                <a:effectLst>
                  <a:outerShdw blurRad="38100" dist="38100" dir="2700000" algn="tl">
                    <a:srgbClr val="C0C0C0"/>
                  </a:outerShdw>
                </a:effectLst>
                <a:ea typeface="楷体_GB2312" pitchFamily="49" charset="-122"/>
              </a:rPr>
              <a:t>良好的</a:t>
            </a:r>
          </a:p>
          <a:p>
            <a:pPr algn="ctr" eaLnBrk="1" hangingPunct="1">
              <a:defRPr/>
            </a:pPr>
            <a:r>
              <a:rPr lang="zh-CN" altLang="en-US" sz="3000" dirty="0">
                <a:solidFill>
                  <a:srgbClr val="170CAA"/>
                </a:solidFill>
                <a:effectLst>
                  <a:outerShdw blurRad="38100" dist="38100" dir="2700000" algn="tl">
                    <a:srgbClr val="C0C0C0"/>
                  </a:outerShdw>
                </a:effectLst>
                <a:ea typeface="楷体_GB2312" pitchFamily="49" charset="-122"/>
              </a:rPr>
              <a:t>计算方法</a:t>
            </a:r>
          </a:p>
        </p:txBody>
      </p:sp>
      <p:sp>
        <p:nvSpPr>
          <p:cNvPr id="26" name="AutoShape 11">
            <a:extLst>
              <a:ext uri="{FF2B5EF4-FFF2-40B4-BE49-F238E27FC236}">
                <a16:creationId xmlns:a16="http://schemas.microsoft.com/office/drawing/2014/main" xmlns="" id="{BD1E26DF-7786-126C-4DDD-43376108C31C}"/>
              </a:ext>
            </a:extLst>
          </p:cNvPr>
          <p:cNvSpPr>
            <a:spLocks noChangeArrowheads="1"/>
          </p:cNvSpPr>
          <p:nvPr/>
        </p:nvSpPr>
        <p:spPr bwMode="blackWhite">
          <a:xfrm>
            <a:off x="1754188" y="2649538"/>
            <a:ext cx="3759200" cy="506412"/>
          </a:xfrm>
          <a:prstGeom prst="roundRect">
            <a:avLst>
              <a:gd name="adj" fmla="val 9106"/>
            </a:avLst>
          </a:prstGeom>
          <a:gradFill rotWithShape="1">
            <a:gsLst>
              <a:gs pos="0">
                <a:srgbClr val="170CAA"/>
              </a:gs>
              <a:gs pos="100000">
                <a:srgbClr val="5C54C3"/>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a:solidFill>
                  <a:schemeClr val="bg1"/>
                </a:solidFill>
                <a:ea typeface="楷体_GB2312" pitchFamily="49" charset="-122"/>
              </a:rPr>
              <a:t>精度</a:t>
            </a:r>
            <a:endParaRPr lang="en-US" altLang="zh-CN" sz="2800">
              <a:solidFill>
                <a:schemeClr val="bg1"/>
              </a:solidFill>
              <a:ea typeface="楷体_GB2312" pitchFamily="49" charset="-122"/>
            </a:endParaRPr>
          </a:p>
        </p:txBody>
      </p:sp>
      <p:sp>
        <p:nvSpPr>
          <p:cNvPr id="27" name="AutoShape 12">
            <a:extLst>
              <a:ext uri="{FF2B5EF4-FFF2-40B4-BE49-F238E27FC236}">
                <a16:creationId xmlns:a16="http://schemas.microsoft.com/office/drawing/2014/main" xmlns="" id="{D139AEF4-CCE1-D85A-79DA-054662AA2A81}"/>
              </a:ext>
            </a:extLst>
          </p:cNvPr>
          <p:cNvSpPr>
            <a:spLocks noChangeArrowheads="1"/>
          </p:cNvSpPr>
          <p:nvPr/>
        </p:nvSpPr>
        <p:spPr bwMode="blackWhite">
          <a:xfrm>
            <a:off x="1724025" y="3290888"/>
            <a:ext cx="3757613" cy="506412"/>
          </a:xfrm>
          <a:prstGeom prst="roundRect">
            <a:avLst>
              <a:gd name="adj" fmla="val 9106"/>
            </a:avLst>
          </a:prstGeom>
          <a:gradFill rotWithShape="1">
            <a:gsLst>
              <a:gs pos="0">
                <a:srgbClr val="333333"/>
              </a:gs>
              <a:gs pos="100000">
                <a:srgbClr val="616161"/>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a:solidFill>
                  <a:schemeClr val="bg1"/>
                </a:solidFill>
                <a:ea typeface="楷体_GB2312" pitchFamily="49" charset="-122"/>
              </a:rPr>
              <a:t>计算量大小</a:t>
            </a:r>
            <a:endParaRPr lang="en-US" altLang="zh-CN" sz="2800">
              <a:solidFill>
                <a:schemeClr val="bg1"/>
              </a:solidFill>
              <a:ea typeface="楷体_GB2312" pitchFamily="49" charset="-122"/>
            </a:endParaRPr>
          </a:p>
        </p:txBody>
      </p:sp>
      <p:sp>
        <p:nvSpPr>
          <p:cNvPr id="28" name="AutoShape 13">
            <a:extLst>
              <a:ext uri="{FF2B5EF4-FFF2-40B4-BE49-F238E27FC236}">
                <a16:creationId xmlns:a16="http://schemas.microsoft.com/office/drawing/2014/main" xmlns="" id="{C81005F6-D670-4D69-9681-A4EC9E7FB593}"/>
              </a:ext>
            </a:extLst>
          </p:cNvPr>
          <p:cNvSpPr>
            <a:spLocks noChangeArrowheads="1"/>
          </p:cNvSpPr>
          <p:nvPr/>
        </p:nvSpPr>
        <p:spPr bwMode="blackWhite">
          <a:xfrm>
            <a:off x="1754188" y="3976688"/>
            <a:ext cx="3759200" cy="506412"/>
          </a:xfrm>
          <a:prstGeom prst="roundRect">
            <a:avLst>
              <a:gd name="adj" fmla="val 9106"/>
            </a:avLst>
          </a:prstGeom>
          <a:gradFill rotWithShape="1">
            <a:gsLst>
              <a:gs pos="0">
                <a:srgbClr val="800080"/>
              </a:gs>
              <a:gs pos="50000">
                <a:srgbClr val="9D3A9D"/>
              </a:gs>
              <a:gs pos="100000">
                <a:srgbClr val="800080"/>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a:solidFill>
                  <a:schemeClr val="bg1"/>
                </a:solidFill>
                <a:ea typeface="楷体_GB2312" pitchFamily="49" charset="-122"/>
              </a:rPr>
              <a:t>存储量大小</a:t>
            </a:r>
            <a:endParaRPr lang="en-US" altLang="zh-CN" sz="2800">
              <a:solidFill>
                <a:schemeClr val="bg1"/>
              </a:solidFill>
              <a:ea typeface="楷体_GB2312" pitchFamily="49" charset="-122"/>
            </a:endParaRPr>
          </a:p>
        </p:txBody>
      </p:sp>
      <p:sp>
        <p:nvSpPr>
          <p:cNvPr id="29" name="AutoShape 14">
            <a:extLst>
              <a:ext uri="{FF2B5EF4-FFF2-40B4-BE49-F238E27FC236}">
                <a16:creationId xmlns:a16="http://schemas.microsoft.com/office/drawing/2014/main" xmlns="" id="{50FEEC02-E7EC-431A-6E59-E657900847A2}"/>
              </a:ext>
            </a:extLst>
          </p:cNvPr>
          <p:cNvSpPr>
            <a:spLocks noChangeArrowheads="1"/>
          </p:cNvSpPr>
          <p:nvPr/>
        </p:nvSpPr>
        <p:spPr bwMode="blackWhite">
          <a:xfrm>
            <a:off x="1754188" y="4624388"/>
            <a:ext cx="3759200" cy="506412"/>
          </a:xfrm>
          <a:prstGeom prst="roundRect">
            <a:avLst>
              <a:gd name="adj" fmla="val 9106"/>
            </a:avLst>
          </a:prstGeom>
          <a:gradFill rotWithShape="1">
            <a:gsLst>
              <a:gs pos="0">
                <a:srgbClr val="006600"/>
              </a:gs>
              <a:gs pos="50000">
                <a:srgbClr val="4D944D"/>
              </a:gs>
              <a:gs pos="100000">
                <a:srgbClr val="006600"/>
              </a:gs>
            </a:gsLst>
            <a:lin ang="27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a:solidFill>
                  <a:schemeClr val="bg1"/>
                </a:solidFill>
                <a:ea typeface="楷体_GB2312" pitchFamily="49" charset="-122"/>
              </a:rPr>
              <a:t>逻辑复杂性</a:t>
            </a:r>
            <a:endParaRPr lang="en-US" altLang="zh-CN" sz="2800">
              <a:solidFill>
                <a:schemeClr val="bg1"/>
              </a:solidFill>
              <a:ea typeface="楷体_GB2312" pitchFamily="49" charset="-122"/>
            </a:endParaRPr>
          </a:p>
        </p:txBody>
      </p:sp>
      <p:sp>
        <p:nvSpPr>
          <p:cNvPr id="30" name="Rectangle 16">
            <a:extLst>
              <a:ext uri="{FF2B5EF4-FFF2-40B4-BE49-F238E27FC236}">
                <a16:creationId xmlns:a16="http://schemas.microsoft.com/office/drawing/2014/main" xmlns="" id="{CA126702-B600-28BA-3E3D-876CA7F869D2}"/>
              </a:ext>
            </a:extLst>
          </p:cNvPr>
          <p:cNvSpPr txBox="1">
            <a:spLocks noChangeArrowheads="1"/>
          </p:cNvSpPr>
          <p:nvPr/>
        </p:nvSpPr>
        <p:spPr bwMode="auto">
          <a:xfrm>
            <a:off x="457200" y="1228725"/>
            <a:ext cx="8229600" cy="544513"/>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defRPr/>
            </a:pPr>
            <a:r>
              <a:rPr lang="zh-CN" altLang="en-US" b="1" kern="0" dirty="0">
                <a:ea typeface="宋体" pitchFamily="2" charset="-122"/>
              </a:rPr>
              <a:t>计算方法的</a:t>
            </a:r>
            <a:r>
              <a:rPr lang="zh-CN" altLang="en-US" b="1" kern="0" dirty="0">
                <a:solidFill>
                  <a:srgbClr val="C00000"/>
                </a:solidFill>
                <a:effectLst>
                  <a:outerShdw blurRad="38100" dist="38100" dir="2700000" algn="tl">
                    <a:srgbClr val="000000">
                      <a:alpha val="43137"/>
                    </a:srgbClr>
                  </a:outerShdw>
                </a:effectLst>
                <a:ea typeface="宋体" pitchFamily="2" charset="-122"/>
              </a:rPr>
              <a:t>评价标准</a:t>
            </a:r>
          </a:p>
        </p:txBody>
      </p:sp>
      <p:sp>
        <p:nvSpPr>
          <p:cNvPr id="31" name="AutoShape 17" descr="再生纸">
            <a:extLst>
              <a:ext uri="{FF2B5EF4-FFF2-40B4-BE49-F238E27FC236}">
                <a16:creationId xmlns:a16="http://schemas.microsoft.com/office/drawing/2014/main" xmlns="" id="{E25C4B14-E03A-9C2E-7280-A75BD8E39A76}"/>
              </a:ext>
            </a:extLst>
          </p:cNvPr>
          <p:cNvSpPr>
            <a:spLocks noChangeArrowheads="1"/>
          </p:cNvSpPr>
          <p:nvPr/>
        </p:nvSpPr>
        <p:spPr bwMode="auto">
          <a:xfrm>
            <a:off x="539750" y="5368925"/>
            <a:ext cx="8199438" cy="1054100"/>
          </a:xfrm>
          <a:prstGeom prst="roundRect">
            <a:avLst>
              <a:gd name="adj" fmla="val 16667"/>
            </a:avLst>
          </a:prstGeom>
          <a:blipFill dpi="0" rotWithShape="0">
            <a:blip r:embed="rId2"/>
            <a:srcRect/>
            <a:tile tx="0" ty="0" sx="100000" sy="100000" flip="none" algn="tl"/>
          </a:blipFill>
          <a:ln>
            <a:noFill/>
          </a:ln>
          <a:effectLst>
            <a:prstShdw prst="shdw17" dist="17961" dir="2700000">
              <a:srgbClr val="FFFFFF">
                <a:gamma/>
                <a:shade val="60000"/>
                <a:invGamma/>
              </a:srgbClr>
            </a:prstShdw>
          </a:effectLst>
        </p:spPr>
        <p:txBody>
          <a:bodyPr anchor="ctr">
            <a:spAutoFit/>
          </a:bodyPr>
          <a:lstStyle/>
          <a:p>
            <a:pPr eaLnBrk="1" hangingPunct="1">
              <a:defRPr/>
            </a:pPr>
            <a:r>
              <a:rPr kumimoji="1" lang="zh-CN" altLang="en-US" sz="2800" dirty="0">
                <a:solidFill>
                  <a:srgbClr val="170CAA"/>
                </a:solidFill>
                <a:effectLst>
                  <a:outerShdw blurRad="38100" dist="38100" dir="2700000" algn="tl">
                    <a:srgbClr val="C0C0C0"/>
                  </a:outerShdw>
                </a:effectLst>
                <a:latin typeface="黑体" panose="02010609060101010101" pitchFamily="49" charset="-122"/>
                <a:ea typeface="黑体" panose="02010609060101010101" pitchFamily="49" charset="-122"/>
              </a:rPr>
              <a:t>    在设计计算方法时，</a:t>
            </a:r>
            <a:r>
              <a:rPr kumimoji="1" lang="zh-CN" altLang="en-US" sz="28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rPr>
              <a:t>往往难以兼顾上述要求</a:t>
            </a:r>
            <a:r>
              <a:rPr kumimoji="1" lang="zh-CN" altLang="en-US" sz="2800" dirty="0">
                <a:solidFill>
                  <a:srgbClr val="170CAA"/>
                </a:solidFill>
                <a:effectLst>
                  <a:outerShdw blurRad="38100" dist="38100" dir="2700000" algn="tl">
                    <a:srgbClr val="C0C0C0"/>
                  </a:outerShdw>
                </a:effectLst>
                <a:latin typeface="黑体" panose="02010609060101010101" pitchFamily="49" charset="-122"/>
                <a:ea typeface="黑体" panose="02010609060101010101" pitchFamily="49" charset="-122"/>
              </a:rPr>
              <a:t>，因此要根据实际情况衡量，并作取舍。</a:t>
            </a:r>
          </a:p>
        </p:txBody>
      </p:sp>
      <p:sp>
        <p:nvSpPr>
          <p:cNvPr id="16396" name="灯片编号占位符 2">
            <a:extLst>
              <a:ext uri="{FF2B5EF4-FFF2-40B4-BE49-F238E27FC236}">
                <a16:creationId xmlns:a16="http://schemas.microsoft.com/office/drawing/2014/main" xmlns="" id="{6F9930DD-43BE-0AE0-7474-1E4E88027F6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8C6AA4-2EBB-4878-8973-52B5ADC7C071}" type="slidenum">
              <a:rPr lang="en-US" altLang="zh-CN" smtClean="0">
                <a:solidFill>
                  <a:srgbClr val="002060"/>
                </a:solidFill>
                <a:latin typeface="黑体" panose="02010609060101010101" pitchFamily="49" charset="-122"/>
                <a:ea typeface="黑体" panose="02010609060101010101" pitchFamily="49" charset="-122"/>
              </a:rPr>
              <a:pPr/>
              <a:t>27</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slide(fromLeft)">
                                      <p:cBhvr>
                                        <p:cTn id="37" dur="500"/>
                                        <p:tgtEl>
                                          <p:spTgt spid="25"/>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lide(fromLeft)">
                                      <p:cBhvr>
                                        <p:cTn id="40" dur="500"/>
                                        <p:tgtEl>
                                          <p:spTgt spid="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slide(fromBottom)">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27" grpId="0" animBg="1"/>
      <p:bldP spid="28" grpId="0" animBg="1"/>
      <p:bldP spid="29"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23528" y="4830390"/>
            <a:ext cx="8640960" cy="1799903"/>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23528" y="1740124"/>
            <a:ext cx="8640960" cy="295275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Rectangle 2">
            <a:extLst>
              <a:ext uri="{FF2B5EF4-FFF2-40B4-BE49-F238E27FC236}">
                <a16:creationId xmlns:a16="http://schemas.microsoft.com/office/drawing/2014/main" xmlns="" id="{273ADA0F-AB9F-9C24-30DA-0C6BED895675}"/>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43" name="Rectangle 3">
            <a:extLst>
              <a:ext uri="{FF2B5EF4-FFF2-40B4-BE49-F238E27FC236}">
                <a16:creationId xmlns:a16="http://schemas.microsoft.com/office/drawing/2014/main" xmlns="" id="{B055CF4B-AD3B-334C-43F2-9396BEF15A83}"/>
              </a:ext>
            </a:extLst>
          </p:cNvPr>
          <p:cNvSpPr txBox="1">
            <a:spLocks noChangeArrowheads="1"/>
          </p:cNvSpPr>
          <p:nvPr/>
        </p:nvSpPr>
        <p:spPr bwMode="auto">
          <a:xfrm>
            <a:off x="457200" y="1052736"/>
            <a:ext cx="8229600" cy="615950"/>
          </a:xfrm>
          <a:prstGeom prst="rect">
            <a:avLst/>
          </a:prstGeom>
          <a:noFill/>
          <a:ln>
            <a:no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1</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避免两个相近的数相减</a:t>
            </a:r>
          </a:p>
          <a:p>
            <a:pPr eaLnBrk="1" hangingPunct="1">
              <a:buFont typeface="Wingdings" pitchFamily="2" charset="2"/>
              <a:buNone/>
              <a:defRPr/>
            </a:pPr>
            <a:endParaRPr lang="zh-CN" altLang="en-US" sz="2400" b="1" kern="0" dirty="0">
              <a:solidFill>
                <a:srgbClr val="170CAA"/>
              </a:solidFill>
              <a:ea typeface="宋体" pitchFamily="2" charset="-122"/>
            </a:endParaRPr>
          </a:p>
          <a:p>
            <a:pPr eaLnBrk="1" hangingPunct="1">
              <a:buFont typeface="Wingdings" pitchFamily="2" charset="2"/>
              <a:buNone/>
              <a:defRPr/>
            </a:pPr>
            <a:endParaRPr lang="zh-CN" altLang="en-US" b="1" kern="0" dirty="0">
              <a:solidFill>
                <a:srgbClr val="170CAA"/>
              </a:solidFill>
              <a:ea typeface="宋体" pitchFamily="2" charset="-122"/>
            </a:endParaRPr>
          </a:p>
        </p:txBody>
      </p:sp>
      <p:grpSp>
        <p:nvGrpSpPr>
          <p:cNvPr id="44" name="Group 8">
            <a:extLst>
              <a:ext uri="{FF2B5EF4-FFF2-40B4-BE49-F238E27FC236}">
                <a16:creationId xmlns:a16="http://schemas.microsoft.com/office/drawing/2014/main" xmlns="" id="{B92D3150-4EB5-DFAD-CD31-29FD1A5EAA6B}"/>
              </a:ext>
            </a:extLst>
          </p:cNvPr>
          <p:cNvGrpSpPr>
            <a:grpSpLocks/>
          </p:cNvGrpSpPr>
          <p:nvPr/>
        </p:nvGrpSpPr>
        <p:grpSpPr bwMode="auto">
          <a:xfrm>
            <a:off x="5219700" y="1740124"/>
            <a:ext cx="1389063" cy="1260475"/>
            <a:chOff x="3288" y="1207"/>
            <a:chExt cx="875" cy="794"/>
          </a:xfrm>
        </p:grpSpPr>
        <p:sp>
          <p:nvSpPr>
            <p:cNvPr id="45" name="Text Box 5">
              <a:extLst>
                <a:ext uri="{FF2B5EF4-FFF2-40B4-BE49-F238E27FC236}">
                  <a16:creationId xmlns:a16="http://schemas.microsoft.com/office/drawing/2014/main" xmlns="" id="{DA201C3A-C80C-9230-2468-3F60C5774D99}"/>
                </a:ext>
              </a:extLst>
            </p:cNvPr>
            <p:cNvSpPr txBox="1">
              <a:spLocks noChangeArrowheads="1"/>
            </p:cNvSpPr>
            <p:nvPr/>
          </p:nvSpPr>
          <p:spPr bwMode="auto">
            <a:xfrm>
              <a:off x="3288" y="1207"/>
              <a:ext cx="875" cy="794"/>
            </a:xfrm>
            <a:prstGeom prst="rect">
              <a:avLst/>
            </a:prstGeom>
            <a:noFill/>
            <a:ln>
              <a:noFill/>
            </a:ln>
            <a:effectLst/>
          </p:spPr>
          <p:txBody>
            <a:bodyPr wrap="none">
              <a:spAutoFit/>
            </a:bodyPr>
            <a:lstStyle/>
            <a:p>
              <a:pPr algn="r" eaLnBrk="1" fontAlgn="auto" hangingPunct="1">
                <a:spcBef>
                  <a:spcPts val="0"/>
                </a:spcBef>
                <a:spcAft>
                  <a:spcPts val="0"/>
                </a:spcAft>
                <a:defRPr/>
              </a:pPr>
              <a:r>
                <a:rPr lang="en-US" altLang="zh-CN" sz="2400" b="1" kern="0">
                  <a:solidFill>
                    <a:srgbClr val="29698D"/>
                  </a:solidFill>
                </a:rPr>
                <a:t>123.456</a:t>
              </a:r>
            </a:p>
            <a:p>
              <a:pPr algn="r" eaLnBrk="1" fontAlgn="auto" hangingPunct="1">
                <a:spcBef>
                  <a:spcPts val="0"/>
                </a:spcBef>
                <a:spcAft>
                  <a:spcPct val="20000"/>
                </a:spcAft>
                <a:defRPr/>
              </a:pPr>
              <a:r>
                <a:rPr lang="en-US" altLang="zh-CN" sz="2400" b="1" kern="0">
                  <a:solidFill>
                    <a:srgbClr val="29698D"/>
                  </a:solidFill>
                </a:rPr>
                <a:t>-123.455</a:t>
              </a:r>
            </a:p>
            <a:p>
              <a:pPr algn="r" eaLnBrk="1" fontAlgn="auto" hangingPunct="1">
                <a:spcBef>
                  <a:spcPts val="0"/>
                </a:spcBef>
                <a:spcAft>
                  <a:spcPts val="0"/>
                </a:spcAft>
                <a:defRPr/>
              </a:pPr>
              <a:r>
                <a:rPr lang="en-US" altLang="zh-CN" sz="2400" b="1" kern="0">
                  <a:solidFill>
                    <a:srgbClr val="29698D"/>
                  </a:solidFill>
                </a:rPr>
                <a:t>  0.001</a:t>
              </a:r>
            </a:p>
          </p:txBody>
        </p:sp>
        <p:sp>
          <p:nvSpPr>
            <p:cNvPr id="46" name="Line 6">
              <a:extLst>
                <a:ext uri="{FF2B5EF4-FFF2-40B4-BE49-F238E27FC236}">
                  <a16:creationId xmlns:a16="http://schemas.microsoft.com/office/drawing/2014/main" xmlns="" id="{9D195366-3226-36C1-BE82-E0BCA88AFE7A}"/>
                </a:ext>
              </a:extLst>
            </p:cNvPr>
            <p:cNvSpPr>
              <a:spLocks noChangeShapeType="1"/>
            </p:cNvSpPr>
            <p:nvPr/>
          </p:nvSpPr>
          <p:spPr bwMode="auto">
            <a:xfrm>
              <a:off x="3319" y="1722"/>
              <a:ext cx="817" cy="0"/>
            </a:xfrm>
            <a:prstGeom prst="line">
              <a:avLst/>
            </a:prstGeom>
            <a:noFill/>
            <a:ln w="38100">
              <a:solidFill>
                <a:srgbClr val="29698D"/>
              </a:solidFill>
              <a:round/>
              <a:headEnd/>
              <a:tailEnd/>
            </a:ln>
            <a:effectLst/>
          </p:spPr>
          <p:txBody>
            <a:bodyPr wrap="none"/>
            <a:lstStyle/>
            <a:p>
              <a:pPr eaLnBrk="1" fontAlgn="auto" hangingPunct="1">
                <a:spcBef>
                  <a:spcPts val="0"/>
                </a:spcBef>
                <a:spcAft>
                  <a:spcPts val="0"/>
                </a:spcAft>
                <a:defRPr/>
              </a:pPr>
              <a:endParaRPr lang="zh-CN" altLang="en-US" sz="2400" b="1" kern="0">
                <a:solidFill>
                  <a:srgbClr val="29698D"/>
                </a:solidFill>
              </a:endParaRPr>
            </a:p>
          </p:txBody>
        </p:sp>
      </p:grpSp>
      <p:sp>
        <p:nvSpPr>
          <p:cNvPr id="47" name="AutoShape 9">
            <a:extLst>
              <a:ext uri="{FF2B5EF4-FFF2-40B4-BE49-F238E27FC236}">
                <a16:creationId xmlns:a16="http://schemas.microsoft.com/office/drawing/2014/main" xmlns="" id="{394B8DFC-89C1-034B-FEDF-99F0997B64A1}"/>
              </a:ext>
            </a:extLst>
          </p:cNvPr>
          <p:cNvSpPr>
            <a:spLocks noChangeArrowheads="1"/>
          </p:cNvSpPr>
          <p:nvPr/>
        </p:nvSpPr>
        <p:spPr bwMode="auto">
          <a:xfrm>
            <a:off x="3203575" y="4830390"/>
            <a:ext cx="914400" cy="609600"/>
          </a:xfrm>
          <a:prstGeom prst="wedgeEllipseCallout">
            <a:avLst>
              <a:gd name="adj1" fmla="val -43750"/>
              <a:gd name="adj2" fmla="val 70000"/>
            </a:avLst>
          </a:prstGeom>
          <a:noFill/>
          <a:ln>
            <a:noFill/>
          </a:ln>
          <a:effectLst/>
        </p:spPr>
        <p:txBody>
          <a:bodyPr/>
          <a:lstStyle/>
          <a:p>
            <a:pPr algn="ctr" eaLnBrk="1" fontAlgn="auto" hangingPunct="1">
              <a:spcBef>
                <a:spcPts val="0"/>
              </a:spcBef>
              <a:spcAft>
                <a:spcPts val="0"/>
              </a:spcAft>
              <a:defRPr/>
            </a:pPr>
            <a:endParaRPr lang="zh-CN" altLang="en-US" sz="2400" b="1" kern="0">
              <a:solidFill>
                <a:srgbClr val="29698D"/>
              </a:solidFill>
            </a:endParaRPr>
          </a:p>
        </p:txBody>
      </p:sp>
      <p:sp>
        <p:nvSpPr>
          <p:cNvPr id="48" name="AutoShape 10">
            <a:extLst>
              <a:ext uri="{FF2B5EF4-FFF2-40B4-BE49-F238E27FC236}">
                <a16:creationId xmlns:a16="http://schemas.microsoft.com/office/drawing/2014/main" xmlns="" id="{162FF9CF-23D8-26DF-EF97-318AFAEBD6B1}"/>
              </a:ext>
            </a:extLst>
          </p:cNvPr>
          <p:cNvSpPr>
            <a:spLocks noChangeArrowheads="1"/>
          </p:cNvSpPr>
          <p:nvPr/>
        </p:nvSpPr>
        <p:spPr bwMode="auto">
          <a:xfrm>
            <a:off x="6804025" y="1092424"/>
            <a:ext cx="1800225" cy="1008062"/>
          </a:xfrm>
          <a:prstGeom prst="wedgeEllipseCallout">
            <a:avLst>
              <a:gd name="adj1" fmla="val -62699"/>
              <a:gd name="adj2" fmla="val 50944"/>
            </a:avLst>
          </a:prstGeom>
          <a:solidFill>
            <a:srgbClr val="CCFFFF"/>
          </a:solidFill>
          <a:ln w="19050" algn="ctr">
            <a:solidFill>
              <a:srgbClr val="29698D"/>
            </a:solidFill>
            <a:miter lim="800000"/>
            <a:headEnd/>
            <a:tailEnd/>
          </a:ln>
          <a:effectLst/>
        </p:spPr>
        <p:txBody>
          <a:bodyPr/>
          <a:lstStyle/>
          <a:p>
            <a:pPr algn="ctr" eaLnBrk="1" fontAlgn="auto" hangingPunct="1">
              <a:spcBef>
                <a:spcPts val="0"/>
              </a:spcBef>
              <a:spcAft>
                <a:spcPts val="0"/>
              </a:spcAft>
              <a:defRPr/>
            </a:pPr>
            <a:r>
              <a:rPr lang="en-US" altLang="zh-CN" sz="2000" kern="0">
                <a:solidFill>
                  <a:srgbClr val="29698D"/>
                </a:solidFill>
                <a:latin typeface="Times New Roman" pitchFamily="18" charset="0"/>
              </a:rPr>
              <a:t>6</a:t>
            </a:r>
            <a:r>
              <a:rPr lang="zh-CN" altLang="en-US" sz="2000" b="1" kern="0">
                <a:solidFill>
                  <a:srgbClr val="29698D"/>
                </a:solidFill>
              </a:rPr>
              <a:t>位有效数字</a:t>
            </a:r>
          </a:p>
        </p:txBody>
      </p:sp>
      <p:sp>
        <p:nvSpPr>
          <p:cNvPr id="49" name="AutoShape 11">
            <a:extLst>
              <a:ext uri="{FF2B5EF4-FFF2-40B4-BE49-F238E27FC236}">
                <a16:creationId xmlns:a16="http://schemas.microsoft.com/office/drawing/2014/main" xmlns="" id="{AB5CDEE5-4D34-AC97-A963-F2BC2D1ACBF1}"/>
              </a:ext>
            </a:extLst>
          </p:cNvPr>
          <p:cNvSpPr>
            <a:spLocks noChangeArrowheads="1"/>
          </p:cNvSpPr>
          <p:nvPr/>
        </p:nvSpPr>
        <p:spPr bwMode="auto">
          <a:xfrm>
            <a:off x="6877050" y="2316386"/>
            <a:ext cx="2016125" cy="1020763"/>
          </a:xfrm>
          <a:prstGeom prst="wedgeEllipseCallout">
            <a:avLst>
              <a:gd name="adj1" fmla="val -69528"/>
              <a:gd name="adj2" fmla="val -14074"/>
            </a:avLst>
          </a:prstGeom>
          <a:solidFill>
            <a:srgbClr val="CCFFFF"/>
          </a:solidFill>
          <a:ln w="19050" algn="ctr">
            <a:solidFill>
              <a:srgbClr val="29698D"/>
            </a:solidFill>
            <a:miter lim="800000"/>
            <a:headEnd/>
            <a:tailEnd/>
          </a:ln>
          <a:effectLst/>
        </p:spPr>
        <p:txBody>
          <a:bodyPr/>
          <a:lstStyle/>
          <a:p>
            <a:pPr algn="ctr" eaLnBrk="1" fontAlgn="auto" hangingPunct="1">
              <a:spcBef>
                <a:spcPts val="0"/>
              </a:spcBef>
              <a:spcAft>
                <a:spcPts val="0"/>
              </a:spcAft>
              <a:defRPr/>
            </a:pPr>
            <a:r>
              <a:rPr lang="zh-CN" altLang="en-US" sz="2000" b="1" kern="0">
                <a:solidFill>
                  <a:srgbClr val="29698D"/>
                </a:solidFill>
                <a:latin typeface="Times New Roman" pitchFamily="18" charset="0"/>
              </a:rPr>
              <a:t>只有</a:t>
            </a:r>
            <a:r>
              <a:rPr lang="en-US" altLang="zh-CN" sz="2000" kern="0">
                <a:solidFill>
                  <a:srgbClr val="29698D"/>
                </a:solidFill>
                <a:latin typeface="Times New Roman" pitchFamily="18" charset="0"/>
              </a:rPr>
              <a:t>1</a:t>
            </a:r>
            <a:r>
              <a:rPr lang="zh-CN" altLang="en-US" sz="2000" b="1" kern="0">
                <a:solidFill>
                  <a:srgbClr val="29698D"/>
                </a:solidFill>
              </a:rPr>
              <a:t>位有效数字！</a:t>
            </a:r>
          </a:p>
        </p:txBody>
      </p:sp>
      <p:graphicFrame>
        <p:nvGraphicFramePr>
          <p:cNvPr id="50" name="Object 42">
            <a:extLst>
              <a:ext uri="{FF2B5EF4-FFF2-40B4-BE49-F238E27FC236}">
                <a16:creationId xmlns:a16="http://schemas.microsoft.com/office/drawing/2014/main" xmlns="" id="{1DAB49DA-B4E1-14E3-CD64-F000BC420EC4}"/>
              </a:ext>
            </a:extLst>
          </p:cNvPr>
          <p:cNvGraphicFramePr>
            <a:graphicFrameLocks noChangeAspect="1"/>
          </p:cNvGraphicFramePr>
          <p:nvPr>
            <p:extLst>
              <p:ext uri="{D42A27DB-BD31-4B8C-83A1-F6EECF244321}">
                <p14:modId xmlns:p14="http://schemas.microsoft.com/office/powerpoint/2010/main" val="1534354859"/>
              </p:ext>
            </p:extLst>
          </p:nvPr>
        </p:nvGraphicFramePr>
        <p:xfrm>
          <a:off x="7956550" y="1597249"/>
          <a:ext cx="360363" cy="360362"/>
        </p:xfrm>
        <a:graphic>
          <a:graphicData uri="http://schemas.openxmlformats.org/presentationml/2006/ole">
            <mc:AlternateContent xmlns:mc="http://schemas.openxmlformats.org/markup-compatibility/2006">
              <mc:Choice xmlns:v="urn:schemas-microsoft-com:vml" Requires="v">
                <p:oleObj spid="_x0000_s9907" name="Visio" r:id="rId4" imgW="283464" imgH="283764" progId="Visio.Drawing.11">
                  <p:embed/>
                </p:oleObj>
              </mc:Choice>
              <mc:Fallback>
                <p:oleObj name="Visio" r:id="rId4" imgW="283464" imgH="283764" progId="Visio.Drawing.11">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550" y="1597249"/>
                        <a:ext cx="360363" cy="3603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43">
            <a:extLst>
              <a:ext uri="{FF2B5EF4-FFF2-40B4-BE49-F238E27FC236}">
                <a16:creationId xmlns:a16="http://schemas.microsoft.com/office/drawing/2014/main" xmlns="" id="{8B30750D-8A62-0DA2-C35C-A1F75272DA73}"/>
              </a:ext>
            </a:extLst>
          </p:cNvPr>
          <p:cNvGraphicFramePr>
            <a:graphicFrameLocks noChangeAspect="1"/>
          </p:cNvGraphicFramePr>
          <p:nvPr>
            <p:extLst>
              <p:ext uri="{D42A27DB-BD31-4B8C-83A1-F6EECF244321}">
                <p14:modId xmlns:p14="http://schemas.microsoft.com/office/powerpoint/2010/main" val="2877349095"/>
              </p:ext>
            </p:extLst>
          </p:nvPr>
        </p:nvGraphicFramePr>
        <p:xfrm>
          <a:off x="8310563" y="2816449"/>
          <a:ext cx="365125" cy="365125"/>
        </p:xfrm>
        <a:graphic>
          <a:graphicData uri="http://schemas.openxmlformats.org/presentationml/2006/ole">
            <mc:AlternateContent xmlns:mc="http://schemas.openxmlformats.org/markup-compatibility/2006">
              <mc:Choice xmlns:v="urn:schemas-microsoft-com:vml" Requires="v">
                <p:oleObj spid="_x0000_s9908" name="Visio" r:id="rId6" imgW="300380" imgH="300267" progId="Visio.Drawing.11">
                  <p:embed/>
                </p:oleObj>
              </mc:Choice>
              <mc:Fallback>
                <p:oleObj name="Visio" r:id="rId6" imgW="300380" imgH="300267" progId="Visio.Drawing.11">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0563" y="2816449"/>
                        <a:ext cx="365125" cy="3651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Rectangle 45">
            <a:extLst>
              <a:ext uri="{FF2B5EF4-FFF2-40B4-BE49-F238E27FC236}">
                <a16:creationId xmlns:a16="http://schemas.microsoft.com/office/drawing/2014/main" xmlns="" id="{BA90C757-1E81-7BE2-ACAC-0ACF021A2BD5}"/>
              </a:ext>
            </a:extLst>
          </p:cNvPr>
          <p:cNvSpPr>
            <a:spLocks noChangeArrowheads="1"/>
          </p:cNvSpPr>
          <p:nvPr/>
        </p:nvSpPr>
        <p:spPr bwMode="auto">
          <a:xfrm>
            <a:off x="0" y="3062511"/>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53" name="Object 44">
            <a:extLst>
              <a:ext uri="{FF2B5EF4-FFF2-40B4-BE49-F238E27FC236}">
                <a16:creationId xmlns:a16="http://schemas.microsoft.com/office/drawing/2014/main" xmlns="" id="{258E72C7-AC71-E1D9-D14E-B18C96A5B9B4}"/>
              </a:ext>
            </a:extLst>
          </p:cNvPr>
          <p:cNvGraphicFramePr>
            <a:graphicFrameLocks noChangeAspect="1"/>
          </p:cNvGraphicFramePr>
          <p:nvPr>
            <p:extLst>
              <p:ext uri="{D42A27DB-BD31-4B8C-83A1-F6EECF244321}">
                <p14:modId xmlns:p14="http://schemas.microsoft.com/office/powerpoint/2010/main" val="571647699"/>
              </p:ext>
            </p:extLst>
          </p:nvPr>
        </p:nvGraphicFramePr>
        <p:xfrm>
          <a:off x="755650" y="2316386"/>
          <a:ext cx="3059113" cy="577850"/>
        </p:xfrm>
        <a:graphic>
          <a:graphicData uri="http://schemas.openxmlformats.org/presentationml/2006/ole">
            <mc:AlternateContent xmlns:mc="http://schemas.openxmlformats.org/markup-compatibility/2006">
              <mc:Choice xmlns:v="urn:schemas-microsoft-com:vml" Requires="v">
                <p:oleObj spid="_x0000_s9909" name="Equation" r:id="rId8" imgW="2019240" imgH="380880" progId="Equation.DSMT4">
                  <p:embed/>
                </p:oleObj>
              </mc:Choice>
              <mc:Fallback>
                <p:oleObj name="Equation" r:id="rId8" imgW="2019240" imgH="380880" progId="Equation.DSMT4">
                  <p:embed/>
                  <p:pic>
                    <p:nvPicPr>
                      <p:cNvPr id="0" name="Object 44"/>
                      <p:cNvPicPr>
                        <a:picLocks noChangeAspect="1" noChangeArrowheads="1"/>
                      </p:cNvPicPr>
                      <p:nvPr/>
                    </p:nvPicPr>
                    <p:blipFill>
                      <a:blip r:embed="rId9"/>
                      <a:srcRect/>
                      <a:stretch>
                        <a:fillRect/>
                      </a:stretch>
                    </p:blipFill>
                    <p:spPr bwMode="auto">
                      <a:xfrm>
                        <a:off x="755650" y="2316386"/>
                        <a:ext cx="30591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Text Box 46">
            <a:extLst>
              <a:ext uri="{FF2B5EF4-FFF2-40B4-BE49-F238E27FC236}">
                <a16:creationId xmlns:a16="http://schemas.microsoft.com/office/drawing/2014/main" xmlns="" id="{65E2E90A-48C3-7204-0E37-D036CF58F11B}"/>
              </a:ext>
            </a:extLst>
          </p:cNvPr>
          <p:cNvSpPr txBox="1">
            <a:spLocks noChangeArrowheads="1"/>
          </p:cNvSpPr>
          <p:nvPr/>
        </p:nvSpPr>
        <p:spPr bwMode="auto">
          <a:xfrm>
            <a:off x="684213" y="1787749"/>
            <a:ext cx="3860800" cy="457200"/>
          </a:xfrm>
          <a:prstGeom prst="rect">
            <a:avLst/>
          </a:prstGeom>
          <a:noFill/>
          <a:ln>
            <a:noFill/>
          </a:ln>
          <a:effectLst/>
        </p:spPr>
        <p:txBody>
          <a:bodyPr wrap="none">
            <a:spAutoFit/>
          </a:bodyPr>
          <a:lstStyle/>
          <a:p>
            <a:pPr eaLnBrk="1" fontAlgn="auto" hangingPunct="1">
              <a:spcBef>
                <a:spcPts val="0"/>
              </a:spcBef>
              <a:spcAft>
                <a:spcPts val="0"/>
              </a:spcAft>
              <a:defRPr/>
            </a:pPr>
            <a:r>
              <a:rPr lang="zh-CN" altLang="en-US" sz="2400" b="1" kern="0">
                <a:solidFill>
                  <a:srgbClr val="29698D"/>
                </a:solidFill>
              </a:rPr>
              <a:t>常常使用如下的变换公式：</a:t>
            </a:r>
          </a:p>
        </p:txBody>
      </p:sp>
      <p:sp>
        <p:nvSpPr>
          <p:cNvPr id="55" name="Rectangle 48">
            <a:extLst>
              <a:ext uri="{FF2B5EF4-FFF2-40B4-BE49-F238E27FC236}">
                <a16:creationId xmlns:a16="http://schemas.microsoft.com/office/drawing/2014/main" xmlns="" id="{1668E227-EDE2-6DC4-A3D2-FABF5CE6BB38}"/>
              </a:ext>
            </a:extLst>
          </p:cNvPr>
          <p:cNvSpPr>
            <a:spLocks noChangeArrowheads="1"/>
          </p:cNvSpPr>
          <p:nvPr/>
        </p:nvSpPr>
        <p:spPr bwMode="auto">
          <a:xfrm>
            <a:off x="0" y="3076799"/>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56" name="Object 47">
            <a:extLst>
              <a:ext uri="{FF2B5EF4-FFF2-40B4-BE49-F238E27FC236}">
                <a16:creationId xmlns:a16="http://schemas.microsoft.com/office/drawing/2014/main" xmlns="" id="{9FBBEF94-5E71-A40D-3DDD-245AE86C0CBB}"/>
              </a:ext>
            </a:extLst>
          </p:cNvPr>
          <p:cNvGraphicFramePr>
            <a:graphicFrameLocks noChangeAspect="1"/>
          </p:cNvGraphicFramePr>
          <p:nvPr>
            <p:extLst>
              <p:ext uri="{D42A27DB-BD31-4B8C-83A1-F6EECF244321}">
                <p14:modId xmlns:p14="http://schemas.microsoft.com/office/powerpoint/2010/main" val="3913818840"/>
              </p:ext>
            </p:extLst>
          </p:nvPr>
        </p:nvGraphicFramePr>
        <p:xfrm>
          <a:off x="755650" y="2945036"/>
          <a:ext cx="3600450" cy="523875"/>
        </p:xfrm>
        <a:graphic>
          <a:graphicData uri="http://schemas.openxmlformats.org/presentationml/2006/ole">
            <mc:AlternateContent xmlns:mc="http://schemas.openxmlformats.org/markup-compatibility/2006">
              <mc:Choice xmlns:v="urn:schemas-microsoft-com:vml" Requires="v">
                <p:oleObj spid="_x0000_s9910" name="Equation" r:id="rId10" imgW="2425700" imgH="355600" progId="Equation.DSMT4">
                  <p:embed/>
                </p:oleObj>
              </mc:Choice>
              <mc:Fallback>
                <p:oleObj name="Equation" r:id="rId10" imgW="2425700" imgH="355600" progId="Equation.DSMT4">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650" y="2945036"/>
                        <a:ext cx="360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Rectangle 50">
            <a:extLst>
              <a:ext uri="{FF2B5EF4-FFF2-40B4-BE49-F238E27FC236}">
                <a16:creationId xmlns:a16="http://schemas.microsoft.com/office/drawing/2014/main" xmlns="" id="{173191AE-2D35-A0CF-4475-3CDCAC21938D}"/>
              </a:ext>
            </a:extLst>
          </p:cNvPr>
          <p:cNvSpPr>
            <a:spLocks noChangeArrowheads="1"/>
          </p:cNvSpPr>
          <p:nvPr/>
        </p:nvSpPr>
        <p:spPr bwMode="auto">
          <a:xfrm>
            <a:off x="0" y="3076799"/>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58" name="Object 49">
            <a:extLst>
              <a:ext uri="{FF2B5EF4-FFF2-40B4-BE49-F238E27FC236}">
                <a16:creationId xmlns:a16="http://schemas.microsoft.com/office/drawing/2014/main" xmlns="" id="{B582BFE1-C735-57AC-2EF8-19933CA8E0B4}"/>
              </a:ext>
            </a:extLst>
          </p:cNvPr>
          <p:cNvGraphicFramePr>
            <a:graphicFrameLocks noChangeAspect="1"/>
          </p:cNvGraphicFramePr>
          <p:nvPr>
            <p:extLst>
              <p:ext uri="{D42A27DB-BD31-4B8C-83A1-F6EECF244321}">
                <p14:modId xmlns:p14="http://schemas.microsoft.com/office/powerpoint/2010/main" val="1097506356"/>
              </p:ext>
            </p:extLst>
          </p:nvPr>
        </p:nvGraphicFramePr>
        <p:xfrm>
          <a:off x="755650" y="3472086"/>
          <a:ext cx="2555875" cy="573088"/>
        </p:xfrm>
        <a:graphic>
          <a:graphicData uri="http://schemas.openxmlformats.org/presentationml/2006/ole">
            <mc:AlternateContent xmlns:mc="http://schemas.openxmlformats.org/markup-compatibility/2006">
              <mc:Choice xmlns:v="urn:schemas-microsoft-com:vml" Requires="v">
                <p:oleObj spid="_x0000_s9911" name="Equation" r:id="rId12" imgW="1574117" imgH="355446" progId="Equation.DSMT4">
                  <p:embed/>
                </p:oleObj>
              </mc:Choice>
              <mc:Fallback>
                <p:oleObj name="Equation" r:id="rId12" imgW="1574117" imgH="355446" progId="Equation.DSMT4">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650" y="3472086"/>
                        <a:ext cx="25558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Rectangle 52">
            <a:extLst>
              <a:ext uri="{FF2B5EF4-FFF2-40B4-BE49-F238E27FC236}">
                <a16:creationId xmlns:a16="http://schemas.microsoft.com/office/drawing/2014/main" xmlns="" id="{FBF6C74F-4972-0F5F-97AE-7F592CE0ADEC}"/>
              </a:ext>
            </a:extLst>
          </p:cNvPr>
          <p:cNvSpPr>
            <a:spLocks noChangeArrowheads="1"/>
          </p:cNvSpPr>
          <p:nvPr/>
        </p:nvSpPr>
        <p:spPr bwMode="auto">
          <a:xfrm>
            <a:off x="0" y="3067274"/>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sp>
        <p:nvSpPr>
          <p:cNvPr id="60" name="Rectangle 54">
            <a:extLst>
              <a:ext uri="{FF2B5EF4-FFF2-40B4-BE49-F238E27FC236}">
                <a16:creationId xmlns:a16="http://schemas.microsoft.com/office/drawing/2014/main" xmlns="" id="{6DF29D1F-C6C1-8433-A5F5-D34BBA6AF59C}"/>
              </a:ext>
            </a:extLst>
          </p:cNvPr>
          <p:cNvSpPr>
            <a:spLocks noChangeArrowheads="1"/>
          </p:cNvSpPr>
          <p:nvPr/>
        </p:nvSpPr>
        <p:spPr bwMode="auto">
          <a:xfrm>
            <a:off x="0" y="3067274"/>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61" name="Object 53">
            <a:extLst>
              <a:ext uri="{FF2B5EF4-FFF2-40B4-BE49-F238E27FC236}">
                <a16:creationId xmlns:a16="http://schemas.microsoft.com/office/drawing/2014/main" xmlns="" id="{F96EC86E-B040-8297-1011-5776BC8F104E}"/>
              </a:ext>
            </a:extLst>
          </p:cNvPr>
          <p:cNvGraphicFramePr>
            <a:graphicFrameLocks noChangeAspect="1"/>
          </p:cNvGraphicFramePr>
          <p:nvPr>
            <p:extLst>
              <p:ext uri="{D42A27DB-BD31-4B8C-83A1-F6EECF244321}">
                <p14:modId xmlns:p14="http://schemas.microsoft.com/office/powerpoint/2010/main" val="3186834241"/>
              </p:ext>
            </p:extLst>
          </p:nvPr>
        </p:nvGraphicFramePr>
        <p:xfrm>
          <a:off x="755650" y="4048349"/>
          <a:ext cx="5111750" cy="573087"/>
        </p:xfrm>
        <a:graphic>
          <a:graphicData uri="http://schemas.openxmlformats.org/presentationml/2006/ole">
            <mc:AlternateContent xmlns:mc="http://schemas.openxmlformats.org/markup-compatibility/2006">
              <mc:Choice xmlns:v="urn:schemas-microsoft-com:vml" Requires="v">
                <p:oleObj spid="_x0000_s9912" name="Equation" r:id="rId14" imgW="3314700" imgH="368300" progId="Equation.DSMT4">
                  <p:embed/>
                </p:oleObj>
              </mc:Choice>
              <mc:Fallback>
                <p:oleObj name="Equation" r:id="rId14" imgW="3314700" imgH="368300" progId="Equation.DSMT4">
                  <p:embed/>
                  <p:pic>
                    <p:nvPicPr>
                      <p:cNvPr id="0" name="Object 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650" y="4048349"/>
                        <a:ext cx="51117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Text Box 55">
            <a:extLst>
              <a:ext uri="{FF2B5EF4-FFF2-40B4-BE49-F238E27FC236}">
                <a16:creationId xmlns:a16="http://schemas.microsoft.com/office/drawing/2014/main" xmlns="" id="{9CF6DC9A-9108-C473-0601-990C0B4B414F}"/>
              </a:ext>
            </a:extLst>
          </p:cNvPr>
          <p:cNvSpPr txBox="1">
            <a:spLocks noChangeArrowheads="1"/>
          </p:cNvSpPr>
          <p:nvPr/>
        </p:nvSpPr>
        <p:spPr bwMode="auto">
          <a:xfrm>
            <a:off x="684213" y="4851027"/>
            <a:ext cx="8064500" cy="1779266"/>
          </a:xfrm>
          <a:prstGeom prst="rect">
            <a:avLst/>
          </a:prstGeom>
          <a:noFill/>
          <a:ln>
            <a:noFill/>
          </a:ln>
          <a:effectLst/>
        </p:spPr>
        <p:txBody>
          <a:bodyPr wrap="none"/>
          <a:lstStyle/>
          <a:p>
            <a:pPr eaLnBrk="1" fontAlgn="auto" hangingPunct="1">
              <a:lnSpc>
                <a:spcPct val="120000"/>
              </a:lnSpc>
              <a:spcBef>
                <a:spcPts val="0"/>
              </a:spcBef>
              <a:spcAft>
                <a:spcPts val="0"/>
              </a:spcAft>
              <a:defRPr/>
            </a:pPr>
            <a:r>
              <a:rPr lang="zh-CN" altLang="en-US" sz="2400" b="1" kern="0" dirty="0">
                <a:solidFill>
                  <a:srgbClr val="170CAA"/>
                </a:solidFill>
                <a:latin typeface="宋体" pitchFamily="2" charset="-122"/>
              </a:rPr>
              <a:t>例：计算</a:t>
            </a:r>
            <a:r>
              <a:rPr lang="en-US" altLang="zh-CN" sz="2400" kern="0" dirty="0">
                <a:solidFill>
                  <a:srgbClr val="170CAA"/>
                </a:solidFill>
                <a:latin typeface="Times New Roman" pitchFamily="18" charset="0"/>
              </a:rPr>
              <a:t>10</a:t>
            </a:r>
            <a:r>
              <a:rPr lang="en-US" altLang="zh-CN" sz="2400" kern="0" baseline="30000" dirty="0">
                <a:solidFill>
                  <a:srgbClr val="170CAA"/>
                </a:solidFill>
                <a:latin typeface="Times New Roman" pitchFamily="18" charset="0"/>
              </a:rPr>
              <a:t>7</a:t>
            </a:r>
            <a:r>
              <a:rPr lang="en-US" altLang="zh-CN" sz="2400" kern="0" dirty="0">
                <a:solidFill>
                  <a:srgbClr val="170CAA"/>
                </a:solidFill>
                <a:latin typeface="Times New Roman" pitchFamily="18" charset="0"/>
              </a:rPr>
              <a:t>×(1-cos2</a:t>
            </a:r>
            <a:r>
              <a:rPr lang="en-US" altLang="zh-CN" sz="2400" kern="0" baseline="30000" dirty="0">
                <a:solidFill>
                  <a:srgbClr val="170CAA"/>
                </a:solidFill>
                <a:latin typeface="Times New Roman" pitchFamily="18" charset="0"/>
              </a:rPr>
              <a:t>°</a:t>
            </a:r>
            <a:r>
              <a:rPr lang="en-US" altLang="zh-CN" sz="2400" kern="0" dirty="0">
                <a:solidFill>
                  <a:srgbClr val="170CAA"/>
                </a:solidFill>
                <a:latin typeface="Times New Roman" pitchFamily="18" charset="0"/>
              </a:rPr>
              <a:t>)</a:t>
            </a:r>
            <a:r>
              <a:rPr lang="zh-CN" altLang="en-US" sz="2400" b="1" kern="0" dirty="0">
                <a:solidFill>
                  <a:srgbClr val="170CAA"/>
                </a:solidFill>
                <a:latin typeface="宋体" pitchFamily="2" charset="-122"/>
              </a:rPr>
              <a:t>。</a:t>
            </a:r>
          </a:p>
          <a:p>
            <a:pPr eaLnBrk="1" fontAlgn="auto" hangingPunct="1">
              <a:lnSpc>
                <a:spcPct val="120000"/>
              </a:lnSpc>
              <a:spcBef>
                <a:spcPts val="0"/>
              </a:spcBef>
              <a:spcAft>
                <a:spcPts val="0"/>
              </a:spcAft>
              <a:defRPr/>
            </a:pPr>
            <a:r>
              <a:rPr lang="zh-CN" altLang="en-US" sz="2400" b="1" kern="0" dirty="0">
                <a:solidFill>
                  <a:srgbClr val="29698D"/>
                </a:solidFill>
                <a:ea typeface="楷体_GB2312" pitchFamily="49" charset="-122"/>
              </a:rPr>
              <a:t>解：</a:t>
            </a:r>
            <a:r>
              <a:rPr lang="zh-CN" altLang="en-US" sz="2400" b="1" kern="0" dirty="0">
                <a:solidFill>
                  <a:srgbClr val="0033CC"/>
                </a:solidFill>
                <a:ea typeface="楷体_GB2312" pitchFamily="49" charset="-122"/>
              </a:rPr>
              <a:t>直接计算</a:t>
            </a:r>
            <a:r>
              <a:rPr lang="zh-CN" altLang="en-US" sz="2400" b="1" kern="0" dirty="0">
                <a:solidFill>
                  <a:srgbClr val="29698D"/>
                </a:solidFill>
                <a:ea typeface="楷体_GB2312" pitchFamily="49" charset="-122"/>
              </a:rPr>
              <a:t>，可得</a:t>
            </a:r>
            <a:r>
              <a:rPr lang="en-US" altLang="zh-CN" sz="2400" kern="0" dirty="0">
                <a:solidFill>
                  <a:srgbClr val="29698D"/>
                </a:solidFill>
                <a:latin typeface="Times New Roman" pitchFamily="18" charset="0"/>
              </a:rPr>
              <a:t>10</a:t>
            </a:r>
            <a:r>
              <a:rPr lang="en-US" altLang="zh-CN" sz="2400" kern="0" baseline="30000" dirty="0">
                <a:solidFill>
                  <a:srgbClr val="29698D"/>
                </a:solidFill>
                <a:latin typeface="Times New Roman" pitchFamily="18" charset="0"/>
              </a:rPr>
              <a:t>7</a:t>
            </a:r>
            <a:r>
              <a:rPr lang="en-US" altLang="zh-CN" sz="2400" kern="0" dirty="0">
                <a:solidFill>
                  <a:srgbClr val="29698D"/>
                </a:solidFill>
                <a:latin typeface="Times New Roman" pitchFamily="18" charset="0"/>
              </a:rPr>
              <a:t>×(1-cos2</a:t>
            </a:r>
            <a:r>
              <a:rPr lang="en-US" altLang="zh-CN" sz="2400" kern="0" baseline="30000" dirty="0">
                <a:solidFill>
                  <a:srgbClr val="29698D"/>
                </a:solidFill>
                <a:latin typeface="Times New Roman" pitchFamily="18" charset="0"/>
              </a:rPr>
              <a:t>°</a:t>
            </a:r>
            <a:r>
              <a:rPr lang="en-US" altLang="zh-CN" sz="2400" kern="0" dirty="0">
                <a:solidFill>
                  <a:srgbClr val="29698D"/>
                </a:solidFill>
                <a:latin typeface="Times New Roman" pitchFamily="18" charset="0"/>
              </a:rPr>
              <a:t>)=10</a:t>
            </a:r>
            <a:r>
              <a:rPr lang="en-US" altLang="zh-CN" sz="2400" kern="0" baseline="30000" dirty="0">
                <a:solidFill>
                  <a:srgbClr val="29698D"/>
                </a:solidFill>
                <a:latin typeface="Times New Roman" pitchFamily="18" charset="0"/>
              </a:rPr>
              <a:t>7</a:t>
            </a:r>
            <a:r>
              <a:rPr lang="en-US" altLang="zh-CN" sz="2400" kern="0" dirty="0">
                <a:solidFill>
                  <a:srgbClr val="29698D"/>
                </a:solidFill>
                <a:latin typeface="Times New Roman" pitchFamily="18" charset="0"/>
              </a:rPr>
              <a:t>×(1-0.9994)=6×10</a:t>
            </a:r>
            <a:r>
              <a:rPr lang="en-US" altLang="zh-CN" sz="2400" kern="0" baseline="30000" dirty="0">
                <a:solidFill>
                  <a:srgbClr val="29698D"/>
                </a:solidFill>
                <a:latin typeface="Times New Roman" pitchFamily="18" charset="0"/>
              </a:rPr>
              <a:t>3</a:t>
            </a:r>
          </a:p>
          <a:p>
            <a:pPr eaLnBrk="1" fontAlgn="auto" hangingPunct="1">
              <a:lnSpc>
                <a:spcPct val="120000"/>
              </a:lnSpc>
              <a:spcBef>
                <a:spcPts val="0"/>
              </a:spcBef>
              <a:spcAft>
                <a:spcPts val="0"/>
              </a:spcAft>
              <a:defRPr/>
            </a:pPr>
            <a:r>
              <a:rPr lang="zh-CN" altLang="en-US" sz="2400" b="1" kern="0" dirty="0">
                <a:solidFill>
                  <a:srgbClr val="0033CC"/>
                </a:solidFill>
              </a:rPr>
              <a:t>       </a:t>
            </a:r>
            <a:r>
              <a:rPr lang="zh-CN" altLang="en-US" sz="2400" b="1" kern="0" dirty="0">
                <a:solidFill>
                  <a:srgbClr val="0033CC"/>
                </a:solidFill>
                <a:ea typeface="楷体_GB2312" pitchFamily="49" charset="-122"/>
              </a:rPr>
              <a:t>变换后再计算</a:t>
            </a:r>
            <a:r>
              <a:rPr lang="zh-CN" altLang="en-US" sz="2400" b="1" kern="0" dirty="0">
                <a:solidFill>
                  <a:srgbClr val="29698D"/>
                </a:solidFill>
                <a:ea typeface="楷体_GB2312" pitchFamily="49" charset="-122"/>
              </a:rPr>
              <a:t>，</a:t>
            </a:r>
            <a:r>
              <a:rPr lang="zh-CN" altLang="en-US" sz="2400" b="1" kern="0" dirty="0" smtClean="0">
                <a:solidFill>
                  <a:srgbClr val="29698D"/>
                </a:solidFill>
                <a:ea typeface="楷体_GB2312" pitchFamily="49" charset="-122"/>
              </a:rPr>
              <a:t>取 </a:t>
            </a:r>
            <a:r>
              <a:rPr lang="en-US" altLang="zh-CN" sz="2400" kern="0" dirty="0" smtClean="0">
                <a:solidFill>
                  <a:srgbClr val="29698D"/>
                </a:solidFill>
                <a:latin typeface="Times New Roman" pitchFamily="18" charset="0"/>
              </a:rPr>
              <a:t>sin1</a:t>
            </a:r>
            <a:r>
              <a:rPr lang="en-US" altLang="zh-CN" sz="2400" kern="0" baseline="30000" dirty="0">
                <a:solidFill>
                  <a:srgbClr val="29698D"/>
                </a:solidFill>
                <a:latin typeface="Times New Roman" pitchFamily="18" charset="0"/>
              </a:rPr>
              <a:t>°</a:t>
            </a:r>
            <a:r>
              <a:rPr lang="en-US" altLang="zh-CN" sz="2400" kern="0" dirty="0">
                <a:solidFill>
                  <a:srgbClr val="29698D"/>
                </a:solidFill>
                <a:latin typeface="Times New Roman" pitchFamily="18" charset="0"/>
              </a:rPr>
              <a:t>=0.0175</a:t>
            </a:r>
            <a:r>
              <a:rPr lang="zh-CN" altLang="en-US" sz="2400" b="1" kern="0" dirty="0">
                <a:solidFill>
                  <a:srgbClr val="29698D"/>
                </a:solidFill>
                <a:ea typeface="楷体_GB2312" pitchFamily="49" charset="-122"/>
              </a:rPr>
              <a:t>，可得</a:t>
            </a:r>
          </a:p>
          <a:p>
            <a:pPr eaLnBrk="1" fontAlgn="auto" hangingPunct="1">
              <a:lnSpc>
                <a:spcPct val="120000"/>
              </a:lnSpc>
              <a:spcBef>
                <a:spcPts val="0"/>
              </a:spcBef>
              <a:spcAft>
                <a:spcPts val="0"/>
              </a:spcAft>
              <a:defRPr/>
            </a:pPr>
            <a:r>
              <a:rPr lang="zh-CN" altLang="en-US" sz="2400" b="1" kern="0" dirty="0">
                <a:solidFill>
                  <a:srgbClr val="29698D"/>
                </a:solidFill>
                <a:ea typeface="楷体_GB2312" pitchFamily="49" charset="-122"/>
              </a:rPr>
              <a:t>           </a:t>
            </a:r>
            <a:r>
              <a:rPr lang="en-US" altLang="zh-CN" sz="2400" kern="0" dirty="0">
                <a:solidFill>
                  <a:srgbClr val="29698D"/>
                </a:solidFill>
                <a:latin typeface="Times New Roman" pitchFamily="18" charset="0"/>
              </a:rPr>
              <a:t>10</a:t>
            </a:r>
            <a:r>
              <a:rPr lang="en-US" altLang="zh-CN" sz="2400" kern="0" baseline="30000" dirty="0">
                <a:solidFill>
                  <a:srgbClr val="29698D"/>
                </a:solidFill>
                <a:latin typeface="Times New Roman" pitchFamily="18" charset="0"/>
              </a:rPr>
              <a:t>7</a:t>
            </a:r>
            <a:r>
              <a:rPr lang="en-US" altLang="zh-CN" sz="2400" kern="0" dirty="0">
                <a:solidFill>
                  <a:srgbClr val="29698D"/>
                </a:solidFill>
                <a:latin typeface="Times New Roman" pitchFamily="18" charset="0"/>
              </a:rPr>
              <a:t>×(1-cos2</a:t>
            </a:r>
            <a:r>
              <a:rPr lang="en-US" altLang="zh-CN" sz="2400" kern="0" baseline="30000" dirty="0" smtClean="0">
                <a:solidFill>
                  <a:srgbClr val="29698D"/>
                </a:solidFill>
                <a:latin typeface="Times New Roman" pitchFamily="18" charset="0"/>
              </a:rPr>
              <a:t>°</a:t>
            </a:r>
            <a:r>
              <a:rPr lang="en-US" altLang="zh-CN" sz="2400" kern="0" dirty="0" smtClean="0">
                <a:solidFill>
                  <a:srgbClr val="29698D"/>
                </a:solidFill>
                <a:latin typeface="Times New Roman" pitchFamily="18" charset="0"/>
              </a:rPr>
              <a:t>) =10</a:t>
            </a:r>
            <a:r>
              <a:rPr lang="en-US" altLang="zh-CN" sz="2400" kern="0" baseline="30000" dirty="0" smtClean="0">
                <a:solidFill>
                  <a:srgbClr val="29698D"/>
                </a:solidFill>
                <a:latin typeface="Times New Roman" pitchFamily="18" charset="0"/>
              </a:rPr>
              <a:t>7</a:t>
            </a:r>
            <a:r>
              <a:rPr lang="en-US" altLang="zh-CN" sz="2400" kern="0" dirty="0" smtClean="0">
                <a:solidFill>
                  <a:srgbClr val="29698D"/>
                </a:solidFill>
                <a:latin typeface="Times New Roman" pitchFamily="18" charset="0"/>
              </a:rPr>
              <a:t>×2</a:t>
            </a:r>
            <a:r>
              <a:rPr lang="en-US" altLang="zh-CN" sz="2400" kern="0" dirty="0">
                <a:solidFill>
                  <a:srgbClr val="29698D"/>
                </a:solidFill>
              </a:rPr>
              <a:t>×</a:t>
            </a:r>
            <a:r>
              <a:rPr lang="en-US" altLang="zh-CN" sz="2400" kern="0" dirty="0">
                <a:solidFill>
                  <a:srgbClr val="29698D"/>
                </a:solidFill>
                <a:latin typeface="Times New Roman" pitchFamily="18" charset="0"/>
              </a:rPr>
              <a:t>(</a:t>
            </a:r>
            <a:r>
              <a:rPr lang="en-US" altLang="zh-CN" sz="2400" kern="0" dirty="0" smtClean="0">
                <a:solidFill>
                  <a:srgbClr val="29698D"/>
                </a:solidFill>
                <a:latin typeface="Times New Roman" pitchFamily="18" charset="0"/>
              </a:rPr>
              <a:t>0.0175)</a:t>
            </a:r>
            <a:r>
              <a:rPr lang="en-US" altLang="zh-CN" sz="2400" kern="0" baseline="30000" dirty="0" smtClean="0">
                <a:solidFill>
                  <a:srgbClr val="29698D"/>
                </a:solidFill>
                <a:latin typeface="Times New Roman" pitchFamily="18" charset="0"/>
              </a:rPr>
              <a:t>2 </a:t>
            </a:r>
            <a:r>
              <a:rPr lang="en-US" altLang="zh-CN" sz="2400" kern="0" dirty="0" smtClean="0">
                <a:solidFill>
                  <a:srgbClr val="29698D"/>
                </a:solidFill>
                <a:latin typeface="Times New Roman" pitchFamily="18" charset="0"/>
              </a:rPr>
              <a:t>= 6.125×10</a:t>
            </a:r>
            <a:r>
              <a:rPr lang="en-US" altLang="zh-CN" sz="2400" kern="0" baseline="30000" dirty="0" smtClean="0">
                <a:solidFill>
                  <a:srgbClr val="29698D"/>
                </a:solidFill>
                <a:latin typeface="Times New Roman" pitchFamily="18" charset="0"/>
              </a:rPr>
              <a:t>3</a:t>
            </a:r>
            <a:endParaRPr lang="zh-CN" altLang="en-US" sz="2400" kern="0" baseline="30000" dirty="0">
              <a:solidFill>
                <a:srgbClr val="29698D"/>
              </a:solidFill>
              <a:latin typeface="Times New Roman" pitchFamily="18" charset="0"/>
            </a:endParaRPr>
          </a:p>
        </p:txBody>
      </p:sp>
      <p:sp>
        <p:nvSpPr>
          <p:cNvPr id="63" name="AutoShape 56">
            <a:extLst>
              <a:ext uri="{FF2B5EF4-FFF2-40B4-BE49-F238E27FC236}">
                <a16:creationId xmlns:a16="http://schemas.microsoft.com/office/drawing/2014/main" xmlns="" id="{B8C38795-B16F-D554-CA8B-207D7F264023}"/>
              </a:ext>
            </a:extLst>
          </p:cNvPr>
          <p:cNvSpPr>
            <a:spLocks noChangeArrowheads="1"/>
          </p:cNvSpPr>
          <p:nvPr/>
        </p:nvSpPr>
        <p:spPr bwMode="auto">
          <a:xfrm>
            <a:off x="6659563" y="3861097"/>
            <a:ext cx="1800225" cy="1008063"/>
          </a:xfrm>
          <a:prstGeom prst="wedgeEllipseCallout">
            <a:avLst>
              <a:gd name="adj1" fmla="val 39769"/>
              <a:gd name="adj2" fmla="val 93463"/>
            </a:avLst>
          </a:prstGeom>
          <a:solidFill>
            <a:srgbClr val="CCFFFF"/>
          </a:solidFill>
          <a:ln w="19050" algn="ctr">
            <a:solidFill>
              <a:srgbClr val="29698D"/>
            </a:solidFill>
            <a:miter lim="800000"/>
            <a:headEnd/>
            <a:tailEnd/>
          </a:ln>
          <a:effectLst/>
        </p:spPr>
        <p:txBody>
          <a:bodyPr/>
          <a:lstStyle/>
          <a:p>
            <a:pPr algn="ctr" eaLnBrk="1" fontAlgn="auto" hangingPunct="1">
              <a:spcBef>
                <a:spcPts val="0"/>
              </a:spcBef>
              <a:spcAft>
                <a:spcPts val="0"/>
              </a:spcAft>
              <a:defRPr/>
            </a:pPr>
            <a:r>
              <a:rPr lang="en-US" altLang="zh-CN" sz="2000" kern="0">
                <a:solidFill>
                  <a:srgbClr val="29698D"/>
                </a:solidFill>
                <a:latin typeface="Times New Roman" pitchFamily="18" charset="0"/>
              </a:rPr>
              <a:t>1</a:t>
            </a:r>
            <a:r>
              <a:rPr lang="zh-CN" altLang="en-US" sz="2000" b="1" kern="0">
                <a:solidFill>
                  <a:srgbClr val="29698D"/>
                </a:solidFill>
              </a:rPr>
              <a:t>位有效数字</a:t>
            </a:r>
          </a:p>
        </p:txBody>
      </p:sp>
      <p:sp>
        <p:nvSpPr>
          <p:cNvPr id="64" name="AutoShape 57">
            <a:extLst>
              <a:ext uri="{FF2B5EF4-FFF2-40B4-BE49-F238E27FC236}">
                <a16:creationId xmlns:a16="http://schemas.microsoft.com/office/drawing/2014/main" xmlns="" id="{F5960C80-846B-6767-8393-D3A87DA83CD1}"/>
              </a:ext>
            </a:extLst>
          </p:cNvPr>
          <p:cNvSpPr>
            <a:spLocks noChangeArrowheads="1"/>
          </p:cNvSpPr>
          <p:nvPr/>
        </p:nvSpPr>
        <p:spPr bwMode="auto">
          <a:xfrm>
            <a:off x="7829550" y="5661744"/>
            <a:ext cx="1549400" cy="863600"/>
          </a:xfrm>
          <a:prstGeom prst="wedgeEllipseCallout">
            <a:avLst>
              <a:gd name="adj1" fmla="val -93442"/>
              <a:gd name="adj2" fmla="val 20821"/>
            </a:avLst>
          </a:prstGeom>
          <a:solidFill>
            <a:srgbClr val="CCFFFF"/>
          </a:solidFill>
          <a:ln w="19050" algn="ctr">
            <a:solidFill>
              <a:srgbClr val="29698D"/>
            </a:solidFill>
            <a:miter lim="800000"/>
            <a:headEnd/>
            <a:tailEnd/>
          </a:ln>
          <a:effectLst/>
        </p:spPr>
        <p:txBody>
          <a:bodyPr/>
          <a:lstStyle/>
          <a:p>
            <a:pPr algn="ctr" eaLnBrk="1" fontAlgn="auto" hangingPunct="1">
              <a:spcBef>
                <a:spcPts val="0"/>
              </a:spcBef>
              <a:spcAft>
                <a:spcPts val="0"/>
              </a:spcAft>
              <a:defRPr/>
            </a:pPr>
            <a:r>
              <a:rPr lang="en-US" altLang="zh-CN" sz="2000" kern="0" dirty="0">
                <a:solidFill>
                  <a:srgbClr val="29698D"/>
                </a:solidFill>
                <a:latin typeface="Times New Roman" pitchFamily="18" charset="0"/>
              </a:rPr>
              <a:t>4</a:t>
            </a:r>
            <a:r>
              <a:rPr lang="zh-CN" altLang="en-US" sz="2000" b="1" kern="0" dirty="0">
                <a:solidFill>
                  <a:srgbClr val="29698D"/>
                </a:solidFill>
              </a:rPr>
              <a:t>位有效数字</a:t>
            </a:r>
          </a:p>
        </p:txBody>
      </p:sp>
      <p:sp>
        <p:nvSpPr>
          <p:cNvPr id="17431" name="灯片编号占位符 2">
            <a:extLst>
              <a:ext uri="{FF2B5EF4-FFF2-40B4-BE49-F238E27FC236}">
                <a16:creationId xmlns:a16="http://schemas.microsoft.com/office/drawing/2014/main" xmlns="" id="{BF6ECBBF-B2A1-3A7C-E430-8A2B5BB2AF5B}"/>
              </a:ext>
            </a:extLst>
          </p:cNvPr>
          <p:cNvSpPr>
            <a:spLocks noGrp="1"/>
          </p:cNvSpPr>
          <p:nvPr>
            <p:ph type="sldNum" sz="quarter" idx="12"/>
          </p:nvPr>
        </p:nvSpPr>
        <p:spPr>
          <a:xfrm>
            <a:off x="6974904" y="6356176"/>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5D0CBC-F47F-49FB-AE3E-3D9DF11882E3}" type="slidenum">
              <a:rPr lang="en-US" altLang="zh-CN" smtClean="0">
                <a:solidFill>
                  <a:srgbClr val="002060"/>
                </a:solidFill>
                <a:latin typeface="黑体" panose="02010609060101010101" pitchFamily="49" charset="-122"/>
                <a:ea typeface="黑体" panose="02010609060101010101" pitchFamily="49" charset="-122"/>
              </a:rPr>
              <a:pPr/>
              <a:t>28</a:t>
            </a:fld>
            <a:endParaRPr lang="en-US" altLang="zh-CN">
              <a:solidFill>
                <a:srgbClr val="002060"/>
              </a:solidFill>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64166788"/>
              </p:ext>
            </p:extLst>
          </p:nvPr>
        </p:nvGraphicFramePr>
        <p:xfrm>
          <a:off x="395536" y="6093296"/>
          <a:ext cx="1152128" cy="527458"/>
        </p:xfrm>
        <a:graphic>
          <a:graphicData uri="http://schemas.openxmlformats.org/presentationml/2006/ole">
            <mc:AlternateContent xmlns:mc="http://schemas.openxmlformats.org/markup-compatibility/2006">
              <mc:Choice xmlns:v="urn:schemas-microsoft-com:vml" Requires="v">
                <p:oleObj spid="_x0000_s9913" name="Equation" r:id="rId16" imgW="1015920" imgH="355320" progId="Equation.DSMT4">
                  <p:embed/>
                </p:oleObj>
              </mc:Choice>
              <mc:Fallback>
                <p:oleObj name="Equation" r:id="rId16" imgW="1015920" imgH="355320" progId="Equation.DSMT4">
                  <p:embed/>
                  <p:pic>
                    <p:nvPicPr>
                      <p:cNvPr id="0" name=""/>
                      <p:cNvPicPr/>
                      <p:nvPr/>
                    </p:nvPicPr>
                    <p:blipFill>
                      <a:blip r:embed="rId17"/>
                      <a:stretch>
                        <a:fillRect/>
                      </a:stretch>
                    </p:blipFill>
                    <p:spPr>
                      <a:xfrm>
                        <a:off x="395536" y="6093296"/>
                        <a:ext cx="1152128" cy="527458"/>
                      </a:xfrm>
                      <a:prstGeom prst="rect">
                        <a:avLst/>
                      </a:prstGeom>
                      <a:solidFill>
                        <a:srgbClr val="FEBADE"/>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blinds(horizontal)">
                                      <p:cBhvr>
                                        <p:cTn id="7" dur="500"/>
                                        <p:tgtEl>
                                          <p:spTgt spid="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1+#ppt_w/2"/>
                                          </p:val>
                                        </p:tav>
                                        <p:tav tm="100000">
                                          <p:val>
                                            <p:strVal val="#ppt_x"/>
                                          </p:val>
                                        </p:tav>
                                      </p:tavLst>
                                    </p:anim>
                                    <p:anim calcmode="lin" valueType="num">
                                      <p:cBhvr additive="base">
                                        <p:cTn id="28" dur="500" fill="hold"/>
                                        <p:tgtEl>
                                          <p:spTgt spid="4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1+#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linds(horizontal)">
                                      <p:cBhvr>
                                        <p:cTn id="37" dur="500"/>
                                        <p:tgtEl>
                                          <p:spTgt spid="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0-#ppt_w/2"/>
                                          </p:val>
                                        </p:tav>
                                        <p:tav tm="100000">
                                          <p:val>
                                            <p:strVal val="#ppt_x"/>
                                          </p:val>
                                        </p:tav>
                                      </p:tavLst>
                                    </p:anim>
                                    <p:anim calcmode="lin" valueType="num">
                                      <p:cBhvr additive="base">
                                        <p:cTn id="43"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0-#ppt_w/2"/>
                                          </p:val>
                                        </p:tav>
                                        <p:tav tm="100000">
                                          <p:val>
                                            <p:strVal val="#ppt_x"/>
                                          </p:val>
                                        </p:tav>
                                      </p:tavLst>
                                    </p:anim>
                                    <p:anim calcmode="lin" valueType="num">
                                      <p:cBhvr additive="base">
                                        <p:cTn id="49"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500" fill="hold"/>
                                        <p:tgtEl>
                                          <p:spTgt spid="58"/>
                                        </p:tgtEl>
                                        <p:attrNameLst>
                                          <p:attrName>ppt_x</p:attrName>
                                        </p:attrNameLst>
                                      </p:cBhvr>
                                      <p:tavLst>
                                        <p:tav tm="0">
                                          <p:val>
                                            <p:strVal val="0-#ppt_w/2"/>
                                          </p:val>
                                        </p:tav>
                                        <p:tav tm="100000">
                                          <p:val>
                                            <p:strVal val="#ppt_x"/>
                                          </p:val>
                                        </p:tav>
                                      </p:tavLst>
                                    </p:anim>
                                    <p:anim calcmode="lin" valueType="num">
                                      <p:cBhvr additive="base">
                                        <p:cTn id="55"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61"/>
                                        </p:tgtEl>
                                        <p:attrNameLst>
                                          <p:attrName>style.visibility</p:attrName>
                                        </p:attrNameLst>
                                      </p:cBhvr>
                                      <p:to>
                                        <p:strVal val="visible"/>
                                      </p:to>
                                    </p:set>
                                    <p:anim calcmode="lin" valueType="num">
                                      <p:cBhvr additive="base">
                                        <p:cTn id="60" dur="500" fill="hold"/>
                                        <p:tgtEl>
                                          <p:spTgt spid="61"/>
                                        </p:tgtEl>
                                        <p:attrNameLst>
                                          <p:attrName>ppt_x</p:attrName>
                                        </p:attrNameLst>
                                      </p:cBhvr>
                                      <p:tavLst>
                                        <p:tav tm="0">
                                          <p:val>
                                            <p:strVal val="0-#ppt_w/2"/>
                                          </p:val>
                                        </p:tav>
                                        <p:tav tm="100000">
                                          <p:val>
                                            <p:strVal val="#ppt_x"/>
                                          </p:val>
                                        </p:tav>
                                      </p:tavLst>
                                    </p:anim>
                                    <p:anim calcmode="lin" valueType="num">
                                      <p:cBhvr additive="base">
                                        <p:cTn id="61"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62">
                                            <p:txEl>
                                              <p:pRg st="0" end="0"/>
                                            </p:txEl>
                                          </p:spTgt>
                                        </p:tgtEl>
                                        <p:attrNameLst>
                                          <p:attrName>style.visibility</p:attrName>
                                        </p:attrNameLst>
                                      </p:cBhvr>
                                      <p:to>
                                        <p:strVal val="visible"/>
                                      </p:to>
                                    </p:set>
                                    <p:animEffect transition="in" filter="dissolve">
                                      <p:cBhvr>
                                        <p:cTn id="66" dur="500"/>
                                        <p:tgtEl>
                                          <p:spTgt spid="62">
                                            <p:txEl>
                                              <p:pRg st="0" end="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62">
                                            <p:txEl>
                                              <p:pRg st="1" end="1"/>
                                            </p:txEl>
                                          </p:spTgt>
                                        </p:tgtEl>
                                        <p:attrNameLst>
                                          <p:attrName>style.visibility</p:attrName>
                                        </p:attrNameLst>
                                      </p:cBhvr>
                                      <p:to>
                                        <p:strVal val="visible"/>
                                      </p:to>
                                    </p:set>
                                    <p:animEffect transition="in" filter="blinds(horizontal)">
                                      <p:cBhvr>
                                        <p:cTn id="71" dur="500"/>
                                        <p:tgtEl>
                                          <p:spTgt spid="62">
                                            <p:txEl>
                                              <p:pRg st="1" end="1"/>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dissolve">
                                      <p:cBhvr>
                                        <p:cTn id="76" dur="500"/>
                                        <p:tgtEl>
                                          <p:spTgt spid="6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ppt_x"/>
                                          </p:val>
                                        </p:tav>
                                        <p:tav tm="100000">
                                          <p:val>
                                            <p:strVal val="#ppt_x"/>
                                          </p:val>
                                        </p:tav>
                                      </p:tavLst>
                                    </p:anim>
                                    <p:anim calcmode="lin" valueType="num">
                                      <p:cBhvr additive="base">
                                        <p:cTn id="8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62">
                                            <p:txEl>
                                              <p:pRg st="2" end="2"/>
                                            </p:txEl>
                                          </p:spTgt>
                                        </p:tgtEl>
                                        <p:attrNameLst>
                                          <p:attrName>style.visibility</p:attrName>
                                        </p:attrNameLst>
                                      </p:cBhvr>
                                      <p:to>
                                        <p:strVal val="visible"/>
                                      </p:to>
                                    </p:set>
                                    <p:animEffect transition="in" filter="blinds(horizontal)">
                                      <p:cBhvr>
                                        <p:cTn id="87" dur="500"/>
                                        <p:tgtEl>
                                          <p:spTgt spid="62">
                                            <p:txEl>
                                              <p:pRg st="2" end="2"/>
                                            </p:txEl>
                                          </p:spTgt>
                                        </p:tgtEl>
                                      </p:cBhvr>
                                    </p:animEffect>
                                  </p:childTnLst>
                                </p:cTn>
                              </p:par>
                              <p:par>
                                <p:cTn id="88" presetID="3" presetClass="entr" presetSubtype="10" fill="hold" nodeType="withEffect">
                                  <p:stCondLst>
                                    <p:cond delay="0"/>
                                  </p:stCondLst>
                                  <p:childTnLst>
                                    <p:set>
                                      <p:cBhvr>
                                        <p:cTn id="89" dur="1" fill="hold">
                                          <p:stCondLst>
                                            <p:cond delay="0"/>
                                          </p:stCondLst>
                                        </p:cTn>
                                        <p:tgtEl>
                                          <p:spTgt spid="62">
                                            <p:txEl>
                                              <p:pRg st="3" end="3"/>
                                            </p:txEl>
                                          </p:spTgt>
                                        </p:tgtEl>
                                        <p:attrNameLst>
                                          <p:attrName>style.visibility</p:attrName>
                                        </p:attrNameLst>
                                      </p:cBhvr>
                                      <p:to>
                                        <p:strVal val="visible"/>
                                      </p:to>
                                    </p:set>
                                    <p:animEffect transition="in" filter="blinds(horizontal)">
                                      <p:cBhvr>
                                        <p:cTn id="90" dur="500"/>
                                        <p:tgtEl>
                                          <p:spTgt spid="62">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dissolve">
                                      <p:cBhvr>
                                        <p:cTn id="9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4" grpId="0"/>
      <p:bldP spid="63" grpId="0" animBg="1"/>
      <p:bldP spid="6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79512" y="4725144"/>
            <a:ext cx="8784976" cy="201622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79512" y="1124744"/>
            <a:ext cx="8784976" cy="3528392"/>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34" name="Rectangle 2">
            <a:extLst>
              <a:ext uri="{FF2B5EF4-FFF2-40B4-BE49-F238E27FC236}">
                <a16:creationId xmlns:a16="http://schemas.microsoft.com/office/drawing/2014/main" xmlns="" id="{E87DC075-550C-E1D3-0606-F89DA8D85719}"/>
              </a:ext>
            </a:extLst>
          </p:cNvPr>
          <p:cNvSpPr>
            <a:spLocks noGrp="1" noChangeArrowheads="1"/>
          </p:cNvSpPr>
          <p:nvPr>
            <p:ph type="title"/>
          </p:nvPr>
        </p:nvSpPr>
        <p:spPr/>
        <p:txBody>
          <a:bodyPr/>
          <a:lstStyle/>
          <a:p>
            <a:pPr eaLnBrk="1" hangingPunct="1"/>
            <a:r>
              <a:rPr lang="en-US" altLang="zh-CN" sz="4400" dirty="0"/>
              <a:t>5 </a:t>
            </a:r>
            <a:r>
              <a:rPr lang="zh-CN" altLang="en-US" sz="4400" dirty="0"/>
              <a:t>设计计算方法的原则</a:t>
            </a:r>
          </a:p>
        </p:txBody>
      </p:sp>
      <p:sp>
        <p:nvSpPr>
          <p:cNvPr id="43" name="Rectangle 2">
            <a:extLst>
              <a:ext uri="{FF2B5EF4-FFF2-40B4-BE49-F238E27FC236}">
                <a16:creationId xmlns:a16="http://schemas.microsoft.com/office/drawing/2014/main" xmlns="" id="{A5229EAA-8AC4-0708-A31A-58626921B982}"/>
              </a:ext>
            </a:extLst>
          </p:cNvPr>
          <p:cNvSpPr txBox="1">
            <a:spLocks noChangeArrowheads="1"/>
          </p:cNvSpPr>
          <p:nvPr/>
        </p:nvSpPr>
        <p:spPr bwMode="auto">
          <a:xfrm>
            <a:off x="179512" y="1341190"/>
            <a:ext cx="4320480" cy="615950"/>
          </a:xfrm>
          <a:prstGeom prst="rect">
            <a:avLst/>
          </a:prstGeom>
          <a:noFill/>
          <a:ln>
            <a:no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2</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防止大数吃小数</a:t>
            </a:r>
            <a:endParaRPr lang="en-US" altLang="zh-CN" b="1" u="sng" kern="0" dirty="0">
              <a:solidFill>
                <a:srgbClr val="170CAA"/>
              </a:solidFill>
              <a:ea typeface="宋体" pitchFamily="2" charset="-122"/>
            </a:endParaRPr>
          </a:p>
          <a:p>
            <a:pPr eaLnBrk="1" hangingPunct="1">
              <a:buFont typeface="Wingdings" pitchFamily="2" charset="2"/>
              <a:buNone/>
              <a:defRPr/>
            </a:pPr>
            <a:endParaRPr lang="zh-CN" altLang="en-US" sz="2400" b="1" kern="0" dirty="0">
              <a:solidFill>
                <a:srgbClr val="170CAA"/>
              </a:solidFill>
              <a:ea typeface="宋体" pitchFamily="2" charset="-122"/>
            </a:endParaRPr>
          </a:p>
          <a:p>
            <a:pPr eaLnBrk="1" hangingPunct="1">
              <a:buFont typeface="Wingdings" pitchFamily="2" charset="2"/>
              <a:buNone/>
              <a:defRPr/>
            </a:pPr>
            <a:endParaRPr lang="zh-CN" altLang="en-US" b="1" kern="0" dirty="0">
              <a:solidFill>
                <a:srgbClr val="170CAA"/>
              </a:solidFill>
              <a:ea typeface="宋体" pitchFamily="2" charset="-122"/>
            </a:endParaRPr>
          </a:p>
        </p:txBody>
      </p:sp>
      <p:sp>
        <p:nvSpPr>
          <p:cNvPr id="44" name="Rectangle 12">
            <a:extLst>
              <a:ext uri="{FF2B5EF4-FFF2-40B4-BE49-F238E27FC236}">
                <a16:creationId xmlns:a16="http://schemas.microsoft.com/office/drawing/2014/main" xmlns="" id="{60558FAA-C142-0539-1E81-FB1F634CA944}"/>
              </a:ext>
            </a:extLst>
          </p:cNvPr>
          <p:cNvSpPr>
            <a:spLocks noChangeArrowheads="1"/>
          </p:cNvSpPr>
          <p:nvPr/>
        </p:nvSpPr>
        <p:spPr bwMode="auto">
          <a:xfrm>
            <a:off x="0" y="3022898"/>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sp>
        <p:nvSpPr>
          <p:cNvPr id="45" name="Rectangle 15">
            <a:extLst>
              <a:ext uri="{FF2B5EF4-FFF2-40B4-BE49-F238E27FC236}">
                <a16:creationId xmlns:a16="http://schemas.microsoft.com/office/drawing/2014/main" xmlns="" id="{502C5773-510C-9D8F-DAC1-A20EB867E1A7}"/>
              </a:ext>
            </a:extLst>
          </p:cNvPr>
          <p:cNvSpPr>
            <a:spLocks noChangeArrowheads="1"/>
          </p:cNvSpPr>
          <p:nvPr/>
        </p:nvSpPr>
        <p:spPr bwMode="auto">
          <a:xfrm>
            <a:off x="0" y="3037186"/>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46" name="Object 25">
            <a:extLst>
              <a:ext uri="{FF2B5EF4-FFF2-40B4-BE49-F238E27FC236}">
                <a16:creationId xmlns:a16="http://schemas.microsoft.com/office/drawing/2014/main" xmlns="" id="{ECAF988C-D12C-85AE-6A30-E0B65BA82FE4}"/>
              </a:ext>
            </a:extLst>
          </p:cNvPr>
          <p:cNvGraphicFramePr>
            <a:graphicFrameLocks noChangeAspect="1"/>
          </p:cNvGraphicFramePr>
          <p:nvPr>
            <p:extLst>
              <p:ext uri="{D42A27DB-BD31-4B8C-83A1-F6EECF244321}">
                <p14:modId xmlns:p14="http://schemas.microsoft.com/office/powerpoint/2010/main" val="3096397874"/>
              </p:ext>
            </p:extLst>
          </p:nvPr>
        </p:nvGraphicFramePr>
        <p:xfrm>
          <a:off x="4592638" y="1197273"/>
          <a:ext cx="2571750" cy="1087438"/>
        </p:xfrm>
        <a:graphic>
          <a:graphicData uri="http://schemas.openxmlformats.org/presentationml/2006/ole">
            <mc:AlternateContent xmlns:mc="http://schemas.openxmlformats.org/markup-compatibility/2006">
              <mc:Choice xmlns:v="urn:schemas-microsoft-com:vml" Requires="v">
                <p:oleObj spid="_x0000_s24594" name="Equation" r:id="rId4" imgW="1422400" imgH="596900" progId="Equation.DSMT4">
                  <p:embed/>
                </p:oleObj>
              </mc:Choice>
              <mc:Fallback>
                <p:oleObj name="Equation" r:id="rId4" imgW="1422400" imgH="596900" progId="Equation.DSMT4">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638" y="1197273"/>
                        <a:ext cx="257175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27">
            <a:extLst>
              <a:ext uri="{FF2B5EF4-FFF2-40B4-BE49-F238E27FC236}">
                <a16:creationId xmlns:a16="http://schemas.microsoft.com/office/drawing/2014/main" xmlns="" id="{D2FB142E-2E22-F05B-49A8-80F5A4ED0B2F}"/>
              </a:ext>
            </a:extLst>
          </p:cNvPr>
          <p:cNvGraphicFramePr>
            <a:graphicFrameLocks noChangeAspect="1"/>
          </p:cNvGraphicFramePr>
          <p:nvPr>
            <p:extLst>
              <p:ext uri="{D42A27DB-BD31-4B8C-83A1-F6EECF244321}">
                <p14:modId xmlns:p14="http://schemas.microsoft.com/office/powerpoint/2010/main" val="1814759142"/>
              </p:ext>
            </p:extLst>
          </p:nvPr>
        </p:nvGraphicFramePr>
        <p:xfrm>
          <a:off x="7235825" y="1619548"/>
          <a:ext cx="519113" cy="409575"/>
        </p:xfrm>
        <a:graphic>
          <a:graphicData uri="http://schemas.openxmlformats.org/presentationml/2006/ole">
            <mc:AlternateContent xmlns:mc="http://schemas.openxmlformats.org/markup-compatibility/2006">
              <mc:Choice xmlns:v="urn:schemas-microsoft-com:vml" Requires="v">
                <p:oleObj spid="_x0000_s24595" name="Equation" r:id="rId6" imgW="177646" imgH="139579" progId="Equation.DSMT4">
                  <p:embed/>
                </p:oleObj>
              </mc:Choice>
              <mc:Fallback>
                <p:oleObj name="Equation" r:id="rId6" imgW="177646" imgH="139579" progId="Equation.DSMT4">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5825" y="1619548"/>
                        <a:ext cx="5191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28">
            <a:extLst>
              <a:ext uri="{FF2B5EF4-FFF2-40B4-BE49-F238E27FC236}">
                <a16:creationId xmlns:a16="http://schemas.microsoft.com/office/drawing/2014/main" xmlns="" id="{F0676A47-B85B-4060-1F81-83ED25905983}"/>
              </a:ext>
            </a:extLst>
          </p:cNvPr>
          <p:cNvGraphicFramePr>
            <a:graphicFrameLocks noChangeAspect="1"/>
          </p:cNvGraphicFramePr>
          <p:nvPr>
            <p:extLst>
              <p:ext uri="{D42A27DB-BD31-4B8C-83A1-F6EECF244321}">
                <p14:modId xmlns:p14="http://schemas.microsoft.com/office/powerpoint/2010/main" val="713913980"/>
              </p:ext>
            </p:extLst>
          </p:nvPr>
        </p:nvGraphicFramePr>
        <p:xfrm>
          <a:off x="7739063" y="1557636"/>
          <a:ext cx="547687" cy="433387"/>
        </p:xfrm>
        <a:graphic>
          <a:graphicData uri="http://schemas.openxmlformats.org/presentationml/2006/ole">
            <mc:AlternateContent xmlns:mc="http://schemas.openxmlformats.org/markup-compatibility/2006">
              <mc:Choice xmlns:v="urn:schemas-microsoft-com:vml" Requires="v">
                <p:oleObj spid="_x0000_s24596" name="Equation" r:id="rId8" imgW="241195" imgH="190417" progId="Equation.DSMT4">
                  <p:embed/>
                </p:oleObj>
              </mc:Choice>
              <mc:Fallback>
                <p:oleObj name="Equation" r:id="rId8" imgW="241195" imgH="190417" progId="Equation.DSMT4">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9063" y="1557636"/>
                        <a:ext cx="54768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90">
            <a:extLst>
              <a:ext uri="{FF2B5EF4-FFF2-40B4-BE49-F238E27FC236}">
                <a16:creationId xmlns:a16="http://schemas.microsoft.com/office/drawing/2014/main" xmlns="" id="{DEF8C754-DEA2-4EA9-6375-8E23F2DA51A4}"/>
              </a:ext>
            </a:extLst>
          </p:cNvPr>
          <p:cNvGraphicFramePr>
            <a:graphicFrameLocks noChangeAspect="1"/>
          </p:cNvGraphicFramePr>
          <p:nvPr>
            <p:extLst>
              <p:ext uri="{D42A27DB-BD31-4B8C-83A1-F6EECF244321}">
                <p14:modId xmlns:p14="http://schemas.microsoft.com/office/powerpoint/2010/main" val="177300264"/>
              </p:ext>
            </p:extLst>
          </p:nvPr>
        </p:nvGraphicFramePr>
        <p:xfrm>
          <a:off x="8243888" y="1629073"/>
          <a:ext cx="433387" cy="347663"/>
        </p:xfrm>
        <a:graphic>
          <a:graphicData uri="http://schemas.openxmlformats.org/presentationml/2006/ole">
            <mc:AlternateContent xmlns:mc="http://schemas.openxmlformats.org/markup-compatibility/2006">
              <mc:Choice xmlns:v="urn:schemas-microsoft-com:vml" Requires="v">
                <p:oleObj spid="_x0000_s24597" name="Equation" r:id="rId10" imgW="190417" imgH="152334" progId="Equation.DSMT4">
                  <p:embed/>
                </p:oleObj>
              </mc:Choice>
              <mc:Fallback>
                <p:oleObj name="Equation" r:id="rId10" imgW="190417" imgH="152334" progId="Equation.DSMT4">
                  <p:embed/>
                  <p:pic>
                    <p:nvPicPr>
                      <p:cNvPr id="0" name="Object 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3888" y="1629073"/>
                        <a:ext cx="433387" cy="3476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 name="Group 115">
            <a:extLst>
              <a:ext uri="{FF2B5EF4-FFF2-40B4-BE49-F238E27FC236}">
                <a16:creationId xmlns:a16="http://schemas.microsoft.com/office/drawing/2014/main" xmlns="" id="{208A0788-B4D4-D006-0F74-80EC0159DF77}"/>
              </a:ext>
            </a:extLst>
          </p:cNvPr>
          <p:cNvGrpSpPr>
            <a:grpSpLocks/>
          </p:cNvGrpSpPr>
          <p:nvPr/>
        </p:nvGrpSpPr>
        <p:grpSpPr bwMode="auto">
          <a:xfrm>
            <a:off x="107950" y="2214861"/>
            <a:ext cx="8785225" cy="566737"/>
            <a:chOff x="68" y="1531"/>
            <a:chExt cx="5534" cy="357"/>
          </a:xfrm>
        </p:grpSpPr>
        <p:sp>
          <p:nvSpPr>
            <p:cNvPr id="51" name="Rectangle 104">
              <a:extLst>
                <a:ext uri="{FF2B5EF4-FFF2-40B4-BE49-F238E27FC236}">
                  <a16:creationId xmlns:a16="http://schemas.microsoft.com/office/drawing/2014/main" xmlns="" id="{901746C2-D276-B8D5-BE98-4EA64BBD3880}"/>
                </a:ext>
              </a:extLst>
            </p:cNvPr>
            <p:cNvSpPr>
              <a:spLocks noChangeArrowheads="1"/>
            </p:cNvSpPr>
            <p:nvPr/>
          </p:nvSpPr>
          <p:spPr bwMode="auto">
            <a:xfrm>
              <a:off x="68" y="1531"/>
              <a:ext cx="5534" cy="357"/>
            </a:xfrm>
            <a:prstGeom prst="rect">
              <a:avLst/>
            </a:prstGeom>
            <a:noFill/>
            <a:ln>
              <a:noFill/>
            </a:ln>
            <a:effectLst/>
          </p:spPr>
          <p:txBody>
            <a:bodyPr>
              <a:spAutoFit/>
            </a:bodyPr>
            <a:lstStyle>
              <a:lvl1pPr>
                <a:defRPr>
                  <a:solidFill>
                    <a:schemeClr val="tx1"/>
                  </a:solidFill>
                  <a:latin typeface="Arial" pitchFamily="34" charset="0"/>
                </a:defRPr>
              </a:lvl1pPr>
              <a:lvl2pPr marL="857250" indent="-285750">
                <a:defRPr>
                  <a:solidFill>
                    <a:schemeClr val="tx1"/>
                  </a:solidFill>
                  <a:latin typeface="Arial" pitchFamily="34" charset="0"/>
                </a:defRPr>
              </a:lvl2pPr>
              <a:lvl3pPr marL="1276350" indent="-228600">
                <a:defRPr>
                  <a:solidFill>
                    <a:schemeClr val="tx1"/>
                  </a:solidFill>
                  <a:latin typeface="Arial" pitchFamily="34" charset="0"/>
                </a:defRPr>
              </a:lvl3pPr>
              <a:lvl4pPr marL="1695450" indent="-228600">
                <a:defRPr>
                  <a:solidFill>
                    <a:schemeClr val="tx1"/>
                  </a:solidFill>
                  <a:latin typeface="Arial" pitchFamily="34" charset="0"/>
                </a:defRPr>
              </a:lvl4pPr>
              <a:lvl5pPr marL="2114550" indent="-228600">
                <a:defRPr>
                  <a:solidFill>
                    <a:schemeClr val="tx1"/>
                  </a:solidFill>
                  <a:latin typeface="Arial" pitchFamily="34" charset="0"/>
                </a:defRPr>
              </a:lvl5pPr>
              <a:lvl6pPr marL="2571750" indent="-228600" fontAlgn="base">
                <a:spcBef>
                  <a:spcPct val="0"/>
                </a:spcBef>
                <a:spcAft>
                  <a:spcPct val="0"/>
                </a:spcAft>
                <a:defRPr>
                  <a:solidFill>
                    <a:schemeClr val="tx1"/>
                  </a:solidFill>
                  <a:latin typeface="Arial" pitchFamily="34" charset="0"/>
                </a:defRPr>
              </a:lvl6pPr>
              <a:lvl7pPr marL="3028950" indent="-228600" fontAlgn="base">
                <a:spcBef>
                  <a:spcPct val="0"/>
                </a:spcBef>
                <a:spcAft>
                  <a:spcPct val="0"/>
                </a:spcAft>
                <a:defRPr>
                  <a:solidFill>
                    <a:schemeClr val="tx1"/>
                  </a:solidFill>
                  <a:latin typeface="Arial" pitchFamily="34" charset="0"/>
                </a:defRPr>
              </a:lvl7pPr>
              <a:lvl8pPr marL="3486150" indent="-228600" fontAlgn="base">
                <a:spcBef>
                  <a:spcPct val="0"/>
                </a:spcBef>
                <a:spcAft>
                  <a:spcPct val="0"/>
                </a:spcAft>
                <a:defRPr>
                  <a:solidFill>
                    <a:schemeClr val="tx1"/>
                  </a:solidFill>
                  <a:latin typeface="Arial" pitchFamily="34" charset="0"/>
                </a:defRPr>
              </a:lvl8pPr>
              <a:lvl9pPr marL="3943350" indent="-228600" fontAlgn="base">
                <a:spcBef>
                  <a:spcPct val="0"/>
                </a:spcBef>
                <a:spcAft>
                  <a:spcPct val="0"/>
                </a:spcAft>
                <a:defRPr>
                  <a:solidFill>
                    <a:schemeClr val="tx1"/>
                  </a:solidFill>
                  <a:latin typeface="Arial" pitchFamily="34" charset="0"/>
                </a:defRPr>
              </a:lvl9pPr>
            </a:lstStyle>
            <a:p>
              <a:pPr eaLnBrk="1" fontAlgn="auto" hangingPunct="1">
                <a:lnSpc>
                  <a:spcPct val="130000"/>
                </a:lnSpc>
                <a:spcBef>
                  <a:spcPts val="0"/>
                </a:spcBef>
                <a:spcAft>
                  <a:spcPts val="0"/>
                </a:spcAft>
                <a:defRPr/>
              </a:pPr>
              <a:r>
                <a:rPr kumimoji="1" lang="zh-CN" altLang="en-US" sz="2400" b="1" kern="0" dirty="0">
                  <a:solidFill>
                    <a:srgbClr val="170CAA"/>
                  </a:solidFill>
                  <a:latin typeface="Times New Roman" pitchFamily="18" charset="0"/>
                </a:rPr>
                <a:t>例：在有</a:t>
              </a:r>
              <a:r>
                <a:rPr kumimoji="1" lang="en-US" altLang="zh-CN" sz="2400" b="1" kern="0" dirty="0">
                  <a:solidFill>
                    <a:srgbClr val="170CAA"/>
                  </a:solidFill>
                  <a:latin typeface="Times New Roman" pitchFamily="18" charset="0"/>
                </a:rPr>
                <a:t>10</a:t>
              </a:r>
              <a:r>
                <a:rPr kumimoji="1" lang="zh-CN" altLang="en-US" sz="2400" b="1" kern="0" dirty="0">
                  <a:solidFill>
                    <a:srgbClr val="170CAA"/>
                  </a:solidFill>
                  <a:latin typeface="Times New Roman" pitchFamily="18" charset="0"/>
                </a:rPr>
                <a:t>位十进制有效数字的计算机上解                                </a:t>
              </a:r>
            </a:p>
          </p:txBody>
        </p:sp>
        <p:graphicFrame>
          <p:nvGraphicFramePr>
            <p:cNvPr id="18473" name="Object 105">
              <a:extLst>
                <a:ext uri="{FF2B5EF4-FFF2-40B4-BE49-F238E27FC236}">
                  <a16:creationId xmlns:a16="http://schemas.microsoft.com/office/drawing/2014/main" xmlns="" id="{59E3D51C-82E4-37AC-686E-5A5138CEE0AD}"/>
                </a:ext>
              </a:extLst>
            </p:cNvPr>
            <p:cNvGraphicFramePr>
              <a:graphicFrameLocks noChangeAspect="1"/>
            </p:cNvGraphicFramePr>
            <p:nvPr/>
          </p:nvGraphicFramePr>
          <p:xfrm>
            <a:off x="3833" y="1616"/>
            <a:ext cx="1716" cy="244"/>
          </p:xfrm>
          <a:graphic>
            <a:graphicData uri="http://schemas.openxmlformats.org/presentationml/2006/ole">
              <mc:AlternateContent xmlns:mc="http://schemas.openxmlformats.org/markup-compatibility/2006">
                <mc:Choice xmlns:v="urn:schemas-microsoft-com:vml" Requires="v">
                  <p:oleObj spid="_x0000_s24598" name="Equation" r:id="rId12" imgW="1524000" imgH="228600" progId="Equation.DSMT4">
                    <p:embed/>
                  </p:oleObj>
                </mc:Choice>
                <mc:Fallback>
                  <p:oleObj name="Equation" r:id="rId12" imgW="1524000" imgH="228600" progId="Equation.DSMT4">
                    <p:embed/>
                    <p:pic>
                      <p:nvPicPr>
                        <p:cNvPr id="0" name="Object 1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3" y="1616"/>
                          <a:ext cx="171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 name="Group 150">
            <a:extLst>
              <a:ext uri="{FF2B5EF4-FFF2-40B4-BE49-F238E27FC236}">
                <a16:creationId xmlns:a16="http://schemas.microsoft.com/office/drawing/2014/main" xmlns="" id="{38F2E243-941B-3628-5584-6FA770A827CB}"/>
              </a:ext>
            </a:extLst>
          </p:cNvPr>
          <p:cNvGrpSpPr>
            <a:grpSpLocks/>
          </p:cNvGrpSpPr>
          <p:nvPr/>
        </p:nvGrpSpPr>
        <p:grpSpPr bwMode="auto">
          <a:xfrm>
            <a:off x="755650" y="2646661"/>
            <a:ext cx="4679950" cy="566737"/>
            <a:chOff x="476" y="1803"/>
            <a:chExt cx="2948" cy="357"/>
          </a:xfrm>
        </p:grpSpPr>
        <p:sp>
          <p:nvSpPr>
            <p:cNvPr id="54" name="Rectangle 106">
              <a:extLst>
                <a:ext uri="{FF2B5EF4-FFF2-40B4-BE49-F238E27FC236}">
                  <a16:creationId xmlns:a16="http://schemas.microsoft.com/office/drawing/2014/main" xmlns="" id="{654DD7CE-08E0-F490-42A3-E6B31EC225D8}"/>
                </a:ext>
              </a:extLst>
            </p:cNvPr>
            <p:cNvSpPr>
              <a:spLocks noChangeArrowheads="1"/>
            </p:cNvSpPr>
            <p:nvPr/>
          </p:nvSpPr>
          <p:spPr bwMode="auto">
            <a:xfrm>
              <a:off x="476" y="1803"/>
              <a:ext cx="2948" cy="357"/>
            </a:xfrm>
            <a:prstGeom prst="rect">
              <a:avLst/>
            </a:prstGeom>
            <a:noFill/>
            <a:ln>
              <a:noFill/>
            </a:ln>
            <a:effectLst/>
          </p:spPr>
          <p:txBody>
            <a:bodyPr>
              <a:spAutoFit/>
            </a:bodyPr>
            <a:lstStyle>
              <a:lvl1pPr>
                <a:defRPr>
                  <a:solidFill>
                    <a:schemeClr val="tx1"/>
                  </a:solidFill>
                  <a:latin typeface="Arial" pitchFamily="34" charset="0"/>
                </a:defRPr>
              </a:lvl1pPr>
              <a:lvl2pPr marL="857250" indent="-285750">
                <a:defRPr>
                  <a:solidFill>
                    <a:schemeClr val="tx1"/>
                  </a:solidFill>
                  <a:latin typeface="Arial" pitchFamily="34" charset="0"/>
                </a:defRPr>
              </a:lvl2pPr>
              <a:lvl3pPr marL="1276350" indent="-228600">
                <a:defRPr>
                  <a:solidFill>
                    <a:schemeClr val="tx1"/>
                  </a:solidFill>
                  <a:latin typeface="Arial" pitchFamily="34" charset="0"/>
                </a:defRPr>
              </a:lvl3pPr>
              <a:lvl4pPr marL="1695450" indent="-228600">
                <a:defRPr>
                  <a:solidFill>
                    <a:schemeClr val="tx1"/>
                  </a:solidFill>
                  <a:latin typeface="Arial" pitchFamily="34" charset="0"/>
                </a:defRPr>
              </a:lvl4pPr>
              <a:lvl5pPr marL="2114550" indent="-228600">
                <a:defRPr>
                  <a:solidFill>
                    <a:schemeClr val="tx1"/>
                  </a:solidFill>
                  <a:latin typeface="Arial" pitchFamily="34" charset="0"/>
                </a:defRPr>
              </a:lvl5pPr>
              <a:lvl6pPr marL="2571750" indent="-228600" fontAlgn="base">
                <a:spcBef>
                  <a:spcPct val="0"/>
                </a:spcBef>
                <a:spcAft>
                  <a:spcPct val="0"/>
                </a:spcAft>
                <a:defRPr>
                  <a:solidFill>
                    <a:schemeClr val="tx1"/>
                  </a:solidFill>
                  <a:latin typeface="Arial" pitchFamily="34" charset="0"/>
                </a:defRPr>
              </a:lvl6pPr>
              <a:lvl7pPr marL="3028950" indent="-228600" fontAlgn="base">
                <a:spcBef>
                  <a:spcPct val="0"/>
                </a:spcBef>
                <a:spcAft>
                  <a:spcPct val="0"/>
                </a:spcAft>
                <a:defRPr>
                  <a:solidFill>
                    <a:schemeClr val="tx1"/>
                  </a:solidFill>
                  <a:latin typeface="Arial" pitchFamily="34" charset="0"/>
                </a:defRPr>
              </a:lvl7pPr>
              <a:lvl8pPr marL="3486150" indent="-228600" fontAlgn="base">
                <a:spcBef>
                  <a:spcPct val="0"/>
                </a:spcBef>
                <a:spcAft>
                  <a:spcPct val="0"/>
                </a:spcAft>
                <a:defRPr>
                  <a:solidFill>
                    <a:schemeClr val="tx1"/>
                  </a:solidFill>
                  <a:latin typeface="Arial" pitchFamily="34" charset="0"/>
                </a:defRPr>
              </a:lvl8pPr>
              <a:lvl9pPr marL="3943350" indent="-228600" fontAlgn="base">
                <a:spcBef>
                  <a:spcPct val="0"/>
                </a:spcBef>
                <a:spcAft>
                  <a:spcPct val="0"/>
                </a:spcAft>
                <a:defRPr>
                  <a:solidFill>
                    <a:schemeClr val="tx1"/>
                  </a:solidFill>
                  <a:latin typeface="Arial" pitchFamily="34" charset="0"/>
                </a:defRPr>
              </a:lvl9pPr>
            </a:lstStyle>
            <a:p>
              <a:pPr eaLnBrk="1" fontAlgn="auto" hangingPunct="1">
                <a:lnSpc>
                  <a:spcPct val="130000"/>
                </a:lnSpc>
                <a:spcBef>
                  <a:spcPts val="0"/>
                </a:spcBef>
                <a:spcAft>
                  <a:spcPts val="0"/>
                </a:spcAft>
                <a:defRPr/>
              </a:pPr>
              <a:r>
                <a:rPr kumimoji="1" lang="zh-CN" altLang="en-US" sz="2400" b="1" kern="0">
                  <a:solidFill>
                    <a:srgbClr val="29698D"/>
                  </a:solidFill>
                  <a:latin typeface="Times New Roman" pitchFamily="18" charset="0"/>
                  <a:ea typeface="楷体_GB2312" pitchFamily="49" charset="-122"/>
                </a:rPr>
                <a:t>（易知精确解为                       ）</a:t>
              </a:r>
            </a:p>
          </p:txBody>
        </p:sp>
        <p:graphicFrame>
          <p:nvGraphicFramePr>
            <p:cNvPr id="18471" name="Object 107">
              <a:extLst>
                <a:ext uri="{FF2B5EF4-FFF2-40B4-BE49-F238E27FC236}">
                  <a16:creationId xmlns:a16="http://schemas.microsoft.com/office/drawing/2014/main" xmlns="" id="{630D1623-B671-5272-2C13-FBE1FE923374}"/>
                </a:ext>
              </a:extLst>
            </p:cNvPr>
            <p:cNvGraphicFramePr>
              <a:graphicFrameLocks noChangeAspect="1"/>
            </p:cNvGraphicFramePr>
            <p:nvPr>
              <p:extLst>
                <p:ext uri="{D42A27DB-BD31-4B8C-83A1-F6EECF244321}">
                  <p14:modId xmlns:p14="http://schemas.microsoft.com/office/powerpoint/2010/main" val="2720476080"/>
                </p:ext>
              </p:extLst>
            </p:nvPr>
          </p:nvGraphicFramePr>
          <p:xfrm>
            <a:off x="1904" y="1888"/>
            <a:ext cx="1155" cy="241"/>
          </p:xfrm>
          <a:graphic>
            <a:graphicData uri="http://schemas.openxmlformats.org/presentationml/2006/ole">
              <mc:AlternateContent xmlns:mc="http://schemas.openxmlformats.org/markup-compatibility/2006">
                <mc:Choice xmlns:v="urn:schemas-microsoft-com:vml" Requires="v">
                  <p:oleObj spid="_x0000_s24599" name="Equation" r:id="rId14" imgW="939600" imgH="241200" progId="Equation.DSMT4">
                    <p:embed/>
                  </p:oleObj>
                </mc:Choice>
                <mc:Fallback>
                  <p:oleObj name="Equation" r:id="rId14" imgW="939600" imgH="241200" progId="Equation.DSMT4">
                    <p:embed/>
                    <p:pic>
                      <p:nvPicPr>
                        <p:cNvPr id="0" name="Object 107"/>
                        <p:cNvPicPr>
                          <a:picLocks noChangeAspect="1" noChangeArrowheads="1"/>
                        </p:cNvPicPr>
                        <p:nvPr/>
                      </p:nvPicPr>
                      <p:blipFill>
                        <a:blip r:embed="rId15"/>
                        <a:srcRect/>
                        <a:stretch>
                          <a:fillRect/>
                        </a:stretch>
                      </p:blipFill>
                      <p:spPr bwMode="auto">
                        <a:xfrm>
                          <a:off x="1904" y="1888"/>
                          <a:ext cx="1155"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 name="AutoShape 112">
            <a:extLst>
              <a:ext uri="{FF2B5EF4-FFF2-40B4-BE49-F238E27FC236}">
                <a16:creationId xmlns:a16="http://schemas.microsoft.com/office/drawing/2014/main" xmlns="" id="{6756B9A6-5EC2-B2FC-2898-1134A4F123D3}"/>
              </a:ext>
            </a:extLst>
          </p:cNvPr>
          <p:cNvSpPr>
            <a:spLocks noChangeArrowheads="1"/>
          </p:cNvSpPr>
          <p:nvPr/>
        </p:nvSpPr>
        <p:spPr bwMode="auto">
          <a:xfrm>
            <a:off x="5652120" y="3068191"/>
            <a:ext cx="3600896" cy="504825"/>
          </a:xfrm>
          <a:prstGeom prst="wedgeEllipseCallout">
            <a:avLst>
              <a:gd name="adj1" fmla="val -28192"/>
              <a:gd name="adj2" fmla="val 139801"/>
            </a:avLst>
          </a:prstGeom>
          <a:gradFill rotWithShape="0">
            <a:gsLst>
              <a:gs pos="0">
                <a:srgbClr val="FFFFFF"/>
              </a:gs>
              <a:gs pos="100000">
                <a:srgbClr val="CCFFFF"/>
              </a:gs>
            </a:gsLst>
            <a:lin ang="18900000" scaled="1"/>
          </a:gradFill>
          <a:ln w="9525">
            <a:solidFill>
              <a:srgbClr val="33CCCC"/>
            </a:solidFill>
            <a:miter lim="800000"/>
            <a:headEnd/>
            <a:tailEnd/>
          </a:ln>
          <a:effectLst/>
        </p:spPr>
        <p:txBody>
          <a:bodyPr/>
          <a:lstStyle/>
          <a:p>
            <a:pPr algn="ctr" eaLnBrk="1" fontAlgn="auto" hangingPunct="1">
              <a:spcBef>
                <a:spcPts val="0"/>
              </a:spcBef>
              <a:spcAft>
                <a:spcPts val="0"/>
              </a:spcAft>
              <a:defRPr/>
            </a:pPr>
            <a:r>
              <a:rPr lang="zh-CN" altLang="en-US" sz="2000" b="1" kern="0" dirty="0">
                <a:solidFill>
                  <a:srgbClr val="0033CC"/>
                </a:solidFill>
                <a:latin typeface="Times New Roman" pitchFamily="18" charset="0"/>
                <a:ea typeface="楷体_GB2312" pitchFamily="49" charset="-122"/>
              </a:rPr>
              <a:t>大数吃小数，</a:t>
            </a:r>
            <a:r>
              <a:rPr lang="en-US" altLang="zh-CN" sz="2000" i="1" kern="0" dirty="0">
                <a:solidFill>
                  <a:srgbClr val="0033CC"/>
                </a:solidFill>
                <a:latin typeface="Times New Roman" pitchFamily="18" charset="0"/>
                <a:ea typeface="楷体_GB2312" pitchFamily="49" charset="-122"/>
              </a:rPr>
              <a:t>b</a:t>
            </a:r>
            <a:r>
              <a:rPr lang="zh-CN" altLang="en-US" sz="2000" kern="0" dirty="0">
                <a:solidFill>
                  <a:srgbClr val="0033CC"/>
                </a:solidFill>
                <a:latin typeface="Times New Roman" pitchFamily="18" charset="0"/>
                <a:ea typeface="楷体_GB2312" pitchFamily="49" charset="-122"/>
              </a:rPr>
              <a:t>＝</a:t>
            </a:r>
            <a:r>
              <a:rPr lang="en-US" altLang="zh-CN" sz="2000" kern="0" dirty="0">
                <a:solidFill>
                  <a:srgbClr val="0033CC"/>
                </a:solidFill>
                <a:latin typeface="Times New Roman" pitchFamily="18" charset="0"/>
                <a:ea typeface="楷体_GB2312" pitchFamily="49" charset="-122"/>
              </a:rPr>
              <a:t>10</a:t>
            </a:r>
            <a:r>
              <a:rPr lang="en-US" altLang="zh-CN" sz="2000" kern="0" baseline="30000" dirty="0">
                <a:solidFill>
                  <a:srgbClr val="0033CC"/>
                </a:solidFill>
                <a:latin typeface="Times New Roman" pitchFamily="18" charset="0"/>
                <a:ea typeface="楷体_GB2312" pitchFamily="49" charset="-122"/>
              </a:rPr>
              <a:t>10</a:t>
            </a:r>
          </a:p>
        </p:txBody>
      </p:sp>
      <p:grpSp>
        <p:nvGrpSpPr>
          <p:cNvPr id="57" name="Group 151">
            <a:extLst>
              <a:ext uri="{FF2B5EF4-FFF2-40B4-BE49-F238E27FC236}">
                <a16:creationId xmlns:a16="http://schemas.microsoft.com/office/drawing/2014/main" xmlns="" id="{3D58B238-0E0A-7E2A-0E67-63D67EAC3563}"/>
              </a:ext>
            </a:extLst>
          </p:cNvPr>
          <p:cNvGrpSpPr>
            <a:grpSpLocks/>
          </p:cNvGrpSpPr>
          <p:nvPr/>
        </p:nvGrpSpPr>
        <p:grpSpPr bwMode="auto">
          <a:xfrm>
            <a:off x="179388" y="3140373"/>
            <a:ext cx="6626226" cy="1381125"/>
            <a:chOff x="113" y="2114"/>
            <a:chExt cx="4174" cy="870"/>
          </a:xfrm>
        </p:grpSpPr>
        <p:sp>
          <p:nvSpPr>
            <p:cNvPr id="58" name="Rectangle 109">
              <a:extLst>
                <a:ext uri="{FF2B5EF4-FFF2-40B4-BE49-F238E27FC236}">
                  <a16:creationId xmlns:a16="http://schemas.microsoft.com/office/drawing/2014/main" xmlns="" id="{92648548-E2AF-A3C9-3EE1-E083D459FE58}"/>
                </a:ext>
              </a:extLst>
            </p:cNvPr>
            <p:cNvSpPr>
              <a:spLocks noChangeArrowheads="1"/>
            </p:cNvSpPr>
            <p:nvPr/>
          </p:nvSpPr>
          <p:spPr bwMode="auto">
            <a:xfrm>
              <a:off x="113" y="2264"/>
              <a:ext cx="2127" cy="233"/>
            </a:xfrm>
            <a:prstGeom prst="rect">
              <a:avLst/>
            </a:prstGeom>
            <a:noFill/>
            <a:ln>
              <a:noFill/>
            </a:ln>
          </p:spPr>
          <p:txBody>
            <a:bodyPr wrap="none" lIns="0" tIns="0" rIns="0" bIns="0">
              <a:spAutoFit/>
            </a:bodyPr>
            <a:lstStyle/>
            <a:p>
              <a:pPr eaLnBrk="1" fontAlgn="auto" hangingPunct="1">
                <a:spcBef>
                  <a:spcPts val="0"/>
                </a:spcBef>
                <a:spcAft>
                  <a:spcPts val="0"/>
                </a:spcAft>
                <a:defRPr/>
              </a:pPr>
              <a:r>
                <a:rPr lang="zh-CN" altLang="en-US" sz="2400" b="1" kern="0" dirty="0">
                  <a:solidFill>
                    <a:srgbClr val="FF00FF"/>
                  </a:solidFill>
                  <a:latin typeface="楷体_GB2312" pitchFamily="49" charset="-122"/>
                  <a:ea typeface="楷体_GB2312" pitchFamily="49" charset="-122"/>
                  <a:sym typeface="Wingdings" pitchFamily="2" charset="2"/>
                </a:rPr>
                <a:t> </a:t>
              </a:r>
              <a:r>
                <a:rPr lang="zh-CN" altLang="en-US" sz="2400" b="1" kern="0" dirty="0">
                  <a:solidFill>
                    <a:srgbClr val="FF00FF"/>
                  </a:solidFill>
                  <a:latin typeface="楷体_GB2312" pitchFamily="49" charset="-122"/>
                  <a:ea typeface="楷体_GB2312" pitchFamily="49" charset="-122"/>
                </a:rPr>
                <a:t>算法</a:t>
              </a:r>
              <a:r>
                <a:rPr lang="en-US" altLang="zh-CN" sz="2400" b="1" kern="0" dirty="0">
                  <a:solidFill>
                    <a:srgbClr val="FF00FF"/>
                  </a:solidFill>
                  <a:latin typeface="楷体_GB2312" pitchFamily="49" charset="-122"/>
                  <a:ea typeface="楷体_GB2312" pitchFamily="49" charset="-122"/>
                </a:rPr>
                <a:t>1</a:t>
              </a:r>
              <a:r>
                <a:rPr lang="zh-CN" altLang="en-US" sz="2400" b="1" kern="0" dirty="0">
                  <a:solidFill>
                    <a:srgbClr val="FF00FF"/>
                  </a:solidFill>
                  <a:latin typeface="楷体_GB2312" pitchFamily="49" charset="-122"/>
                  <a:ea typeface="楷体_GB2312" pitchFamily="49" charset="-122"/>
                </a:rPr>
                <a:t>：</a:t>
              </a:r>
              <a:r>
                <a:rPr lang="zh-CN" altLang="en-US" sz="2400" b="1" kern="0" dirty="0">
                  <a:solidFill>
                    <a:srgbClr val="000000"/>
                  </a:solidFill>
                  <a:latin typeface="楷体_GB2312" pitchFamily="49" charset="-122"/>
                  <a:ea typeface="楷体_GB2312" pitchFamily="49" charset="-122"/>
                </a:rPr>
                <a:t>利用求根公式</a:t>
              </a:r>
            </a:p>
          </p:txBody>
        </p:sp>
        <p:graphicFrame>
          <p:nvGraphicFramePr>
            <p:cNvPr id="18468" name="Object 110">
              <a:extLst>
                <a:ext uri="{FF2B5EF4-FFF2-40B4-BE49-F238E27FC236}">
                  <a16:creationId xmlns:a16="http://schemas.microsoft.com/office/drawing/2014/main" xmlns="" id="{914241E8-822D-D0E8-16D7-A2517CF47120}"/>
                </a:ext>
              </a:extLst>
            </p:cNvPr>
            <p:cNvGraphicFramePr>
              <a:graphicFrameLocks noChangeAspect="1"/>
            </p:cNvGraphicFramePr>
            <p:nvPr>
              <p:extLst>
                <p:ext uri="{D42A27DB-BD31-4B8C-83A1-F6EECF244321}">
                  <p14:modId xmlns:p14="http://schemas.microsoft.com/office/powerpoint/2010/main" val="2991088910"/>
                </p:ext>
              </p:extLst>
            </p:nvPr>
          </p:nvGraphicFramePr>
          <p:xfrm>
            <a:off x="2300" y="2114"/>
            <a:ext cx="1319" cy="457"/>
          </p:xfrm>
          <a:graphic>
            <a:graphicData uri="http://schemas.openxmlformats.org/presentationml/2006/ole">
              <mc:AlternateContent xmlns:mc="http://schemas.openxmlformats.org/markup-compatibility/2006">
                <mc:Choice xmlns:v="urn:schemas-microsoft-com:vml" Requires="v">
                  <p:oleObj spid="_x0000_s24600" name="Equation" r:id="rId16" imgW="1218671" imgH="444307" progId="Equation.DSMT4">
                    <p:embed/>
                  </p:oleObj>
                </mc:Choice>
                <mc:Fallback>
                  <p:oleObj name="Equation" r:id="rId16" imgW="1218671" imgH="444307" progId="Equation.DSMT4">
                    <p:embed/>
                    <p:pic>
                      <p:nvPicPr>
                        <p:cNvPr id="0" name="Object 1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0" y="2114"/>
                          <a:ext cx="1319" cy="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9" name="Object 113">
              <a:extLst>
                <a:ext uri="{FF2B5EF4-FFF2-40B4-BE49-F238E27FC236}">
                  <a16:creationId xmlns:a16="http://schemas.microsoft.com/office/drawing/2014/main" xmlns="" id="{094CF174-BB30-D466-8651-09D2DD6375AB}"/>
                </a:ext>
              </a:extLst>
            </p:cNvPr>
            <p:cNvGraphicFramePr>
              <a:graphicFrameLocks noChangeAspect="1"/>
            </p:cNvGraphicFramePr>
            <p:nvPr>
              <p:extLst>
                <p:ext uri="{D42A27DB-BD31-4B8C-83A1-F6EECF244321}">
                  <p14:modId xmlns:p14="http://schemas.microsoft.com/office/powerpoint/2010/main" val="2777442484"/>
                </p:ext>
              </p:extLst>
            </p:nvPr>
          </p:nvGraphicFramePr>
          <p:xfrm>
            <a:off x="521" y="2523"/>
            <a:ext cx="3766" cy="461"/>
          </p:xfrm>
          <a:graphic>
            <a:graphicData uri="http://schemas.openxmlformats.org/presentationml/2006/ole">
              <mc:AlternateContent xmlns:mc="http://schemas.openxmlformats.org/markup-compatibility/2006">
                <mc:Choice xmlns:v="urn:schemas-microsoft-com:vml" Requires="v">
                  <p:oleObj spid="_x0000_s24601" name="Equation" r:id="rId18" imgW="3289300" imgH="444500" progId="Equation.DSMT4">
                    <p:embed/>
                  </p:oleObj>
                </mc:Choice>
                <mc:Fallback>
                  <p:oleObj name="Equation" r:id="rId18" imgW="3289300" imgH="444500" progId="Equation.DSMT4">
                    <p:embed/>
                    <p:pic>
                      <p:nvPicPr>
                        <p:cNvPr id="0" name="Object 1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 y="2523"/>
                          <a:ext cx="3766"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 name="Rectangle 128">
            <a:extLst>
              <a:ext uri="{FF2B5EF4-FFF2-40B4-BE49-F238E27FC236}">
                <a16:creationId xmlns:a16="http://schemas.microsoft.com/office/drawing/2014/main" xmlns="" id="{3DFCEE69-5428-4C61-D858-9B0831FAF4E2}"/>
              </a:ext>
            </a:extLst>
          </p:cNvPr>
          <p:cNvSpPr>
            <a:spLocks noChangeArrowheads="1"/>
          </p:cNvSpPr>
          <p:nvPr/>
        </p:nvSpPr>
        <p:spPr bwMode="auto">
          <a:xfrm>
            <a:off x="220613" y="4864075"/>
            <a:ext cx="3375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FF"/>
                </a:solidFill>
                <a:latin typeface="楷体_GB2312" pitchFamily="49" charset="-122"/>
                <a:ea typeface="楷体_GB2312" pitchFamily="49" charset="-122"/>
                <a:sym typeface="Wingdings" panose="05000000000000000000" pitchFamily="2" charset="2"/>
              </a:rPr>
              <a:t> </a:t>
            </a:r>
            <a:r>
              <a:rPr lang="zh-CN" altLang="en-US" sz="2400" b="1" dirty="0">
                <a:solidFill>
                  <a:srgbClr val="FF00FF"/>
                </a:solidFill>
                <a:latin typeface="楷体_GB2312" pitchFamily="49" charset="-122"/>
                <a:ea typeface="楷体_GB2312" pitchFamily="49" charset="-122"/>
              </a:rPr>
              <a:t>算法</a:t>
            </a:r>
            <a:r>
              <a:rPr lang="en-US" altLang="zh-CN" sz="2400" b="1" dirty="0">
                <a:solidFill>
                  <a:srgbClr val="FF00FF"/>
                </a:solidFill>
                <a:latin typeface="楷体_GB2312" pitchFamily="49" charset="-122"/>
                <a:ea typeface="楷体_GB2312" pitchFamily="49" charset="-122"/>
              </a:rPr>
              <a:t>2</a:t>
            </a:r>
            <a:r>
              <a:rPr lang="zh-CN" altLang="en-US" sz="2400" b="1" dirty="0">
                <a:solidFill>
                  <a:srgbClr val="FF00FF"/>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变换求根公式</a:t>
            </a:r>
          </a:p>
        </p:txBody>
      </p:sp>
      <p:sp>
        <p:nvSpPr>
          <p:cNvPr id="62" name="Rectangle 130">
            <a:extLst>
              <a:ext uri="{FF2B5EF4-FFF2-40B4-BE49-F238E27FC236}">
                <a16:creationId xmlns:a16="http://schemas.microsoft.com/office/drawing/2014/main" xmlns="" id="{DDE6A219-1F3D-B91D-D274-047D37DEF605}"/>
              </a:ext>
            </a:extLst>
          </p:cNvPr>
          <p:cNvSpPr>
            <a:spLocks noChangeArrowheads="1"/>
          </p:cNvSpPr>
          <p:nvPr/>
        </p:nvSpPr>
        <p:spPr bwMode="auto">
          <a:xfrm>
            <a:off x="0" y="2799061"/>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63" name="Object 129">
            <a:extLst>
              <a:ext uri="{FF2B5EF4-FFF2-40B4-BE49-F238E27FC236}">
                <a16:creationId xmlns:a16="http://schemas.microsoft.com/office/drawing/2014/main" xmlns="" id="{02ED1C87-E632-1560-5AD9-A5D55890E2E5}"/>
              </a:ext>
            </a:extLst>
          </p:cNvPr>
          <p:cNvGraphicFramePr>
            <a:graphicFrameLocks noChangeAspect="1"/>
          </p:cNvGraphicFramePr>
          <p:nvPr>
            <p:extLst>
              <p:ext uri="{D42A27DB-BD31-4B8C-83A1-F6EECF244321}">
                <p14:modId xmlns:p14="http://schemas.microsoft.com/office/powerpoint/2010/main" val="845917309"/>
              </p:ext>
            </p:extLst>
          </p:nvPr>
        </p:nvGraphicFramePr>
        <p:xfrm>
          <a:off x="899493" y="5286647"/>
          <a:ext cx="2592387" cy="1382713"/>
        </p:xfrm>
        <a:graphic>
          <a:graphicData uri="http://schemas.openxmlformats.org/presentationml/2006/ole">
            <mc:AlternateContent xmlns:mc="http://schemas.openxmlformats.org/markup-compatibility/2006">
              <mc:Choice xmlns:v="urn:schemas-microsoft-com:vml" Requires="v">
                <p:oleObj spid="_x0000_s24602" name="Equation" r:id="rId20" imgW="1549400" imgH="825500" progId="Equation.DSMT4">
                  <p:embed/>
                </p:oleObj>
              </mc:Choice>
              <mc:Fallback>
                <p:oleObj name="Equation" r:id="rId20" imgW="1549400" imgH="825500" progId="Equation.DSMT4">
                  <p:embed/>
                  <p:pic>
                    <p:nvPicPr>
                      <p:cNvPr id="0" name="Object 1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9493" y="5286647"/>
                        <a:ext cx="259238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Object 131">
            <a:extLst>
              <a:ext uri="{FF2B5EF4-FFF2-40B4-BE49-F238E27FC236}">
                <a16:creationId xmlns:a16="http://schemas.microsoft.com/office/drawing/2014/main" xmlns="" id="{C7843A5E-B03B-CF95-4AC1-B1A9BDD04A35}"/>
              </a:ext>
            </a:extLst>
          </p:cNvPr>
          <p:cNvGraphicFramePr>
            <a:graphicFrameLocks noChangeAspect="1"/>
          </p:cNvGraphicFramePr>
          <p:nvPr>
            <p:extLst>
              <p:ext uri="{D42A27DB-BD31-4B8C-83A1-F6EECF244321}">
                <p14:modId xmlns:p14="http://schemas.microsoft.com/office/powerpoint/2010/main" val="3933262286"/>
              </p:ext>
            </p:extLst>
          </p:nvPr>
        </p:nvGraphicFramePr>
        <p:xfrm>
          <a:off x="3635896" y="5661373"/>
          <a:ext cx="2273300" cy="696912"/>
        </p:xfrm>
        <a:graphic>
          <a:graphicData uri="http://schemas.openxmlformats.org/presentationml/2006/ole">
            <mc:AlternateContent xmlns:mc="http://schemas.openxmlformats.org/markup-compatibility/2006">
              <mc:Choice xmlns:v="urn:schemas-microsoft-com:vml" Requires="v">
                <p:oleObj spid="_x0000_s24603" name="Equation" r:id="rId22" imgW="1371600" imgH="419100" progId="Equation.DSMT4">
                  <p:embed/>
                </p:oleObj>
              </mc:Choice>
              <mc:Fallback>
                <p:oleObj name="Equation" r:id="rId22" imgW="1371600" imgH="419100" progId="Equation.DSMT4">
                  <p:embed/>
                  <p:pic>
                    <p:nvPicPr>
                      <p:cNvPr id="0" name="Object 1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35896" y="5661373"/>
                        <a:ext cx="22733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AutoShape 133">
            <a:extLst>
              <a:ext uri="{FF2B5EF4-FFF2-40B4-BE49-F238E27FC236}">
                <a16:creationId xmlns:a16="http://schemas.microsoft.com/office/drawing/2014/main" xmlns="" id="{51B4D011-398A-51DF-CBB2-D6CE3EF82700}"/>
              </a:ext>
            </a:extLst>
          </p:cNvPr>
          <p:cNvSpPr>
            <a:spLocks noChangeArrowheads="1"/>
          </p:cNvSpPr>
          <p:nvPr/>
        </p:nvSpPr>
        <p:spPr bwMode="auto">
          <a:xfrm>
            <a:off x="4355976" y="4868391"/>
            <a:ext cx="4176712" cy="504825"/>
          </a:xfrm>
          <a:prstGeom prst="wedgeEllipseCallout">
            <a:avLst>
              <a:gd name="adj1" fmla="val -63057"/>
              <a:gd name="adj2" fmla="val 117564"/>
            </a:avLst>
          </a:prstGeom>
          <a:gradFill rotWithShape="0">
            <a:gsLst>
              <a:gs pos="0">
                <a:srgbClr val="FFFFFF"/>
              </a:gs>
              <a:gs pos="100000">
                <a:srgbClr val="CCFFFF"/>
              </a:gs>
            </a:gsLst>
            <a:lin ang="18900000" scaled="1"/>
          </a:gradFill>
          <a:ln w="9525">
            <a:solidFill>
              <a:srgbClr val="33CCCC"/>
            </a:solidFill>
            <a:miter lim="800000"/>
            <a:headEnd/>
            <a:tailEnd/>
          </a:ln>
          <a:effectLst/>
        </p:spPr>
        <p:txBody>
          <a:bodyPr/>
          <a:lstStyle/>
          <a:p>
            <a:pPr algn="ctr" eaLnBrk="1" fontAlgn="auto" hangingPunct="1">
              <a:lnSpc>
                <a:spcPct val="80000"/>
              </a:lnSpc>
              <a:spcBef>
                <a:spcPts val="0"/>
              </a:spcBef>
              <a:spcAft>
                <a:spcPts val="0"/>
              </a:spcAft>
              <a:defRPr/>
            </a:pPr>
            <a:r>
              <a:rPr lang="zh-CN" altLang="en-US" sz="2400" b="1" kern="0" dirty="0">
                <a:solidFill>
                  <a:srgbClr val="29698D"/>
                </a:solidFill>
                <a:latin typeface="Times New Roman" pitchFamily="18" charset="0"/>
                <a:ea typeface="楷体_GB2312" pitchFamily="49" charset="-122"/>
              </a:rPr>
              <a:t>这样能得到准确解！</a:t>
            </a:r>
            <a:endParaRPr lang="en-US" altLang="zh-CN" sz="2400" kern="0" baseline="30000" dirty="0">
              <a:solidFill>
                <a:srgbClr val="29698D"/>
              </a:solidFill>
              <a:latin typeface="Times New Roman" pitchFamily="18" charset="0"/>
              <a:ea typeface="楷体_GB2312" pitchFamily="49" charset="-122"/>
            </a:endParaRPr>
          </a:p>
        </p:txBody>
      </p:sp>
      <p:grpSp>
        <p:nvGrpSpPr>
          <p:cNvPr id="66" name="Group 134">
            <a:extLst>
              <a:ext uri="{FF2B5EF4-FFF2-40B4-BE49-F238E27FC236}">
                <a16:creationId xmlns:a16="http://schemas.microsoft.com/office/drawing/2014/main" xmlns="" id="{17D5CCF1-D9FD-8F7C-B032-687270C1FEFB}"/>
              </a:ext>
            </a:extLst>
          </p:cNvPr>
          <p:cNvGrpSpPr>
            <a:grpSpLocks/>
          </p:cNvGrpSpPr>
          <p:nvPr/>
        </p:nvGrpSpPr>
        <p:grpSpPr bwMode="auto">
          <a:xfrm flipV="1">
            <a:off x="7885113" y="5256113"/>
            <a:ext cx="504825" cy="765175"/>
            <a:chOff x="2355" y="3183"/>
            <a:chExt cx="649" cy="841"/>
          </a:xfrm>
        </p:grpSpPr>
        <p:sp>
          <p:nvSpPr>
            <p:cNvPr id="67" name="Freeform 135">
              <a:extLst>
                <a:ext uri="{FF2B5EF4-FFF2-40B4-BE49-F238E27FC236}">
                  <a16:creationId xmlns:a16="http://schemas.microsoft.com/office/drawing/2014/main" xmlns="" id="{5DD3397A-2262-58C6-4039-D3ACA994EC69}"/>
                </a:ext>
              </a:extLst>
            </p:cNvPr>
            <p:cNvSpPr>
              <a:spLocks/>
            </p:cNvSpPr>
            <p:nvPr/>
          </p:nvSpPr>
          <p:spPr bwMode="auto">
            <a:xfrm>
              <a:off x="2355" y="3183"/>
              <a:ext cx="649" cy="841"/>
            </a:xfrm>
            <a:custGeom>
              <a:avLst/>
              <a:gdLst>
                <a:gd name="T0" fmla="*/ 150 w 649"/>
                <a:gd name="T1" fmla="*/ 6 h 841"/>
                <a:gd name="T2" fmla="*/ 204 w 649"/>
                <a:gd name="T3" fmla="*/ 6 h 841"/>
                <a:gd name="T4" fmla="*/ 282 w 649"/>
                <a:gd name="T5" fmla="*/ 18 h 841"/>
                <a:gd name="T6" fmla="*/ 385 w 649"/>
                <a:gd name="T7" fmla="*/ 54 h 841"/>
                <a:gd name="T8" fmla="*/ 529 w 649"/>
                <a:gd name="T9" fmla="*/ 114 h 841"/>
                <a:gd name="T10" fmla="*/ 565 w 649"/>
                <a:gd name="T11" fmla="*/ 144 h 841"/>
                <a:gd name="T12" fmla="*/ 619 w 649"/>
                <a:gd name="T13" fmla="*/ 240 h 841"/>
                <a:gd name="T14" fmla="*/ 649 w 649"/>
                <a:gd name="T15" fmla="*/ 300 h 841"/>
                <a:gd name="T16" fmla="*/ 619 w 649"/>
                <a:gd name="T17" fmla="*/ 342 h 841"/>
                <a:gd name="T18" fmla="*/ 619 w 649"/>
                <a:gd name="T19" fmla="*/ 372 h 841"/>
                <a:gd name="T20" fmla="*/ 643 w 649"/>
                <a:gd name="T21" fmla="*/ 420 h 841"/>
                <a:gd name="T22" fmla="*/ 637 w 649"/>
                <a:gd name="T23" fmla="*/ 462 h 841"/>
                <a:gd name="T24" fmla="*/ 595 w 649"/>
                <a:gd name="T25" fmla="*/ 492 h 841"/>
                <a:gd name="T26" fmla="*/ 607 w 649"/>
                <a:gd name="T27" fmla="*/ 528 h 841"/>
                <a:gd name="T28" fmla="*/ 589 w 649"/>
                <a:gd name="T29" fmla="*/ 577 h 841"/>
                <a:gd name="T30" fmla="*/ 529 w 649"/>
                <a:gd name="T31" fmla="*/ 595 h 841"/>
                <a:gd name="T32" fmla="*/ 505 w 649"/>
                <a:gd name="T33" fmla="*/ 631 h 841"/>
                <a:gd name="T34" fmla="*/ 457 w 649"/>
                <a:gd name="T35" fmla="*/ 649 h 841"/>
                <a:gd name="T36" fmla="*/ 360 w 649"/>
                <a:gd name="T37" fmla="*/ 655 h 841"/>
                <a:gd name="T38" fmla="*/ 300 w 649"/>
                <a:gd name="T39" fmla="*/ 637 h 841"/>
                <a:gd name="T40" fmla="*/ 258 w 649"/>
                <a:gd name="T41" fmla="*/ 589 h 841"/>
                <a:gd name="T42" fmla="*/ 222 w 649"/>
                <a:gd name="T43" fmla="*/ 528 h 841"/>
                <a:gd name="T44" fmla="*/ 240 w 649"/>
                <a:gd name="T45" fmla="*/ 504 h 841"/>
                <a:gd name="T46" fmla="*/ 276 w 649"/>
                <a:gd name="T47" fmla="*/ 498 h 841"/>
                <a:gd name="T48" fmla="*/ 306 w 649"/>
                <a:gd name="T49" fmla="*/ 522 h 841"/>
                <a:gd name="T50" fmla="*/ 282 w 649"/>
                <a:gd name="T51" fmla="*/ 498 h 841"/>
                <a:gd name="T52" fmla="*/ 270 w 649"/>
                <a:gd name="T53" fmla="*/ 492 h 841"/>
                <a:gd name="T54" fmla="*/ 246 w 649"/>
                <a:gd name="T55" fmla="*/ 474 h 841"/>
                <a:gd name="T56" fmla="*/ 204 w 649"/>
                <a:gd name="T57" fmla="*/ 486 h 841"/>
                <a:gd name="T58" fmla="*/ 198 w 649"/>
                <a:gd name="T59" fmla="*/ 516 h 841"/>
                <a:gd name="T60" fmla="*/ 204 w 649"/>
                <a:gd name="T61" fmla="*/ 607 h 841"/>
                <a:gd name="T62" fmla="*/ 228 w 649"/>
                <a:gd name="T63" fmla="*/ 703 h 841"/>
                <a:gd name="T64" fmla="*/ 228 w 649"/>
                <a:gd name="T65" fmla="*/ 793 h 841"/>
                <a:gd name="T66" fmla="*/ 204 w 649"/>
                <a:gd name="T67" fmla="*/ 829 h 841"/>
                <a:gd name="T68" fmla="*/ 150 w 649"/>
                <a:gd name="T69" fmla="*/ 835 h 841"/>
                <a:gd name="T70" fmla="*/ 132 w 649"/>
                <a:gd name="T71" fmla="*/ 775 h 841"/>
                <a:gd name="T72" fmla="*/ 108 w 649"/>
                <a:gd name="T73" fmla="*/ 709 h 841"/>
                <a:gd name="T74" fmla="*/ 96 w 649"/>
                <a:gd name="T75" fmla="*/ 685 h 841"/>
                <a:gd name="T76" fmla="*/ 84 w 649"/>
                <a:gd name="T77" fmla="*/ 655 h 841"/>
                <a:gd name="T78" fmla="*/ 48 w 649"/>
                <a:gd name="T79" fmla="*/ 522 h 841"/>
                <a:gd name="T80" fmla="*/ 18 w 649"/>
                <a:gd name="T81" fmla="*/ 366 h 841"/>
                <a:gd name="T82" fmla="*/ 0 w 649"/>
                <a:gd name="T83" fmla="*/ 27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 h="841">
                  <a:moveTo>
                    <a:pt x="108" y="0"/>
                  </a:moveTo>
                  <a:lnTo>
                    <a:pt x="132" y="6"/>
                  </a:lnTo>
                  <a:lnTo>
                    <a:pt x="150" y="6"/>
                  </a:lnTo>
                  <a:lnTo>
                    <a:pt x="168" y="12"/>
                  </a:lnTo>
                  <a:lnTo>
                    <a:pt x="180" y="12"/>
                  </a:lnTo>
                  <a:lnTo>
                    <a:pt x="204" y="6"/>
                  </a:lnTo>
                  <a:lnTo>
                    <a:pt x="228" y="6"/>
                  </a:lnTo>
                  <a:lnTo>
                    <a:pt x="252" y="12"/>
                  </a:lnTo>
                  <a:lnTo>
                    <a:pt x="282" y="18"/>
                  </a:lnTo>
                  <a:lnTo>
                    <a:pt x="312" y="24"/>
                  </a:lnTo>
                  <a:lnTo>
                    <a:pt x="342" y="36"/>
                  </a:lnTo>
                  <a:lnTo>
                    <a:pt x="385" y="54"/>
                  </a:lnTo>
                  <a:lnTo>
                    <a:pt x="427" y="72"/>
                  </a:lnTo>
                  <a:lnTo>
                    <a:pt x="481" y="96"/>
                  </a:lnTo>
                  <a:lnTo>
                    <a:pt x="529" y="114"/>
                  </a:lnTo>
                  <a:lnTo>
                    <a:pt x="547" y="120"/>
                  </a:lnTo>
                  <a:lnTo>
                    <a:pt x="559" y="132"/>
                  </a:lnTo>
                  <a:lnTo>
                    <a:pt x="565" y="144"/>
                  </a:lnTo>
                  <a:lnTo>
                    <a:pt x="577" y="162"/>
                  </a:lnTo>
                  <a:lnTo>
                    <a:pt x="595" y="192"/>
                  </a:lnTo>
                  <a:lnTo>
                    <a:pt x="619" y="240"/>
                  </a:lnTo>
                  <a:lnTo>
                    <a:pt x="637" y="264"/>
                  </a:lnTo>
                  <a:lnTo>
                    <a:pt x="643" y="288"/>
                  </a:lnTo>
                  <a:lnTo>
                    <a:pt x="649" y="300"/>
                  </a:lnTo>
                  <a:lnTo>
                    <a:pt x="643" y="318"/>
                  </a:lnTo>
                  <a:lnTo>
                    <a:pt x="631" y="336"/>
                  </a:lnTo>
                  <a:lnTo>
                    <a:pt x="619" y="342"/>
                  </a:lnTo>
                  <a:lnTo>
                    <a:pt x="613" y="348"/>
                  </a:lnTo>
                  <a:lnTo>
                    <a:pt x="613" y="360"/>
                  </a:lnTo>
                  <a:lnTo>
                    <a:pt x="619" y="372"/>
                  </a:lnTo>
                  <a:lnTo>
                    <a:pt x="625" y="384"/>
                  </a:lnTo>
                  <a:lnTo>
                    <a:pt x="637" y="402"/>
                  </a:lnTo>
                  <a:lnTo>
                    <a:pt x="643" y="420"/>
                  </a:lnTo>
                  <a:lnTo>
                    <a:pt x="643" y="432"/>
                  </a:lnTo>
                  <a:lnTo>
                    <a:pt x="643" y="450"/>
                  </a:lnTo>
                  <a:lnTo>
                    <a:pt x="637" y="462"/>
                  </a:lnTo>
                  <a:lnTo>
                    <a:pt x="625" y="474"/>
                  </a:lnTo>
                  <a:lnTo>
                    <a:pt x="607" y="486"/>
                  </a:lnTo>
                  <a:lnTo>
                    <a:pt x="595" y="492"/>
                  </a:lnTo>
                  <a:lnTo>
                    <a:pt x="595" y="504"/>
                  </a:lnTo>
                  <a:lnTo>
                    <a:pt x="601" y="516"/>
                  </a:lnTo>
                  <a:lnTo>
                    <a:pt x="607" y="528"/>
                  </a:lnTo>
                  <a:lnTo>
                    <a:pt x="601" y="546"/>
                  </a:lnTo>
                  <a:lnTo>
                    <a:pt x="601" y="565"/>
                  </a:lnTo>
                  <a:lnTo>
                    <a:pt x="589" y="577"/>
                  </a:lnTo>
                  <a:lnTo>
                    <a:pt x="577" y="583"/>
                  </a:lnTo>
                  <a:lnTo>
                    <a:pt x="553" y="589"/>
                  </a:lnTo>
                  <a:lnTo>
                    <a:pt x="529" y="595"/>
                  </a:lnTo>
                  <a:lnTo>
                    <a:pt x="517" y="595"/>
                  </a:lnTo>
                  <a:lnTo>
                    <a:pt x="511" y="619"/>
                  </a:lnTo>
                  <a:lnTo>
                    <a:pt x="505" y="631"/>
                  </a:lnTo>
                  <a:lnTo>
                    <a:pt x="493" y="643"/>
                  </a:lnTo>
                  <a:lnTo>
                    <a:pt x="475" y="649"/>
                  </a:lnTo>
                  <a:lnTo>
                    <a:pt x="457" y="649"/>
                  </a:lnTo>
                  <a:lnTo>
                    <a:pt x="433" y="649"/>
                  </a:lnTo>
                  <a:lnTo>
                    <a:pt x="403" y="655"/>
                  </a:lnTo>
                  <a:lnTo>
                    <a:pt x="360" y="655"/>
                  </a:lnTo>
                  <a:lnTo>
                    <a:pt x="342" y="655"/>
                  </a:lnTo>
                  <a:lnTo>
                    <a:pt x="324" y="649"/>
                  </a:lnTo>
                  <a:lnTo>
                    <a:pt x="300" y="637"/>
                  </a:lnTo>
                  <a:lnTo>
                    <a:pt x="282" y="625"/>
                  </a:lnTo>
                  <a:lnTo>
                    <a:pt x="270" y="607"/>
                  </a:lnTo>
                  <a:lnTo>
                    <a:pt x="258" y="589"/>
                  </a:lnTo>
                  <a:lnTo>
                    <a:pt x="240" y="565"/>
                  </a:lnTo>
                  <a:lnTo>
                    <a:pt x="228" y="540"/>
                  </a:lnTo>
                  <a:lnTo>
                    <a:pt x="222" y="528"/>
                  </a:lnTo>
                  <a:lnTo>
                    <a:pt x="228" y="522"/>
                  </a:lnTo>
                  <a:lnTo>
                    <a:pt x="234" y="510"/>
                  </a:lnTo>
                  <a:lnTo>
                    <a:pt x="240" y="504"/>
                  </a:lnTo>
                  <a:lnTo>
                    <a:pt x="252" y="498"/>
                  </a:lnTo>
                  <a:lnTo>
                    <a:pt x="264" y="498"/>
                  </a:lnTo>
                  <a:lnTo>
                    <a:pt x="276" y="498"/>
                  </a:lnTo>
                  <a:lnTo>
                    <a:pt x="288" y="510"/>
                  </a:lnTo>
                  <a:lnTo>
                    <a:pt x="300" y="516"/>
                  </a:lnTo>
                  <a:lnTo>
                    <a:pt x="306" y="522"/>
                  </a:lnTo>
                  <a:lnTo>
                    <a:pt x="318" y="528"/>
                  </a:lnTo>
                  <a:lnTo>
                    <a:pt x="306" y="516"/>
                  </a:lnTo>
                  <a:lnTo>
                    <a:pt x="282" y="498"/>
                  </a:lnTo>
                  <a:lnTo>
                    <a:pt x="288" y="492"/>
                  </a:lnTo>
                  <a:lnTo>
                    <a:pt x="282" y="492"/>
                  </a:lnTo>
                  <a:lnTo>
                    <a:pt x="270" y="492"/>
                  </a:lnTo>
                  <a:lnTo>
                    <a:pt x="264" y="486"/>
                  </a:lnTo>
                  <a:lnTo>
                    <a:pt x="252" y="480"/>
                  </a:lnTo>
                  <a:lnTo>
                    <a:pt x="246" y="474"/>
                  </a:lnTo>
                  <a:lnTo>
                    <a:pt x="228" y="474"/>
                  </a:lnTo>
                  <a:lnTo>
                    <a:pt x="216" y="474"/>
                  </a:lnTo>
                  <a:lnTo>
                    <a:pt x="204" y="486"/>
                  </a:lnTo>
                  <a:lnTo>
                    <a:pt x="198" y="492"/>
                  </a:lnTo>
                  <a:lnTo>
                    <a:pt x="198" y="504"/>
                  </a:lnTo>
                  <a:lnTo>
                    <a:pt x="198" y="516"/>
                  </a:lnTo>
                  <a:lnTo>
                    <a:pt x="198" y="546"/>
                  </a:lnTo>
                  <a:lnTo>
                    <a:pt x="198" y="577"/>
                  </a:lnTo>
                  <a:lnTo>
                    <a:pt x="204" y="607"/>
                  </a:lnTo>
                  <a:lnTo>
                    <a:pt x="204" y="637"/>
                  </a:lnTo>
                  <a:lnTo>
                    <a:pt x="216" y="679"/>
                  </a:lnTo>
                  <a:lnTo>
                    <a:pt x="228" y="703"/>
                  </a:lnTo>
                  <a:lnTo>
                    <a:pt x="234" y="721"/>
                  </a:lnTo>
                  <a:lnTo>
                    <a:pt x="234" y="763"/>
                  </a:lnTo>
                  <a:lnTo>
                    <a:pt x="228" y="793"/>
                  </a:lnTo>
                  <a:lnTo>
                    <a:pt x="222" y="811"/>
                  </a:lnTo>
                  <a:lnTo>
                    <a:pt x="216" y="823"/>
                  </a:lnTo>
                  <a:lnTo>
                    <a:pt x="204" y="829"/>
                  </a:lnTo>
                  <a:lnTo>
                    <a:pt x="186" y="835"/>
                  </a:lnTo>
                  <a:lnTo>
                    <a:pt x="168" y="841"/>
                  </a:lnTo>
                  <a:lnTo>
                    <a:pt x="150" y="835"/>
                  </a:lnTo>
                  <a:lnTo>
                    <a:pt x="144" y="829"/>
                  </a:lnTo>
                  <a:lnTo>
                    <a:pt x="138" y="787"/>
                  </a:lnTo>
                  <a:lnTo>
                    <a:pt x="132" y="775"/>
                  </a:lnTo>
                  <a:lnTo>
                    <a:pt x="132" y="769"/>
                  </a:lnTo>
                  <a:lnTo>
                    <a:pt x="126" y="745"/>
                  </a:lnTo>
                  <a:lnTo>
                    <a:pt x="108" y="709"/>
                  </a:lnTo>
                  <a:lnTo>
                    <a:pt x="102" y="697"/>
                  </a:lnTo>
                  <a:lnTo>
                    <a:pt x="102" y="685"/>
                  </a:lnTo>
                  <a:lnTo>
                    <a:pt x="96" y="685"/>
                  </a:lnTo>
                  <a:lnTo>
                    <a:pt x="96" y="679"/>
                  </a:lnTo>
                  <a:lnTo>
                    <a:pt x="96" y="673"/>
                  </a:lnTo>
                  <a:lnTo>
                    <a:pt x="84" y="655"/>
                  </a:lnTo>
                  <a:lnTo>
                    <a:pt x="78" y="613"/>
                  </a:lnTo>
                  <a:lnTo>
                    <a:pt x="60" y="571"/>
                  </a:lnTo>
                  <a:lnTo>
                    <a:pt x="48" y="522"/>
                  </a:lnTo>
                  <a:lnTo>
                    <a:pt x="30" y="468"/>
                  </a:lnTo>
                  <a:lnTo>
                    <a:pt x="24" y="426"/>
                  </a:lnTo>
                  <a:lnTo>
                    <a:pt x="18" y="366"/>
                  </a:lnTo>
                  <a:lnTo>
                    <a:pt x="18" y="306"/>
                  </a:lnTo>
                  <a:lnTo>
                    <a:pt x="18" y="300"/>
                  </a:lnTo>
                  <a:lnTo>
                    <a:pt x="0" y="270"/>
                  </a:lnTo>
                  <a:lnTo>
                    <a:pt x="72" y="204"/>
                  </a:lnTo>
                  <a:lnTo>
                    <a:pt x="108" y="0"/>
                  </a:lnTo>
                  <a:close/>
                </a:path>
              </a:pathLst>
            </a:custGeom>
            <a:solidFill>
              <a:srgbClr val="FFBD7B"/>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68" name="Freeform 136">
              <a:extLst>
                <a:ext uri="{FF2B5EF4-FFF2-40B4-BE49-F238E27FC236}">
                  <a16:creationId xmlns:a16="http://schemas.microsoft.com/office/drawing/2014/main" xmlns="" id="{4D27D178-F5CE-0558-2235-3ACE8CB619F9}"/>
                </a:ext>
              </a:extLst>
            </p:cNvPr>
            <p:cNvSpPr>
              <a:spLocks/>
            </p:cNvSpPr>
            <p:nvPr/>
          </p:nvSpPr>
          <p:spPr bwMode="auto">
            <a:xfrm>
              <a:off x="2457" y="3183"/>
              <a:ext cx="445" cy="133"/>
            </a:xfrm>
            <a:custGeom>
              <a:avLst/>
              <a:gdLst>
                <a:gd name="T0" fmla="*/ 24 w 445"/>
                <a:gd name="T1" fmla="*/ 0 h 132"/>
                <a:gd name="T2" fmla="*/ 42 w 445"/>
                <a:gd name="T3" fmla="*/ 6 h 132"/>
                <a:gd name="T4" fmla="*/ 60 w 445"/>
                <a:gd name="T5" fmla="*/ 6 h 132"/>
                <a:gd name="T6" fmla="*/ 72 w 445"/>
                <a:gd name="T7" fmla="*/ 12 h 132"/>
                <a:gd name="T8" fmla="*/ 90 w 445"/>
                <a:gd name="T9" fmla="*/ 6 h 132"/>
                <a:gd name="T10" fmla="*/ 102 w 445"/>
                <a:gd name="T11" fmla="*/ 6 h 132"/>
                <a:gd name="T12" fmla="*/ 120 w 445"/>
                <a:gd name="T13" fmla="*/ 6 h 132"/>
                <a:gd name="T14" fmla="*/ 144 w 445"/>
                <a:gd name="T15" fmla="*/ 6 h 132"/>
                <a:gd name="T16" fmla="*/ 174 w 445"/>
                <a:gd name="T17" fmla="*/ 18 h 132"/>
                <a:gd name="T18" fmla="*/ 210 w 445"/>
                <a:gd name="T19" fmla="*/ 24 h 132"/>
                <a:gd name="T20" fmla="*/ 246 w 445"/>
                <a:gd name="T21" fmla="*/ 36 h 132"/>
                <a:gd name="T22" fmla="*/ 289 w 445"/>
                <a:gd name="T23" fmla="*/ 54 h 132"/>
                <a:gd name="T24" fmla="*/ 337 w 445"/>
                <a:gd name="T25" fmla="*/ 72 h 132"/>
                <a:gd name="T26" fmla="*/ 379 w 445"/>
                <a:gd name="T27" fmla="*/ 96 h 132"/>
                <a:gd name="T28" fmla="*/ 409 w 445"/>
                <a:gd name="T29" fmla="*/ 108 h 132"/>
                <a:gd name="T30" fmla="*/ 427 w 445"/>
                <a:gd name="T31" fmla="*/ 114 h 132"/>
                <a:gd name="T32" fmla="*/ 445 w 445"/>
                <a:gd name="T33" fmla="*/ 126 h 132"/>
                <a:gd name="T34" fmla="*/ 433 w 445"/>
                <a:gd name="T35" fmla="*/ 120 h 132"/>
                <a:gd name="T36" fmla="*/ 421 w 445"/>
                <a:gd name="T37" fmla="*/ 120 h 132"/>
                <a:gd name="T38" fmla="*/ 409 w 445"/>
                <a:gd name="T39" fmla="*/ 126 h 132"/>
                <a:gd name="T40" fmla="*/ 403 w 445"/>
                <a:gd name="T41" fmla="*/ 126 h 132"/>
                <a:gd name="T42" fmla="*/ 385 w 445"/>
                <a:gd name="T43" fmla="*/ 120 h 132"/>
                <a:gd name="T44" fmla="*/ 367 w 445"/>
                <a:gd name="T45" fmla="*/ 108 h 132"/>
                <a:gd name="T46" fmla="*/ 349 w 445"/>
                <a:gd name="T47" fmla="*/ 96 h 132"/>
                <a:gd name="T48" fmla="*/ 325 w 445"/>
                <a:gd name="T49" fmla="*/ 84 h 132"/>
                <a:gd name="T50" fmla="*/ 301 w 445"/>
                <a:gd name="T51" fmla="*/ 72 h 132"/>
                <a:gd name="T52" fmla="*/ 271 w 445"/>
                <a:gd name="T53" fmla="*/ 60 h 132"/>
                <a:gd name="T54" fmla="*/ 246 w 445"/>
                <a:gd name="T55" fmla="*/ 54 h 132"/>
                <a:gd name="T56" fmla="*/ 222 w 445"/>
                <a:gd name="T57" fmla="*/ 42 h 132"/>
                <a:gd name="T58" fmla="*/ 204 w 445"/>
                <a:gd name="T59" fmla="*/ 36 h 132"/>
                <a:gd name="T60" fmla="*/ 186 w 445"/>
                <a:gd name="T61" fmla="*/ 36 h 132"/>
                <a:gd name="T62" fmla="*/ 174 w 445"/>
                <a:gd name="T63" fmla="*/ 30 h 132"/>
                <a:gd name="T64" fmla="*/ 150 w 445"/>
                <a:gd name="T65" fmla="*/ 30 h 132"/>
                <a:gd name="T66" fmla="*/ 126 w 445"/>
                <a:gd name="T67" fmla="*/ 30 h 132"/>
                <a:gd name="T68" fmla="*/ 102 w 445"/>
                <a:gd name="T69" fmla="*/ 30 h 132"/>
                <a:gd name="T70" fmla="*/ 84 w 445"/>
                <a:gd name="T71" fmla="*/ 36 h 132"/>
                <a:gd name="T72" fmla="*/ 66 w 445"/>
                <a:gd name="T73" fmla="*/ 42 h 132"/>
                <a:gd name="T74" fmla="*/ 54 w 445"/>
                <a:gd name="T75" fmla="*/ 60 h 132"/>
                <a:gd name="T76" fmla="*/ 42 w 445"/>
                <a:gd name="T77" fmla="*/ 72 h 132"/>
                <a:gd name="T78" fmla="*/ 30 w 445"/>
                <a:gd name="T79" fmla="*/ 90 h 132"/>
                <a:gd name="T80" fmla="*/ 18 w 445"/>
                <a:gd name="T81" fmla="*/ 108 h 132"/>
                <a:gd name="T82" fmla="*/ 12 w 445"/>
                <a:gd name="T83" fmla="*/ 120 h 132"/>
                <a:gd name="T84" fmla="*/ 0 w 445"/>
                <a:gd name="T85" fmla="*/ 132 h 132"/>
                <a:gd name="T86" fmla="*/ 24 w 445"/>
                <a:gd name="T8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5" h="132">
                  <a:moveTo>
                    <a:pt x="24" y="0"/>
                  </a:moveTo>
                  <a:lnTo>
                    <a:pt x="42" y="6"/>
                  </a:lnTo>
                  <a:lnTo>
                    <a:pt x="60" y="6"/>
                  </a:lnTo>
                  <a:lnTo>
                    <a:pt x="72" y="12"/>
                  </a:lnTo>
                  <a:lnTo>
                    <a:pt x="90" y="6"/>
                  </a:lnTo>
                  <a:lnTo>
                    <a:pt x="102" y="6"/>
                  </a:lnTo>
                  <a:lnTo>
                    <a:pt x="120" y="6"/>
                  </a:lnTo>
                  <a:lnTo>
                    <a:pt x="144" y="6"/>
                  </a:lnTo>
                  <a:lnTo>
                    <a:pt x="174" y="18"/>
                  </a:lnTo>
                  <a:lnTo>
                    <a:pt x="210" y="24"/>
                  </a:lnTo>
                  <a:lnTo>
                    <a:pt x="246" y="36"/>
                  </a:lnTo>
                  <a:lnTo>
                    <a:pt x="289" y="54"/>
                  </a:lnTo>
                  <a:lnTo>
                    <a:pt x="337" y="72"/>
                  </a:lnTo>
                  <a:lnTo>
                    <a:pt x="379" y="96"/>
                  </a:lnTo>
                  <a:lnTo>
                    <a:pt x="409" y="108"/>
                  </a:lnTo>
                  <a:lnTo>
                    <a:pt x="427" y="114"/>
                  </a:lnTo>
                  <a:lnTo>
                    <a:pt x="445" y="126"/>
                  </a:lnTo>
                  <a:lnTo>
                    <a:pt x="433" y="120"/>
                  </a:lnTo>
                  <a:lnTo>
                    <a:pt x="421" y="120"/>
                  </a:lnTo>
                  <a:lnTo>
                    <a:pt x="409" y="126"/>
                  </a:lnTo>
                  <a:lnTo>
                    <a:pt x="403" y="126"/>
                  </a:lnTo>
                  <a:lnTo>
                    <a:pt x="385" y="120"/>
                  </a:lnTo>
                  <a:lnTo>
                    <a:pt x="367" y="108"/>
                  </a:lnTo>
                  <a:lnTo>
                    <a:pt x="349" y="96"/>
                  </a:lnTo>
                  <a:lnTo>
                    <a:pt x="325" y="84"/>
                  </a:lnTo>
                  <a:lnTo>
                    <a:pt x="301" y="72"/>
                  </a:lnTo>
                  <a:lnTo>
                    <a:pt x="271" y="60"/>
                  </a:lnTo>
                  <a:lnTo>
                    <a:pt x="246" y="54"/>
                  </a:lnTo>
                  <a:lnTo>
                    <a:pt x="222" y="42"/>
                  </a:lnTo>
                  <a:lnTo>
                    <a:pt x="204" y="36"/>
                  </a:lnTo>
                  <a:lnTo>
                    <a:pt x="186" y="36"/>
                  </a:lnTo>
                  <a:lnTo>
                    <a:pt x="174" y="30"/>
                  </a:lnTo>
                  <a:lnTo>
                    <a:pt x="150" y="30"/>
                  </a:lnTo>
                  <a:lnTo>
                    <a:pt x="126" y="30"/>
                  </a:lnTo>
                  <a:lnTo>
                    <a:pt x="102" y="30"/>
                  </a:lnTo>
                  <a:lnTo>
                    <a:pt x="84" y="36"/>
                  </a:lnTo>
                  <a:lnTo>
                    <a:pt x="66" y="42"/>
                  </a:lnTo>
                  <a:lnTo>
                    <a:pt x="54" y="60"/>
                  </a:lnTo>
                  <a:lnTo>
                    <a:pt x="42" y="72"/>
                  </a:lnTo>
                  <a:lnTo>
                    <a:pt x="30" y="90"/>
                  </a:lnTo>
                  <a:lnTo>
                    <a:pt x="18" y="108"/>
                  </a:lnTo>
                  <a:lnTo>
                    <a:pt x="12" y="120"/>
                  </a:lnTo>
                  <a:lnTo>
                    <a:pt x="0" y="132"/>
                  </a:lnTo>
                  <a:lnTo>
                    <a:pt x="24" y="0"/>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69" name="Freeform 137">
              <a:extLst>
                <a:ext uri="{FF2B5EF4-FFF2-40B4-BE49-F238E27FC236}">
                  <a16:creationId xmlns:a16="http://schemas.microsoft.com/office/drawing/2014/main" xmlns="" id="{5A726079-4655-19A7-92BC-B950B0B5514B}"/>
                </a:ext>
              </a:extLst>
            </p:cNvPr>
            <p:cNvSpPr>
              <a:spLocks/>
            </p:cNvSpPr>
            <p:nvPr/>
          </p:nvSpPr>
          <p:spPr bwMode="auto">
            <a:xfrm>
              <a:off x="2884" y="3417"/>
              <a:ext cx="96" cy="113"/>
            </a:xfrm>
            <a:custGeom>
              <a:avLst/>
              <a:gdLst>
                <a:gd name="T0" fmla="*/ 90 w 96"/>
                <a:gd name="T1" fmla="*/ 108 h 114"/>
                <a:gd name="T2" fmla="*/ 96 w 96"/>
                <a:gd name="T3" fmla="*/ 96 h 114"/>
                <a:gd name="T4" fmla="*/ 96 w 96"/>
                <a:gd name="T5" fmla="*/ 84 h 114"/>
                <a:gd name="T6" fmla="*/ 90 w 96"/>
                <a:gd name="T7" fmla="*/ 66 h 114"/>
                <a:gd name="T8" fmla="*/ 78 w 96"/>
                <a:gd name="T9" fmla="*/ 54 h 114"/>
                <a:gd name="T10" fmla="*/ 66 w 96"/>
                <a:gd name="T11" fmla="*/ 36 h 114"/>
                <a:gd name="T12" fmla="*/ 42 w 96"/>
                <a:gd name="T13" fmla="*/ 24 h 114"/>
                <a:gd name="T14" fmla="*/ 24 w 96"/>
                <a:gd name="T15" fmla="*/ 12 h 114"/>
                <a:gd name="T16" fmla="*/ 0 w 96"/>
                <a:gd name="T17" fmla="*/ 0 h 114"/>
                <a:gd name="T18" fmla="*/ 24 w 96"/>
                <a:gd name="T19" fmla="*/ 18 h 114"/>
                <a:gd name="T20" fmla="*/ 30 w 96"/>
                <a:gd name="T21" fmla="*/ 24 h 114"/>
                <a:gd name="T22" fmla="*/ 42 w 96"/>
                <a:gd name="T23" fmla="*/ 30 h 114"/>
                <a:gd name="T24" fmla="*/ 54 w 96"/>
                <a:gd name="T25" fmla="*/ 42 h 114"/>
                <a:gd name="T26" fmla="*/ 60 w 96"/>
                <a:gd name="T27" fmla="*/ 48 h 114"/>
                <a:gd name="T28" fmla="*/ 72 w 96"/>
                <a:gd name="T29" fmla="*/ 60 h 114"/>
                <a:gd name="T30" fmla="*/ 78 w 96"/>
                <a:gd name="T31" fmla="*/ 72 h 114"/>
                <a:gd name="T32" fmla="*/ 84 w 96"/>
                <a:gd name="T33" fmla="*/ 90 h 114"/>
                <a:gd name="T34" fmla="*/ 84 w 96"/>
                <a:gd name="T35" fmla="*/ 102 h 114"/>
                <a:gd name="T36" fmla="*/ 84 w 96"/>
                <a:gd name="T37" fmla="*/ 114 h 114"/>
                <a:gd name="T38" fmla="*/ 90 w 96"/>
                <a:gd name="T3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14">
                  <a:moveTo>
                    <a:pt x="90" y="108"/>
                  </a:moveTo>
                  <a:lnTo>
                    <a:pt x="96" y="96"/>
                  </a:lnTo>
                  <a:lnTo>
                    <a:pt x="96" y="84"/>
                  </a:lnTo>
                  <a:lnTo>
                    <a:pt x="90" y="66"/>
                  </a:lnTo>
                  <a:lnTo>
                    <a:pt x="78" y="54"/>
                  </a:lnTo>
                  <a:lnTo>
                    <a:pt x="66" y="36"/>
                  </a:lnTo>
                  <a:lnTo>
                    <a:pt x="42" y="24"/>
                  </a:lnTo>
                  <a:lnTo>
                    <a:pt x="24" y="12"/>
                  </a:lnTo>
                  <a:lnTo>
                    <a:pt x="0" y="0"/>
                  </a:lnTo>
                  <a:lnTo>
                    <a:pt x="24" y="18"/>
                  </a:lnTo>
                  <a:lnTo>
                    <a:pt x="30" y="24"/>
                  </a:lnTo>
                  <a:lnTo>
                    <a:pt x="42" y="30"/>
                  </a:lnTo>
                  <a:lnTo>
                    <a:pt x="54" y="42"/>
                  </a:lnTo>
                  <a:lnTo>
                    <a:pt x="60" y="48"/>
                  </a:lnTo>
                  <a:lnTo>
                    <a:pt x="72" y="60"/>
                  </a:lnTo>
                  <a:lnTo>
                    <a:pt x="78" y="72"/>
                  </a:lnTo>
                  <a:lnTo>
                    <a:pt x="84" y="90"/>
                  </a:lnTo>
                  <a:lnTo>
                    <a:pt x="84" y="102"/>
                  </a:lnTo>
                  <a:lnTo>
                    <a:pt x="84" y="114"/>
                  </a:lnTo>
                  <a:lnTo>
                    <a:pt x="90" y="108"/>
                  </a:lnTo>
                  <a:close/>
                </a:path>
              </a:pathLst>
            </a:custGeom>
            <a:solidFill>
              <a:srgbClr val="FCA435"/>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0" name="Freeform 138">
              <a:extLst>
                <a:ext uri="{FF2B5EF4-FFF2-40B4-BE49-F238E27FC236}">
                  <a16:creationId xmlns:a16="http://schemas.microsoft.com/office/drawing/2014/main" xmlns="" id="{BFAB720E-1EDE-4B54-74CA-07090BB83F0C}"/>
                </a:ext>
              </a:extLst>
            </p:cNvPr>
            <p:cNvSpPr>
              <a:spLocks/>
            </p:cNvSpPr>
            <p:nvPr/>
          </p:nvSpPr>
          <p:spPr bwMode="auto">
            <a:xfrm>
              <a:off x="2849" y="3537"/>
              <a:ext cx="112" cy="138"/>
            </a:xfrm>
            <a:custGeom>
              <a:avLst/>
              <a:gdLst>
                <a:gd name="T0" fmla="*/ 108 w 114"/>
                <a:gd name="T1" fmla="*/ 132 h 138"/>
                <a:gd name="T2" fmla="*/ 114 w 114"/>
                <a:gd name="T3" fmla="*/ 114 h 138"/>
                <a:gd name="T4" fmla="*/ 108 w 114"/>
                <a:gd name="T5" fmla="*/ 96 h 138"/>
                <a:gd name="T6" fmla="*/ 108 w 114"/>
                <a:gd name="T7" fmla="*/ 84 h 138"/>
                <a:gd name="T8" fmla="*/ 96 w 114"/>
                <a:gd name="T9" fmla="*/ 66 h 138"/>
                <a:gd name="T10" fmla="*/ 90 w 114"/>
                <a:gd name="T11" fmla="*/ 54 h 138"/>
                <a:gd name="T12" fmla="*/ 72 w 114"/>
                <a:gd name="T13" fmla="*/ 42 h 138"/>
                <a:gd name="T14" fmla="*/ 54 w 114"/>
                <a:gd name="T15" fmla="*/ 30 h 138"/>
                <a:gd name="T16" fmla="*/ 30 w 114"/>
                <a:gd name="T17" fmla="*/ 18 h 138"/>
                <a:gd name="T18" fmla="*/ 0 w 114"/>
                <a:gd name="T19" fmla="*/ 0 h 138"/>
                <a:gd name="T20" fmla="*/ 18 w 114"/>
                <a:gd name="T21" fmla="*/ 12 h 138"/>
                <a:gd name="T22" fmla="*/ 30 w 114"/>
                <a:gd name="T23" fmla="*/ 24 h 138"/>
                <a:gd name="T24" fmla="*/ 48 w 114"/>
                <a:gd name="T25" fmla="*/ 36 h 138"/>
                <a:gd name="T26" fmla="*/ 60 w 114"/>
                <a:gd name="T27" fmla="*/ 48 h 138"/>
                <a:gd name="T28" fmla="*/ 72 w 114"/>
                <a:gd name="T29" fmla="*/ 60 h 138"/>
                <a:gd name="T30" fmla="*/ 84 w 114"/>
                <a:gd name="T31" fmla="*/ 78 h 138"/>
                <a:gd name="T32" fmla="*/ 90 w 114"/>
                <a:gd name="T33" fmla="*/ 96 h 138"/>
                <a:gd name="T34" fmla="*/ 96 w 114"/>
                <a:gd name="T35" fmla="*/ 120 h 138"/>
                <a:gd name="T36" fmla="*/ 102 w 114"/>
                <a:gd name="T37" fmla="*/ 138 h 138"/>
                <a:gd name="T38" fmla="*/ 108 w 114"/>
                <a:gd name="T39" fmla="*/ 13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8">
                  <a:moveTo>
                    <a:pt x="108" y="132"/>
                  </a:moveTo>
                  <a:lnTo>
                    <a:pt x="114" y="114"/>
                  </a:lnTo>
                  <a:lnTo>
                    <a:pt x="108" y="96"/>
                  </a:lnTo>
                  <a:lnTo>
                    <a:pt x="108" y="84"/>
                  </a:lnTo>
                  <a:lnTo>
                    <a:pt x="96" y="66"/>
                  </a:lnTo>
                  <a:lnTo>
                    <a:pt x="90" y="54"/>
                  </a:lnTo>
                  <a:lnTo>
                    <a:pt x="72" y="42"/>
                  </a:lnTo>
                  <a:lnTo>
                    <a:pt x="54" y="30"/>
                  </a:lnTo>
                  <a:lnTo>
                    <a:pt x="30" y="18"/>
                  </a:lnTo>
                  <a:lnTo>
                    <a:pt x="0" y="0"/>
                  </a:lnTo>
                  <a:lnTo>
                    <a:pt x="18" y="12"/>
                  </a:lnTo>
                  <a:lnTo>
                    <a:pt x="30" y="24"/>
                  </a:lnTo>
                  <a:lnTo>
                    <a:pt x="48" y="36"/>
                  </a:lnTo>
                  <a:lnTo>
                    <a:pt x="60" y="48"/>
                  </a:lnTo>
                  <a:lnTo>
                    <a:pt x="72" y="60"/>
                  </a:lnTo>
                  <a:lnTo>
                    <a:pt x="84" y="78"/>
                  </a:lnTo>
                  <a:lnTo>
                    <a:pt x="90" y="96"/>
                  </a:lnTo>
                  <a:lnTo>
                    <a:pt x="96" y="120"/>
                  </a:lnTo>
                  <a:lnTo>
                    <a:pt x="102" y="138"/>
                  </a:lnTo>
                  <a:lnTo>
                    <a:pt x="108" y="132"/>
                  </a:lnTo>
                  <a:close/>
                </a:path>
              </a:pathLst>
            </a:custGeom>
            <a:solidFill>
              <a:srgbClr val="FCA437"/>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1" name="Freeform 139">
              <a:extLst>
                <a:ext uri="{FF2B5EF4-FFF2-40B4-BE49-F238E27FC236}">
                  <a16:creationId xmlns:a16="http://schemas.microsoft.com/office/drawing/2014/main" xmlns="" id="{6D51889A-3854-39B1-7833-EF9FBD357168}"/>
                </a:ext>
              </a:extLst>
            </p:cNvPr>
            <p:cNvSpPr>
              <a:spLocks/>
            </p:cNvSpPr>
            <p:nvPr/>
          </p:nvSpPr>
          <p:spPr bwMode="auto">
            <a:xfrm>
              <a:off x="2794" y="3675"/>
              <a:ext cx="90" cy="103"/>
            </a:xfrm>
            <a:custGeom>
              <a:avLst/>
              <a:gdLst>
                <a:gd name="T0" fmla="*/ 0 w 90"/>
                <a:gd name="T1" fmla="*/ 0 h 103"/>
                <a:gd name="T2" fmla="*/ 24 w 90"/>
                <a:gd name="T3" fmla="*/ 12 h 103"/>
                <a:gd name="T4" fmla="*/ 48 w 90"/>
                <a:gd name="T5" fmla="*/ 24 h 103"/>
                <a:gd name="T6" fmla="*/ 66 w 90"/>
                <a:gd name="T7" fmla="*/ 36 h 103"/>
                <a:gd name="T8" fmla="*/ 78 w 90"/>
                <a:gd name="T9" fmla="*/ 48 h 103"/>
                <a:gd name="T10" fmla="*/ 84 w 90"/>
                <a:gd name="T11" fmla="*/ 67 h 103"/>
                <a:gd name="T12" fmla="*/ 90 w 90"/>
                <a:gd name="T13" fmla="*/ 85 h 103"/>
                <a:gd name="T14" fmla="*/ 90 w 90"/>
                <a:gd name="T15" fmla="*/ 103 h 103"/>
                <a:gd name="T16" fmla="*/ 84 w 90"/>
                <a:gd name="T17" fmla="*/ 103 h 103"/>
                <a:gd name="T18" fmla="*/ 72 w 90"/>
                <a:gd name="T19" fmla="*/ 103 h 103"/>
                <a:gd name="T20" fmla="*/ 72 w 90"/>
                <a:gd name="T21" fmla="*/ 91 h 103"/>
                <a:gd name="T22" fmla="*/ 66 w 90"/>
                <a:gd name="T23" fmla="*/ 73 h 103"/>
                <a:gd name="T24" fmla="*/ 60 w 90"/>
                <a:gd name="T25" fmla="*/ 54 h 103"/>
                <a:gd name="T26" fmla="*/ 48 w 90"/>
                <a:gd name="T27" fmla="*/ 36 h 103"/>
                <a:gd name="T28" fmla="*/ 30 w 90"/>
                <a:gd name="T29" fmla="*/ 24 h 103"/>
                <a:gd name="T30" fmla="*/ 18 w 90"/>
                <a:gd name="T31" fmla="*/ 12 h 103"/>
                <a:gd name="T32" fmla="*/ 0 w 90"/>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0" y="0"/>
                  </a:moveTo>
                  <a:lnTo>
                    <a:pt x="24" y="12"/>
                  </a:lnTo>
                  <a:lnTo>
                    <a:pt x="48" y="24"/>
                  </a:lnTo>
                  <a:lnTo>
                    <a:pt x="66" y="36"/>
                  </a:lnTo>
                  <a:lnTo>
                    <a:pt x="78" y="48"/>
                  </a:lnTo>
                  <a:lnTo>
                    <a:pt x="84" y="67"/>
                  </a:lnTo>
                  <a:lnTo>
                    <a:pt x="90" y="85"/>
                  </a:lnTo>
                  <a:lnTo>
                    <a:pt x="90" y="103"/>
                  </a:lnTo>
                  <a:lnTo>
                    <a:pt x="84" y="103"/>
                  </a:lnTo>
                  <a:lnTo>
                    <a:pt x="72" y="103"/>
                  </a:lnTo>
                  <a:lnTo>
                    <a:pt x="72" y="91"/>
                  </a:lnTo>
                  <a:lnTo>
                    <a:pt x="66" y="73"/>
                  </a:lnTo>
                  <a:lnTo>
                    <a:pt x="60" y="54"/>
                  </a:lnTo>
                  <a:lnTo>
                    <a:pt x="48" y="36"/>
                  </a:lnTo>
                  <a:lnTo>
                    <a:pt x="30" y="24"/>
                  </a:lnTo>
                  <a:lnTo>
                    <a:pt x="18" y="12"/>
                  </a:lnTo>
                  <a:lnTo>
                    <a:pt x="0" y="0"/>
                  </a:lnTo>
                  <a:close/>
                </a:path>
              </a:pathLst>
            </a:custGeom>
            <a:solidFill>
              <a:srgbClr val="FCA436"/>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2" name="Freeform 140">
              <a:extLst>
                <a:ext uri="{FF2B5EF4-FFF2-40B4-BE49-F238E27FC236}">
                  <a16:creationId xmlns:a16="http://schemas.microsoft.com/office/drawing/2014/main" xmlns="" id="{7D4ACA08-EE40-BB32-3DA6-1C292F5CE1CD}"/>
                </a:ext>
              </a:extLst>
            </p:cNvPr>
            <p:cNvSpPr>
              <a:spLocks/>
            </p:cNvSpPr>
            <p:nvPr/>
          </p:nvSpPr>
          <p:spPr bwMode="auto">
            <a:xfrm>
              <a:off x="2577" y="3680"/>
              <a:ext cx="235" cy="152"/>
            </a:xfrm>
            <a:custGeom>
              <a:avLst/>
              <a:gdLst>
                <a:gd name="T0" fmla="*/ 84 w 235"/>
                <a:gd name="T1" fmla="*/ 24 h 151"/>
                <a:gd name="T2" fmla="*/ 120 w 235"/>
                <a:gd name="T3" fmla="*/ 30 h 151"/>
                <a:gd name="T4" fmla="*/ 157 w 235"/>
                <a:gd name="T5" fmla="*/ 42 h 151"/>
                <a:gd name="T6" fmla="*/ 175 w 235"/>
                <a:gd name="T7" fmla="*/ 54 h 151"/>
                <a:gd name="T8" fmla="*/ 199 w 235"/>
                <a:gd name="T9" fmla="*/ 73 h 151"/>
                <a:gd name="T10" fmla="*/ 217 w 235"/>
                <a:gd name="T11" fmla="*/ 91 h 151"/>
                <a:gd name="T12" fmla="*/ 235 w 235"/>
                <a:gd name="T13" fmla="*/ 109 h 151"/>
                <a:gd name="T14" fmla="*/ 205 w 235"/>
                <a:gd name="T15" fmla="*/ 85 h 151"/>
                <a:gd name="T16" fmla="*/ 175 w 235"/>
                <a:gd name="T17" fmla="*/ 67 h 151"/>
                <a:gd name="T18" fmla="*/ 157 w 235"/>
                <a:gd name="T19" fmla="*/ 48 h 151"/>
                <a:gd name="T20" fmla="*/ 132 w 235"/>
                <a:gd name="T21" fmla="*/ 48 h 151"/>
                <a:gd name="T22" fmla="*/ 114 w 235"/>
                <a:gd name="T23" fmla="*/ 42 h 151"/>
                <a:gd name="T24" fmla="*/ 102 w 235"/>
                <a:gd name="T25" fmla="*/ 36 h 151"/>
                <a:gd name="T26" fmla="*/ 108 w 235"/>
                <a:gd name="T27" fmla="*/ 54 h 151"/>
                <a:gd name="T28" fmla="*/ 108 w 235"/>
                <a:gd name="T29" fmla="*/ 73 h 151"/>
                <a:gd name="T30" fmla="*/ 114 w 235"/>
                <a:gd name="T31" fmla="*/ 91 h 151"/>
                <a:gd name="T32" fmla="*/ 120 w 235"/>
                <a:gd name="T33" fmla="*/ 109 h 151"/>
                <a:gd name="T34" fmla="*/ 126 w 235"/>
                <a:gd name="T35" fmla="*/ 127 h 151"/>
                <a:gd name="T36" fmla="*/ 132 w 235"/>
                <a:gd name="T37" fmla="*/ 133 h 151"/>
                <a:gd name="T38" fmla="*/ 138 w 235"/>
                <a:gd name="T39" fmla="*/ 151 h 151"/>
                <a:gd name="T40" fmla="*/ 126 w 235"/>
                <a:gd name="T41" fmla="*/ 133 h 151"/>
                <a:gd name="T42" fmla="*/ 120 w 235"/>
                <a:gd name="T43" fmla="*/ 115 h 151"/>
                <a:gd name="T44" fmla="*/ 108 w 235"/>
                <a:gd name="T45" fmla="*/ 97 h 151"/>
                <a:gd name="T46" fmla="*/ 102 w 235"/>
                <a:gd name="T47" fmla="*/ 85 h 151"/>
                <a:gd name="T48" fmla="*/ 96 w 235"/>
                <a:gd name="T49" fmla="*/ 67 h 151"/>
                <a:gd name="T50" fmla="*/ 96 w 235"/>
                <a:gd name="T51" fmla="*/ 54 h 151"/>
                <a:gd name="T52" fmla="*/ 84 w 235"/>
                <a:gd name="T53" fmla="*/ 42 h 151"/>
                <a:gd name="T54" fmla="*/ 78 w 235"/>
                <a:gd name="T55" fmla="*/ 30 h 151"/>
                <a:gd name="T56" fmla="*/ 66 w 235"/>
                <a:gd name="T57" fmla="*/ 18 h 151"/>
                <a:gd name="T58" fmla="*/ 54 w 235"/>
                <a:gd name="T59" fmla="*/ 12 h 151"/>
                <a:gd name="T60" fmla="*/ 36 w 235"/>
                <a:gd name="T61" fmla="*/ 12 h 151"/>
                <a:gd name="T62" fmla="*/ 18 w 235"/>
                <a:gd name="T63" fmla="*/ 18 h 151"/>
                <a:gd name="T64" fmla="*/ 12 w 235"/>
                <a:gd name="T65" fmla="*/ 30 h 151"/>
                <a:gd name="T66" fmla="*/ 30 w 235"/>
                <a:gd name="T67" fmla="*/ 42 h 151"/>
                <a:gd name="T68" fmla="*/ 36 w 235"/>
                <a:gd name="T69" fmla="*/ 54 h 151"/>
                <a:gd name="T70" fmla="*/ 42 w 235"/>
                <a:gd name="T71" fmla="*/ 79 h 151"/>
                <a:gd name="T72" fmla="*/ 42 w 235"/>
                <a:gd name="T73" fmla="*/ 91 h 151"/>
                <a:gd name="T74" fmla="*/ 42 w 235"/>
                <a:gd name="T75" fmla="*/ 79 h 151"/>
                <a:gd name="T76" fmla="*/ 36 w 235"/>
                <a:gd name="T77" fmla="*/ 67 h 151"/>
                <a:gd name="T78" fmla="*/ 30 w 235"/>
                <a:gd name="T79" fmla="*/ 54 h 151"/>
                <a:gd name="T80" fmla="*/ 24 w 235"/>
                <a:gd name="T81" fmla="*/ 42 h 151"/>
                <a:gd name="T82" fmla="*/ 12 w 235"/>
                <a:gd name="T83" fmla="*/ 36 h 151"/>
                <a:gd name="T84" fmla="*/ 0 w 235"/>
                <a:gd name="T85" fmla="*/ 36 h 151"/>
                <a:gd name="T86" fmla="*/ 6 w 235"/>
                <a:gd name="T87" fmla="*/ 24 h 151"/>
                <a:gd name="T88" fmla="*/ 6 w 235"/>
                <a:gd name="T89" fmla="*/ 18 h 151"/>
                <a:gd name="T90" fmla="*/ 12 w 235"/>
                <a:gd name="T91" fmla="*/ 6 h 151"/>
                <a:gd name="T92" fmla="*/ 24 w 235"/>
                <a:gd name="T93" fmla="*/ 6 h 151"/>
                <a:gd name="T94" fmla="*/ 36 w 235"/>
                <a:gd name="T95" fmla="*/ 0 h 151"/>
                <a:gd name="T96" fmla="*/ 54 w 235"/>
                <a:gd name="T97" fmla="*/ 0 h 151"/>
                <a:gd name="T98" fmla="*/ 72 w 235"/>
                <a:gd name="T99" fmla="*/ 12 h 151"/>
                <a:gd name="T100" fmla="*/ 84 w 235"/>
                <a:gd name="T101" fmla="*/ 2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 h="151">
                  <a:moveTo>
                    <a:pt x="84" y="24"/>
                  </a:moveTo>
                  <a:lnTo>
                    <a:pt x="120" y="30"/>
                  </a:lnTo>
                  <a:lnTo>
                    <a:pt x="157" y="42"/>
                  </a:lnTo>
                  <a:lnTo>
                    <a:pt x="175" y="54"/>
                  </a:lnTo>
                  <a:lnTo>
                    <a:pt x="199" y="73"/>
                  </a:lnTo>
                  <a:lnTo>
                    <a:pt x="217" y="91"/>
                  </a:lnTo>
                  <a:lnTo>
                    <a:pt x="235" y="109"/>
                  </a:lnTo>
                  <a:lnTo>
                    <a:pt x="205" y="85"/>
                  </a:lnTo>
                  <a:lnTo>
                    <a:pt x="175" y="67"/>
                  </a:lnTo>
                  <a:lnTo>
                    <a:pt x="157" y="48"/>
                  </a:lnTo>
                  <a:lnTo>
                    <a:pt x="132" y="48"/>
                  </a:lnTo>
                  <a:lnTo>
                    <a:pt x="114" y="42"/>
                  </a:lnTo>
                  <a:lnTo>
                    <a:pt x="102" y="36"/>
                  </a:lnTo>
                  <a:lnTo>
                    <a:pt x="108" y="54"/>
                  </a:lnTo>
                  <a:lnTo>
                    <a:pt x="108" y="73"/>
                  </a:lnTo>
                  <a:lnTo>
                    <a:pt x="114" y="91"/>
                  </a:lnTo>
                  <a:lnTo>
                    <a:pt x="120" y="109"/>
                  </a:lnTo>
                  <a:lnTo>
                    <a:pt x="126" y="127"/>
                  </a:lnTo>
                  <a:lnTo>
                    <a:pt x="132" y="133"/>
                  </a:lnTo>
                  <a:lnTo>
                    <a:pt x="138" y="151"/>
                  </a:lnTo>
                  <a:lnTo>
                    <a:pt x="126" y="133"/>
                  </a:lnTo>
                  <a:lnTo>
                    <a:pt x="120" y="115"/>
                  </a:lnTo>
                  <a:lnTo>
                    <a:pt x="108" y="97"/>
                  </a:lnTo>
                  <a:lnTo>
                    <a:pt x="102" y="85"/>
                  </a:lnTo>
                  <a:lnTo>
                    <a:pt x="96" y="67"/>
                  </a:lnTo>
                  <a:lnTo>
                    <a:pt x="96" y="54"/>
                  </a:lnTo>
                  <a:lnTo>
                    <a:pt x="84" y="42"/>
                  </a:lnTo>
                  <a:lnTo>
                    <a:pt x="78" y="30"/>
                  </a:lnTo>
                  <a:lnTo>
                    <a:pt x="66" y="18"/>
                  </a:lnTo>
                  <a:lnTo>
                    <a:pt x="54" y="12"/>
                  </a:lnTo>
                  <a:lnTo>
                    <a:pt x="36" y="12"/>
                  </a:lnTo>
                  <a:lnTo>
                    <a:pt x="18" y="18"/>
                  </a:lnTo>
                  <a:lnTo>
                    <a:pt x="12" y="30"/>
                  </a:lnTo>
                  <a:lnTo>
                    <a:pt x="30" y="42"/>
                  </a:lnTo>
                  <a:lnTo>
                    <a:pt x="36" y="54"/>
                  </a:lnTo>
                  <a:lnTo>
                    <a:pt x="42" y="79"/>
                  </a:lnTo>
                  <a:lnTo>
                    <a:pt x="42" y="91"/>
                  </a:lnTo>
                  <a:lnTo>
                    <a:pt x="42" y="79"/>
                  </a:lnTo>
                  <a:lnTo>
                    <a:pt x="36" y="67"/>
                  </a:lnTo>
                  <a:lnTo>
                    <a:pt x="30" y="54"/>
                  </a:lnTo>
                  <a:lnTo>
                    <a:pt x="24" y="42"/>
                  </a:lnTo>
                  <a:lnTo>
                    <a:pt x="12" y="36"/>
                  </a:lnTo>
                  <a:lnTo>
                    <a:pt x="0" y="36"/>
                  </a:lnTo>
                  <a:lnTo>
                    <a:pt x="6" y="24"/>
                  </a:lnTo>
                  <a:lnTo>
                    <a:pt x="6" y="18"/>
                  </a:lnTo>
                  <a:lnTo>
                    <a:pt x="12" y="6"/>
                  </a:lnTo>
                  <a:lnTo>
                    <a:pt x="24" y="6"/>
                  </a:lnTo>
                  <a:lnTo>
                    <a:pt x="36" y="0"/>
                  </a:lnTo>
                  <a:lnTo>
                    <a:pt x="54" y="0"/>
                  </a:lnTo>
                  <a:lnTo>
                    <a:pt x="72" y="12"/>
                  </a:lnTo>
                  <a:lnTo>
                    <a:pt x="84" y="24"/>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3" name="Freeform 141">
              <a:extLst>
                <a:ext uri="{FF2B5EF4-FFF2-40B4-BE49-F238E27FC236}">
                  <a16:creationId xmlns:a16="http://schemas.microsoft.com/office/drawing/2014/main" xmlns="" id="{D49721A7-456B-47A1-79B6-7E4B5DDF6CE9}"/>
                </a:ext>
              </a:extLst>
            </p:cNvPr>
            <p:cNvSpPr>
              <a:spLocks/>
            </p:cNvSpPr>
            <p:nvPr/>
          </p:nvSpPr>
          <p:spPr bwMode="auto">
            <a:xfrm>
              <a:off x="2643" y="3651"/>
              <a:ext cx="49" cy="42"/>
            </a:xfrm>
            <a:custGeom>
              <a:avLst/>
              <a:gdLst>
                <a:gd name="T0" fmla="*/ 6 w 48"/>
                <a:gd name="T1" fmla="*/ 42 h 42"/>
                <a:gd name="T2" fmla="*/ 12 w 48"/>
                <a:gd name="T3" fmla="*/ 30 h 42"/>
                <a:gd name="T4" fmla="*/ 12 w 48"/>
                <a:gd name="T5" fmla="*/ 18 h 42"/>
                <a:gd name="T6" fmla="*/ 24 w 48"/>
                <a:gd name="T7" fmla="*/ 12 h 42"/>
                <a:gd name="T8" fmla="*/ 30 w 48"/>
                <a:gd name="T9" fmla="*/ 6 h 42"/>
                <a:gd name="T10" fmla="*/ 48 w 48"/>
                <a:gd name="T11" fmla="*/ 0 h 42"/>
                <a:gd name="T12" fmla="*/ 36 w 48"/>
                <a:gd name="T13" fmla="*/ 0 h 42"/>
                <a:gd name="T14" fmla="*/ 18 w 48"/>
                <a:gd name="T15" fmla="*/ 6 h 42"/>
                <a:gd name="T16" fmla="*/ 6 w 48"/>
                <a:gd name="T17" fmla="*/ 18 h 42"/>
                <a:gd name="T18" fmla="*/ 0 w 48"/>
                <a:gd name="T19" fmla="*/ 30 h 42"/>
                <a:gd name="T20" fmla="*/ 6 w 48"/>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2">
                  <a:moveTo>
                    <a:pt x="6" y="42"/>
                  </a:moveTo>
                  <a:lnTo>
                    <a:pt x="12" y="30"/>
                  </a:lnTo>
                  <a:lnTo>
                    <a:pt x="12" y="18"/>
                  </a:lnTo>
                  <a:lnTo>
                    <a:pt x="24" y="12"/>
                  </a:lnTo>
                  <a:lnTo>
                    <a:pt x="30" y="6"/>
                  </a:lnTo>
                  <a:lnTo>
                    <a:pt x="48" y="0"/>
                  </a:lnTo>
                  <a:lnTo>
                    <a:pt x="36" y="0"/>
                  </a:lnTo>
                  <a:lnTo>
                    <a:pt x="18" y="6"/>
                  </a:lnTo>
                  <a:lnTo>
                    <a:pt x="6" y="18"/>
                  </a:lnTo>
                  <a:lnTo>
                    <a:pt x="0" y="30"/>
                  </a:lnTo>
                  <a:lnTo>
                    <a:pt x="6" y="42"/>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4" name="Freeform 142">
              <a:extLst>
                <a:ext uri="{FF2B5EF4-FFF2-40B4-BE49-F238E27FC236}">
                  <a16:creationId xmlns:a16="http://schemas.microsoft.com/office/drawing/2014/main" xmlns="" id="{993DFAB0-F288-0796-449A-D8C8E53376BF}"/>
                </a:ext>
              </a:extLst>
            </p:cNvPr>
            <p:cNvSpPr>
              <a:spLocks/>
            </p:cNvSpPr>
            <p:nvPr/>
          </p:nvSpPr>
          <p:spPr bwMode="auto">
            <a:xfrm>
              <a:off x="2618" y="3621"/>
              <a:ext cx="18" cy="49"/>
            </a:xfrm>
            <a:custGeom>
              <a:avLst/>
              <a:gdLst>
                <a:gd name="T0" fmla="*/ 0 w 18"/>
                <a:gd name="T1" fmla="*/ 48 h 48"/>
                <a:gd name="T2" fmla="*/ 0 w 18"/>
                <a:gd name="T3" fmla="*/ 36 h 48"/>
                <a:gd name="T4" fmla="*/ 0 w 18"/>
                <a:gd name="T5" fmla="*/ 24 h 48"/>
                <a:gd name="T6" fmla="*/ 12 w 18"/>
                <a:gd name="T7" fmla="*/ 18 h 48"/>
                <a:gd name="T8" fmla="*/ 18 w 18"/>
                <a:gd name="T9" fmla="*/ 6 h 48"/>
                <a:gd name="T10" fmla="*/ 12 w 18"/>
                <a:gd name="T11" fmla="*/ 0 h 48"/>
                <a:gd name="T12" fmla="*/ 0 w 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8" h="48">
                  <a:moveTo>
                    <a:pt x="0" y="48"/>
                  </a:moveTo>
                  <a:lnTo>
                    <a:pt x="0" y="36"/>
                  </a:lnTo>
                  <a:lnTo>
                    <a:pt x="0" y="24"/>
                  </a:lnTo>
                  <a:lnTo>
                    <a:pt x="12" y="18"/>
                  </a:lnTo>
                  <a:lnTo>
                    <a:pt x="18" y="6"/>
                  </a:lnTo>
                  <a:lnTo>
                    <a:pt x="12" y="0"/>
                  </a:lnTo>
                  <a:lnTo>
                    <a:pt x="0" y="48"/>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5" name="Freeform 143">
              <a:extLst>
                <a:ext uri="{FF2B5EF4-FFF2-40B4-BE49-F238E27FC236}">
                  <a16:creationId xmlns:a16="http://schemas.microsoft.com/office/drawing/2014/main" xmlns="" id="{C09C5CD8-0998-7889-057B-662ED7D8D35F}"/>
                </a:ext>
              </a:extLst>
            </p:cNvPr>
            <p:cNvSpPr>
              <a:spLocks/>
            </p:cNvSpPr>
            <p:nvPr/>
          </p:nvSpPr>
          <p:spPr bwMode="auto">
            <a:xfrm>
              <a:off x="2522" y="3626"/>
              <a:ext cx="73" cy="194"/>
            </a:xfrm>
            <a:custGeom>
              <a:avLst/>
              <a:gdLst>
                <a:gd name="T0" fmla="*/ 30 w 72"/>
                <a:gd name="T1" fmla="*/ 193 h 193"/>
                <a:gd name="T2" fmla="*/ 36 w 72"/>
                <a:gd name="T3" fmla="*/ 169 h 193"/>
                <a:gd name="T4" fmla="*/ 30 w 72"/>
                <a:gd name="T5" fmla="*/ 139 h 193"/>
                <a:gd name="T6" fmla="*/ 30 w 72"/>
                <a:gd name="T7" fmla="*/ 102 h 193"/>
                <a:gd name="T8" fmla="*/ 30 w 72"/>
                <a:gd name="T9" fmla="*/ 66 h 193"/>
                <a:gd name="T10" fmla="*/ 30 w 72"/>
                <a:gd name="T11" fmla="*/ 54 h 193"/>
                <a:gd name="T12" fmla="*/ 36 w 72"/>
                <a:gd name="T13" fmla="*/ 42 h 193"/>
                <a:gd name="T14" fmla="*/ 48 w 72"/>
                <a:gd name="T15" fmla="*/ 36 h 193"/>
                <a:gd name="T16" fmla="*/ 60 w 72"/>
                <a:gd name="T17" fmla="*/ 30 h 193"/>
                <a:gd name="T18" fmla="*/ 66 w 72"/>
                <a:gd name="T19" fmla="*/ 24 h 193"/>
                <a:gd name="T20" fmla="*/ 66 w 72"/>
                <a:gd name="T21" fmla="*/ 12 h 193"/>
                <a:gd name="T22" fmla="*/ 72 w 72"/>
                <a:gd name="T23" fmla="*/ 0 h 193"/>
                <a:gd name="T24" fmla="*/ 60 w 72"/>
                <a:gd name="T25" fmla="*/ 12 h 193"/>
                <a:gd name="T26" fmla="*/ 60 w 72"/>
                <a:gd name="T27" fmla="*/ 24 h 193"/>
                <a:gd name="T28" fmla="*/ 48 w 72"/>
                <a:gd name="T29" fmla="*/ 24 h 193"/>
                <a:gd name="T30" fmla="*/ 36 w 72"/>
                <a:gd name="T31" fmla="*/ 30 h 193"/>
                <a:gd name="T32" fmla="*/ 30 w 72"/>
                <a:gd name="T33" fmla="*/ 36 h 193"/>
                <a:gd name="T34" fmla="*/ 24 w 72"/>
                <a:gd name="T35" fmla="*/ 42 h 193"/>
                <a:gd name="T36" fmla="*/ 12 w 72"/>
                <a:gd name="T37" fmla="*/ 36 h 193"/>
                <a:gd name="T38" fmla="*/ 6 w 72"/>
                <a:gd name="T39" fmla="*/ 24 h 193"/>
                <a:gd name="T40" fmla="*/ 6 w 72"/>
                <a:gd name="T41" fmla="*/ 12 h 193"/>
                <a:gd name="T42" fmla="*/ 0 w 72"/>
                <a:gd name="T43" fmla="*/ 6 h 193"/>
                <a:gd name="T44" fmla="*/ 0 w 72"/>
                <a:gd name="T45" fmla="*/ 18 h 193"/>
                <a:gd name="T46" fmla="*/ 0 w 72"/>
                <a:gd name="T47" fmla="*/ 36 h 193"/>
                <a:gd name="T48" fmla="*/ 0 w 72"/>
                <a:gd name="T49" fmla="*/ 48 h 193"/>
                <a:gd name="T50" fmla="*/ 6 w 72"/>
                <a:gd name="T51" fmla="*/ 60 h 193"/>
                <a:gd name="T52" fmla="*/ 0 w 72"/>
                <a:gd name="T53" fmla="*/ 72 h 193"/>
                <a:gd name="T54" fmla="*/ 6 w 72"/>
                <a:gd name="T55" fmla="*/ 90 h 193"/>
                <a:gd name="T56" fmla="*/ 12 w 72"/>
                <a:gd name="T57" fmla="*/ 102 h 193"/>
                <a:gd name="T58" fmla="*/ 12 w 72"/>
                <a:gd name="T59" fmla="*/ 115 h 193"/>
                <a:gd name="T60" fmla="*/ 18 w 72"/>
                <a:gd name="T61" fmla="*/ 127 h 193"/>
                <a:gd name="T62" fmla="*/ 18 w 72"/>
                <a:gd name="T63" fmla="*/ 139 h 193"/>
                <a:gd name="T64" fmla="*/ 12 w 72"/>
                <a:gd name="T65" fmla="*/ 145 h 193"/>
                <a:gd name="T66" fmla="*/ 0 w 72"/>
                <a:gd name="T67" fmla="*/ 139 h 193"/>
                <a:gd name="T68" fmla="*/ 6 w 72"/>
                <a:gd name="T69" fmla="*/ 151 h 193"/>
                <a:gd name="T70" fmla="*/ 12 w 72"/>
                <a:gd name="T71" fmla="*/ 163 h 193"/>
                <a:gd name="T72" fmla="*/ 12 w 72"/>
                <a:gd name="T73" fmla="*/ 175 h 193"/>
                <a:gd name="T74" fmla="*/ 18 w 72"/>
                <a:gd name="T75" fmla="*/ 187 h 193"/>
                <a:gd name="T76" fmla="*/ 30 w 72"/>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 h="193">
                  <a:moveTo>
                    <a:pt x="30" y="193"/>
                  </a:moveTo>
                  <a:lnTo>
                    <a:pt x="36" y="169"/>
                  </a:lnTo>
                  <a:lnTo>
                    <a:pt x="30" y="139"/>
                  </a:lnTo>
                  <a:lnTo>
                    <a:pt x="30" y="102"/>
                  </a:lnTo>
                  <a:lnTo>
                    <a:pt x="30" y="66"/>
                  </a:lnTo>
                  <a:lnTo>
                    <a:pt x="30" y="54"/>
                  </a:lnTo>
                  <a:lnTo>
                    <a:pt x="36" y="42"/>
                  </a:lnTo>
                  <a:lnTo>
                    <a:pt x="48" y="36"/>
                  </a:lnTo>
                  <a:lnTo>
                    <a:pt x="60" y="30"/>
                  </a:lnTo>
                  <a:lnTo>
                    <a:pt x="66" y="24"/>
                  </a:lnTo>
                  <a:lnTo>
                    <a:pt x="66" y="12"/>
                  </a:lnTo>
                  <a:lnTo>
                    <a:pt x="72" y="0"/>
                  </a:lnTo>
                  <a:lnTo>
                    <a:pt x="60" y="12"/>
                  </a:lnTo>
                  <a:lnTo>
                    <a:pt x="60" y="24"/>
                  </a:lnTo>
                  <a:lnTo>
                    <a:pt x="48" y="24"/>
                  </a:lnTo>
                  <a:lnTo>
                    <a:pt x="36" y="30"/>
                  </a:lnTo>
                  <a:lnTo>
                    <a:pt x="30" y="36"/>
                  </a:lnTo>
                  <a:lnTo>
                    <a:pt x="24" y="42"/>
                  </a:lnTo>
                  <a:lnTo>
                    <a:pt x="12" y="36"/>
                  </a:lnTo>
                  <a:lnTo>
                    <a:pt x="6" y="24"/>
                  </a:lnTo>
                  <a:lnTo>
                    <a:pt x="6" y="12"/>
                  </a:lnTo>
                  <a:lnTo>
                    <a:pt x="0" y="6"/>
                  </a:lnTo>
                  <a:lnTo>
                    <a:pt x="0" y="18"/>
                  </a:lnTo>
                  <a:lnTo>
                    <a:pt x="0" y="36"/>
                  </a:lnTo>
                  <a:lnTo>
                    <a:pt x="0" y="48"/>
                  </a:lnTo>
                  <a:lnTo>
                    <a:pt x="6" y="60"/>
                  </a:lnTo>
                  <a:lnTo>
                    <a:pt x="0" y="72"/>
                  </a:lnTo>
                  <a:lnTo>
                    <a:pt x="6" y="90"/>
                  </a:lnTo>
                  <a:lnTo>
                    <a:pt x="12" y="102"/>
                  </a:lnTo>
                  <a:lnTo>
                    <a:pt x="12" y="115"/>
                  </a:lnTo>
                  <a:lnTo>
                    <a:pt x="18" y="127"/>
                  </a:lnTo>
                  <a:lnTo>
                    <a:pt x="18" y="139"/>
                  </a:lnTo>
                  <a:lnTo>
                    <a:pt x="12" y="145"/>
                  </a:lnTo>
                  <a:lnTo>
                    <a:pt x="0" y="139"/>
                  </a:lnTo>
                  <a:lnTo>
                    <a:pt x="6" y="151"/>
                  </a:lnTo>
                  <a:lnTo>
                    <a:pt x="12" y="163"/>
                  </a:lnTo>
                  <a:lnTo>
                    <a:pt x="12" y="175"/>
                  </a:lnTo>
                  <a:lnTo>
                    <a:pt x="18" y="187"/>
                  </a:lnTo>
                  <a:lnTo>
                    <a:pt x="30" y="193"/>
                  </a:lnTo>
                  <a:close/>
                </a:path>
              </a:pathLst>
            </a:custGeom>
            <a:solidFill>
              <a:srgbClr val="FCA438"/>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6" name="Freeform 144">
              <a:extLst>
                <a:ext uri="{FF2B5EF4-FFF2-40B4-BE49-F238E27FC236}">
                  <a16:creationId xmlns:a16="http://schemas.microsoft.com/office/drawing/2014/main" xmlns="" id="{EEE06107-26EE-2F62-315F-842EF9BF5E8A}"/>
                </a:ext>
              </a:extLst>
            </p:cNvPr>
            <p:cNvSpPr>
              <a:spLocks/>
            </p:cNvSpPr>
            <p:nvPr/>
          </p:nvSpPr>
          <p:spPr bwMode="auto">
            <a:xfrm>
              <a:off x="2420" y="3778"/>
              <a:ext cx="37" cy="37"/>
            </a:xfrm>
            <a:custGeom>
              <a:avLst/>
              <a:gdLst>
                <a:gd name="T0" fmla="*/ 6 w 36"/>
                <a:gd name="T1" fmla="*/ 12 h 36"/>
                <a:gd name="T2" fmla="*/ 12 w 36"/>
                <a:gd name="T3" fmla="*/ 12 h 36"/>
                <a:gd name="T4" fmla="*/ 24 w 36"/>
                <a:gd name="T5" fmla="*/ 12 h 36"/>
                <a:gd name="T6" fmla="*/ 30 w 36"/>
                <a:gd name="T7" fmla="*/ 18 h 36"/>
                <a:gd name="T8" fmla="*/ 36 w 36"/>
                <a:gd name="T9" fmla="*/ 36 h 36"/>
                <a:gd name="T10" fmla="*/ 36 w 36"/>
                <a:gd name="T11" fmla="*/ 24 h 36"/>
                <a:gd name="T12" fmla="*/ 30 w 36"/>
                <a:gd name="T13" fmla="*/ 12 h 36"/>
                <a:gd name="T14" fmla="*/ 24 w 36"/>
                <a:gd name="T15" fmla="*/ 6 h 36"/>
                <a:gd name="T16" fmla="*/ 12 w 36"/>
                <a:gd name="T17" fmla="*/ 0 h 36"/>
                <a:gd name="T18" fmla="*/ 0 w 36"/>
                <a:gd name="T19" fmla="*/ 0 h 36"/>
                <a:gd name="T20" fmla="*/ 6 w 36"/>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6">
                  <a:moveTo>
                    <a:pt x="6" y="12"/>
                  </a:moveTo>
                  <a:lnTo>
                    <a:pt x="12" y="12"/>
                  </a:lnTo>
                  <a:lnTo>
                    <a:pt x="24" y="12"/>
                  </a:lnTo>
                  <a:lnTo>
                    <a:pt x="30" y="18"/>
                  </a:lnTo>
                  <a:lnTo>
                    <a:pt x="36" y="36"/>
                  </a:lnTo>
                  <a:lnTo>
                    <a:pt x="36" y="24"/>
                  </a:lnTo>
                  <a:lnTo>
                    <a:pt x="30" y="12"/>
                  </a:lnTo>
                  <a:lnTo>
                    <a:pt x="24" y="6"/>
                  </a:lnTo>
                  <a:lnTo>
                    <a:pt x="12" y="0"/>
                  </a:lnTo>
                  <a:lnTo>
                    <a:pt x="0" y="0"/>
                  </a:lnTo>
                  <a:lnTo>
                    <a:pt x="6" y="12"/>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7" name="Freeform 145">
              <a:extLst>
                <a:ext uri="{FF2B5EF4-FFF2-40B4-BE49-F238E27FC236}">
                  <a16:creationId xmlns:a16="http://schemas.microsoft.com/office/drawing/2014/main" xmlns="" id="{4586E773-07ED-F784-5D9D-4DA682FC2EB1}"/>
                </a:ext>
              </a:extLst>
            </p:cNvPr>
            <p:cNvSpPr>
              <a:spLocks/>
            </p:cNvSpPr>
            <p:nvPr/>
          </p:nvSpPr>
          <p:spPr bwMode="auto">
            <a:xfrm>
              <a:off x="2355" y="3405"/>
              <a:ext cx="59" cy="108"/>
            </a:xfrm>
            <a:custGeom>
              <a:avLst/>
              <a:gdLst>
                <a:gd name="T0" fmla="*/ 0 w 60"/>
                <a:gd name="T1" fmla="*/ 42 h 108"/>
                <a:gd name="T2" fmla="*/ 6 w 60"/>
                <a:gd name="T3" fmla="*/ 54 h 108"/>
                <a:gd name="T4" fmla="*/ 12 w 60"/>
                <a:gd name="T5" fmla="*/ 66 h 108"/>
                <a:gd name="T6" fmla="*/ 18 w 60"/>
                <a:gd name="T7" fmla="*/ 72 h 108"/>
                <a:gd name="T8" fmla="*/ 24 w 60"/>
                <a:gd name="T9" fmla="*/ 78 h 108"/>
                <a:gd name="T10" fmla="*/ 30 w 60"/>
                <a:gd name="T11" fmla="*/ 96 h 108"/>
                <a:gd name="T12" fmla="*/ 36 w 60"/>
                <a:gd name="T13" fmla="*/ 108 h 108"/>
                <a:gd name="T14" fmla="*/ 36 w 60"/>
                <a:gd name="T15" fmla="*/ 90 h 108"/>
                <a:gd name="T16" fmla="*/ 30 w 60"/>
                <a:gd name="T17" fmla="*/ 78 h 108"/>
                <a:gd name="T18" fmla="*/ 24 w 60"/>
                <a:gd name="T19" fmla="*/ 66 h 108"/>
                <a:gd name="T20" fmla="*/ 18 w 60"/>
                <a:gd name="T21" fmla="*/ 54 h 108"/>
                <a:gd name="T22" fmla="*/ 30 w 60"/>
                <a:gd name="T23" fmla="*/ 48 h 108"/>
                <a:gd name="T24" fmla="*/ 36 w 60"/>
                <a:gd name="T25" fmla="*/ 42 h 108"/>
                <a:gd name="T26" fmla="*/ 42 w 60"/>
                <a:gd name="T27" fmla="*/ 36 h 108"/>
                <a:gd name="T28" fmla="*/ 54 w 60"/>
                <a:gd name="T29" fmla="*/ 18 h 108"/>
                <a:gd name="T30" fmla="*/ 60 w 60"/>
                <a:gd name="T31" fmla="*/ 0 h 108"/>
                <a:gd name="T32" fmla="*/ 0 w 60"/>
                <a:gd name="T33" fmla="*/ 4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08">
                  <a:moveTo>
                    <a:pt x="0" y="42"/>
                  </a:moveTo>
                  <a:lnTo>
                    <a:pt x="6" y="54"/>
                  </a:lnTo>
                  <a:lnTo>
                    <a:pt x="12" y="66"/>
                  </a:lnTo>
                  <a:lnTo>
                    <a:pt x="18" y="72"/>
                  </a:lnTo>
                  <a:lnTo>
                    <a:pt x="24" y="78"/>
                  </a:lnTo>
                  <a:lnTo>
                    <a:pt x="30" y="96"/>
                  </a:lnTo>
                  <a:lnTo>
                    <a:pt x="36" y="108"/>
                  </a:lnTo>
                  <a:lnTo>
                    <a:pt x="36" y="90"/>
                  </a:lnTo>
                  <a:lnTo>
                    <a:pt x="30" y="78"/>
                  </a:lnTo>
                  <a:lnTo>
                    <a:pt x="24" y="66"/>
                  </a:lnTo>
                  <a:lnTo>
                    <a:pt x="18" y="54"/>
                  </a:lnTo>
                  <a:lnTo>
                    <a:pt x="30" y="48"/>
                  </a:lnTo>
                  <a:lnTo>
                    <a:pt x="36" y="42"/>
                  </a:lnTo>
                  <a:lnTo>
                    <a:pt x="42" y="36"/>
                  </a:lnTo>
                  <a:lnTo>
                    <a:pt x="54" y="18"/>
                  </a:lnTo>
                  <a:lnTo>
                    <a:pt x="60" y="0"/>
                  </a:lnTo>
                  <a:lnTo>
                    <a:pt x="0" y="42"/>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8" name="Freeform 146">
              <a:extLst>
                <a:ext uri="{FF2B5EF4-FFF2-40B4-BE49-F238E27FC236}">
                  <a16:creationId xmlns:a16="http://schemas.microsoft.com/office/drawing/2014/main" xmlns="" id="{5C160413-C6E4-E87A-9F8B-4A6A55DDF3B4}"/>
                </a:ext>
              </a:extLst>
            </p:cNvPr>
            <p:cNvSpPr>
              <a:spLocks/>
            </p:cNvSpPr>
            <p:nvPr/>
          </p:nvSpPr>
          <p:spPr bwMode="auto">
            <a:xfrm>
              <a:off x="2488" y="3952"/>
              <a:ext cx="41" cy="72"/>
            </a:xfrm>
            <a:custGeom>
              <a:avLst/>
              <a:gdLst>
                <a:gd name="T0" fmla="*/ 0 w 42"/>
                <a:gd name="T1" fmla="*/ 6 h 72"/>
                <a:gd name="T2" fmla="*/ 12 w 42"/>
                <a:gd name="T3" fmla="*/ 0 h 72"/>
                <a:gd name="T4" fmla="*/ 18 w 42"/>
                <a:gd name="T5" fmla="*/ 0 h 72"/>
                <a:gd name="T6" fmla="*/ 30 w 42"/>
                <a:gd name="T7" fmla="*/ 0 h 72"/>
                <a:gd name="T8" fmla="*/ 36 w 42"/>
                <a:gd name="T9" fmla="*/ 6 h 72"/>
                <a:gd name="T10" fmla="*/ 42 w 42"/>
                <a:gd name="T11" fmla="*/ 12 h 72"/>
                <a:gd name="T12" fmla="*/ 42 w 42"/>
                <a:gd name="T13" fmla="*/ 24 h 72"/>
                <a:gd name="T14" fmla="*/ 42 w 42"/>
                <a:gd name="T15" fmla="*/ 42 h 72"/>
                <a:gd name="T16" fmla="*/ 42 w 42"/>
                <a:gd name="T17" fmla="*/ 54 h 72"/>
                <a:gd name="T18" fmla="*/ 42 w 42"/>
                <a:gd name="T19" fmla="*/ 60 h 72"/>
                <a:gd name="T20" fmla="*/ 36 w 42"/>
                <a:gd name="T21" fmla="*/ 72 h 72"/>
                <a:gd name="T22" fmla="*/ 30 w 42"/>
                <a:gd name="T23" fmla="*/ 72 h 72"/>
                <a:gd name="T24" fmla="*/ 18 w 42"/>
                <a:gd name="T25" fmla="*/ 72 h 72"/>
                <a:gd name="T26" fmla="*/ 12 w 42"/>
                <a:gd name="T27" fmla="*/ 66 h 72"/>
                <a:gd name="T28" fmla="*/ 12 w 42"/>
                <a:gd name="T29" fmla="*/ 60 h 72"/>
                <a:gd name="T30" fmla="*/ 6 w 42"/>
                <a:gd name="T31" fmla="*/ 42 h 72"/>
                <a:gd name="T32" fmla="*/ 6 w 42"/>
                <a:gd name="T33" fmla="*/ 36 h 72"/>
                <a:gd name="T34" fmla="*/ 6 w 42"/>
                <a:gd name="T35" fmla="*/ 18 h 72"/>
                <a:gd name="T36" fmla="*/ 0 w 42"/>
                <a:gd name="T37"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0" y="6"/>
                  </a:moveTo>
                  <a:lnTo>
                    <a:pt x="12" y="0"/>
                  </a:lnTo>
                  <a:lnTo>
                    <a:pt x="18" y="0"/>
                  </a:lnTo>
                  <a:lnTo>
                    <a:pt x="30" y="0"/>
                  </a:lnTo>
                  <a:lnTo>
                    <a:pt x="36" y="6"/>
                  </a:lnTo>
                  <a:lnTo>
                    <a:pt x="42" y="12"/>
                  </a:lnTo>
                  <a:lnTo>
                    <a:pt x="42" y="24"/>
                  </a:lnTo>
                  <a:lnTo>
                    <a:pt x="42" y="42"/>
                  </a:lnTo>
                  <a:lnTo>
                    <a:pt x="42" y="54"/>
                  </a:lnTo>
                  <a:lnTo>
                    <a:pt x="42" y="60"/>
                  </a:lnTo>
                  <a:lnTo>
                    <a:pt x="36" y="72"/>
                  </a:lnTo>
                  <a:lnTo>
                    <a:pt x="30" y="72"/>
                  </a:lnTo>
                  <a:lnTo>
                    <a:pt x="18" y="72"/>
                  </a:lnTo>
                  <a:lnTo>
                    <a:pt x="12" y="66"/>
                  </a:lnTo>
                  <a:lnTo>
                    <a:pt x="12" y="60"/>
                  </a:lnTo>
                  <a:lnTo>
                    <a:pt x="6" y="42"/>
                  </a:lnTo>
                  <a:lnTo>
                    <a:pt x="6" y="36"/>
                  </a:lnTo>
                  <a:lnTo>
                    <a:pt x="6" y="18"/>
                  </a:lnTo>
                  <a:lnTo>
                    <a:pt x="0" y="6"/>
                  </a:lnTo>
                  <a:close/>
                </a:path>
              </a:pathLst>
            </a:custGeom>
            <a:solidFill>
              <a:srgbClr val="FCA439"/>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79" name="Freeform 147">
              <a:extLst>
                <a:ext uri="{FF2B5EF4-FFF2-40B4-BE49-F238E27FC236}">
                  <a16:creationId xmlns:a16="http://schemas.microsoft.com/office/drawing/2014/main" xmlns="" id="{F655A7BD-9DB7-63AB-92D5-9BF45A616277}"/>
                </a:ext>
              </a:extLst>
            </p:cNvPr>
            <p:cNvSpPr>
              <a:spLocks/>
            </p:cNvSpPr>
            <p:nvPr/>
          </p:nvSpPr>
          <p:spPr bwMode="auto">
            <a:xfrm>
              <a:off x="2439" y="3832"/>
              <a:ext cx="84" cy="59"/>
            </a:xfrm>
            <a:custGeom>
              <a:avLst/>
              <a:gdLst>
                <a:gd name="T0" fmla="*/ 0 w 84"/>
                <a:gd name="T1" fmla="*/ 0 h 60"/>
                <a:gd name="T2" fmla="*/ 0 w 84"/>
                <a:gd name="T3" fmla="*/ 12 h 60"/>
                <a:gd name="T4" fmla="*/ 6 w 84"/>
                <a:gd name="T5" fmla="*/ 18 h 60"/>
                <a:gd name="T6" fmla="*/ 6 w 84"/>
                <a:gd name="T7" fmla="*/ 24 h 60"/>
                <a:gd name="T8" fmla="*/ 12 w 84"/>
                <a:gd name="T9" fmla="*/ 24 h 60"/>
                <a:gd name="T10" fmla="*/ 18 w 84"/>
                <a:gd name="T11" fmla="*/ 30 h 60"/>
                <a:gd name="T12" fmla="*/ 12 w 84"/>
                <a:gd name="T13" fmla="*/ 30 h 60"/>
                <a:gd name="T14" fmla="*/ 12 w 84"/>
                <a:gd name="T15" fmla="*/ 36 h 60"/>
                <a:gd name="T16" fmla="*/ 18 w 84"/>
                <a:gd name="T17" fmla="*/ 42 h 60"/>
                <a:gd name="T18" fmla="*/ 18 w 84"/>
                <a:gd name="T19" fmla="*/ 48 h 60"/>
                <a:gd name="T20" fmla="*/ 18 w 84"/>
                <a:gd name="T21" fmla="*/ 54 h 60"/>
                <a:gd name="T22" fmla="*/ 24 w 84"/>
                <a:gd name="T23" fmla="*/ 60 h 60"/>
                <a:gd name="T24" fmla="*/ 30 w 84"/>
                <a:gd name="T25" fmla="*/ 54 h 60"/>
                <a:gd name="T26" fmla="*/ 36 w 84"/>
                <a:gd name="T27" fmla="*/ 48 h 60"/>
                <a:gd name="T28" fmla="*/ 42 w 84"/>
                <a:gd name="T29" fmla="*/ 42 h 60"/>
                <a:gd name="T30" fmla="*/ 54 w 84"/>
                <a:gd name="T31" fmla="*/ 42 h 60"/>
                <a:gd name="T32" fmla="*/ 60 w 84"/>
                <a:gd name="T33" fmla="*/ 42 h 60"/>
                <a:gd name="T34" fmla="*/ 72 w 84"/>
                <a:gd name="T35" fmla="*/ 48 h 60"/>
                <a:gd name="T36" fmla="*/ 60 w 84"/>
                <a:gd name="T37" fmla="*/ 42 h 60"/>
                <a:gd name="T38" fmla="*/ 48 w 84"/>
                <a:gd name="T39" fmla="*/ 36 h 60"/>
                <a:gd name="T40" fmla="*/ 36 w 84"/>
                <a:gd name="T41" fmla="*/ 36 h 60"/>
                <a:gd name="T42" fmla="*/ 30 w 84"/>
                <a:gd name="T43" fmla="*/ 42 h 60"/>
                <a:gd name="T44" fmla="*/ 24 w 84"/>
                <a:gd name="T45" fmla="*/ 48 h 60"/>
                <a:gd name="T46" fmla="*/ 18 w 84"/>
                <a:gd name="T47" fmla="*/ 42 h 60"/>
                <a:gd name="T48" fmla="*/ 24 w 84"/>
                <a:gd name="T49" fmla="*/ 36 h 60"/>
                <a:gd name="T50" fmla="*/ 30 w 84"/>
                <a:gd name="T51" fmla="*/ 30 h 60"/>
                <a:gd name="T52" fmla="*/ 36 w 84"/>
                <a:gd name="T53" fmla="*/ 30 h 60"/>
                <a:gd name="T54" fmla="*/ 42 w 84"/>
                <a:gd name="T55" fmla="*/ 30 h 60"/>
                <a:gd name="T56" fmla="*/ 36 w 84"/>
                <a:gd name="T57" fmla="*/ 24 h 60"/>
                <a:gd name="T58" fmla="*/ 24 w 84"/>
                <a:gd name="T59" fmla="*/ 24 h 60"/>
                <a:gd name="T60" fmla="*/ 18 w 84"/>
                <a:gd name="T61" fmla="*/ 30 h 60"/>
                <a:gd name="T62" fmla="*/ 18 w 84"/>
                <a:gd name="T63" fmla="*/ 24 h 60"/>
                <a:gd name="T64" fmla="*/ 30 w 84"/>
                <a:gd name="T65" fmla="*/ 18 h 60"/>
                <a:gd name="T66" fmla="*/ 42 w 84"/>
                <a:gd name="T67" fmla="*/ 18 h 60"/>
                <a:gd name="T68" fmla="*/ 54 w 84"/>
                <a:gd name="T69" fmla="*/ 18 h 60"/>
                <a:gd name="T70" fmla="*/ 72 w 84"/>
                <a:gd name="T71" fmla="*/ 18 h 60"/>
                <a:gd name="T72" fmla="*/ 84 w 84"/>
                <a:gd name="T73" fmla="*/ 24 h 60"/>
                <a:gd name="T74" fmla="*/ 72 w 84"/>
                <a:gd name="T75" fmla="*/ 18 h 60"/>
                <a:gd name="T76" fmla="*/ 54 w 84"/>
                <a:gd name="T77" fmla="*/ 12 h 60"/>
                <a:gd name="T78" fmla="*/ 48 w 84"/>
                <a:gd name="T79" fmla="*/ 12 h 60"/>
                <a:gd name="T80" fmla="*/ 36 w 84"/>
                <a:gd name="T81" fmla="*/ 12 h 60"/>
                <a:gd name="T82" fmla="*/ 24 w 84"/>
                <a:gd name="T83" fmla="*/ 12 h 60"/>
                <a:gd name="T84" fmla="*/ 12 w 84"/>
                <a:gd name="T85" fmla="*/ 12 h 60"/>
                <a:gd name="T86" fmla="*/ 6 w 84"/>
                <a:gd name="T87" fmla="*/ 6 h 60"/>
                <a:gd name="T88" fmla="*/ 0 w 84"/>
                <a:gd name="T8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60">
                  <a:moveTo>
                    <a:pt x="0" y="0"/>
                  </a:moveTo>
                  <a:lnTo>
                    <a:pt x="0" y="12"/>
                  </a:lnTo>
                  <a:lnTo>
                    <a:pt x="6" y="18"/>
                  </a:lnTo>
                  <a:lnTo>
                    <a:pt x="6" y="24"/>
                  </a:lnTo>
                  <a:lnTo>
                    <a:pt x="12" y="24"/>
                  </a:lnTo>
                  <a:lnTo>
                    <a:pt x="18" y="30"/>
                  </a:lnTo>
                  <a:lnTo>
                    <a:pt x="12" y="30"/>
                  </a:lnTo>
                  <a:lnTo>
                    <a:pt x="12" y="36"/>
                  </a:lnTo>
                  <a:lnTo>
                    <a:pt x="18" y="42"/>
                  </a:lnTo>
                  <a:lnTo>
                    <a:pt x="18" y="48"/>
                  </a:lnTo>
                  <a:lnTo>
                    <a:pt x="18" y="54"/>
                  </a:lnTo>
                  <a:lnTo>
                    <a:pt x="24" y="60"/>
                  </a:lnTo>
                  <a:lnTo>
                    <a:pt x="30" y="54"/>
                  </a:lnTo>
                  <a:lnTo>
                    <a:pt x="36" y="48"/>
                  </a:lnTo>
                  <a:lnTo>
                    <a:pt x="42" y="42"/>
                  </a:lnTo>
                  <a:lnTo>
                    <a:pt x="54" y="42"/>
                  </a:lnTo>
                  <a:lnTo>
                    <a:pt x="60" y="42"/>
                  </a:lnTo>
                  <a:lnTo>
                    <a:pt x="72" y="48"/>
                  </a:lnTo>
                  <a:lnTo>
                    <a:pt x="60" y="42"/>
                  </a:lnTo>
                  <a:lnTo>
                    <a:pt x="48" y="36"/>
                  </a:lnTo>
                  <a:lnTo>
                    <a:pt x="36" y="36"/>
                  </a:lnTo>
                  <a:lnTo>
                    <a:pt x="30" y="42"/>
                  </a:lnTo>
                  <a:lnTo>
                    <a:pt x="24" y="48"/>
                  </a:lnTo>
                  <a:lnTo>
                    <a:pt x="18" y="42"/>
                  </a:lnTo>
                  <a:lnTo>
                    <a:pt x="24" y="36"/>
                  </a:lnTo>
                  <a:lnTo>
                    <a:pt x="30" y="30"/>
                  </a:lnTo>
                  <a:lnTo>
                    <a:pt x="36" y="30"/>
                  </a:lnTo>
                  <a:lnTo>
                    <a:pt x="42" y="30"/>
                  </a:lnTo>
                  <a:lnTo>
                    <a:pt x="36" y="24"/>
                  </a:lnTo>
                  <a:lnTo>
                    <a:pt x="24" y="24"/>
                  </a:lnTo>
                  <a:lnTo>
                    <a:pt x="18" y="30"/>
                  </a:lnTo>
                  <a:lnTo>
                    <a:pt x="18" y="24"/>
                  </a:lnTo>
                  <a:lnTo>
                    <a:pt x="30" y="18"/>
                  </a:lnTo>
                  <a:lnTo>
                    <a:pt x="42" y="18"/>
                  </a:lnTo>
                  <a:lnTo>
                    <a:pt x="54" y="18"/>
                  </a:lnTo>
                  <a:lnTo>
                    <a:pt x="72" y="18"/>
                  </a:lnTo>
                  <a:lnTo>
                    <a:pt x="84" y="24"/>
                  </a:lnTo>
                  <a:lnTo>
                    <a:pt x="72" y="18"/>
                  </a:lnTo>
                  <a:lnTo>
                    <a:pt x="54" y="12"/>
                  </a:lnTo>
                  <a:lnTo>
                    <a:pt x="48" y="12"/>
                  </a:lnTo>
                  <a:lnTo>
                    <a:pt x="36" y="12"/>
                  </a:lnTo>
                  <a:lnTo>
                    <a:pt x="24" y="12"/>
                  </a:lnTo>
                  <a:lnTo>
                    <a:pt x="12" y="12"/>
                  </a:lnTo>
                  <a:lnTo>
                    <a:pt x="6" y="6"/>
                  </a:lnTo>
                  <a:lnTo>
                    <a:pt x="0" y="0"/>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sp>
          <p:nvSpPr>
            <p:cNvPr id="80" name="Freeform 148">
              <a:extLst>
                <a:ext uri="{FF2B5EF4-FFF2-40B4-BE49-F238E27FC236}">
                  <a16:creationId xmlns:a16="http://schemas.microsoft.com/office/drawing/2014/main" xmlns="" id="{D735F901-7BC4-46B7-91AB-C70C8900D4CA}"/>
                </a:ext>
              </a:extLst>
            </p:cNvPr>
            <p:cNvSpPr>
              <a:spLocks/>
            </p:cNvSpPr>
            <p:nvPr/>
          </p:nvSpPr>
          <p:spPr bwMode="auto">
            <a:xfrm>
              <a:off x="2475" y="3916"/>
              <a:ext cx="24" cy="17"/>
            </a:xfrm>
            <a:custGeom>
              <a:avLst/>
              <a:gdLst>
                <a:gd name="T0" fmla="*/ 0 w 24"/>
                <a:gd name="T1" fmla="*/ 0 h 18"/>
                <a:gd name="T2" fmla="*/ 0 w 24"/>
                <a:gd name="T3" fmla="*/ 6 h 18"/>
                <a:gd name="T4" fmla="*/ 6 w 24"/>
                <a:gd name="T5" fmla="*/ 12 h 18"/>
                <a:gd name="T6" fmla="*/ 6 w 24"/>
                <a:gd name="T7" fmla="*/ 18 h 18"/>
                <a:gd name="T8" fmla="*/ 12 w 24"/>
                <a:gd name="T9" fmla="*/ 18 h 18"/>
                <a:gd name="T10" fmla="*/ 18 w 24"/>
                <a:gd name="T11" fmla="*/ 12 h 18"/>
                <a:gd name="T12" fmla="*/ 24 w 24"/>
                <a:gd name="T13" fmla="*/ 12 h 18"/>
                <a:gd name="T14" fmla="*/ 18 w 24"/>
                <a:gd name="T15" fmla="*/ 12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0" y="6"/>
                  </a:lnTo>
                  <a:lnTo>
                    <a:pt x="6" y="12"/>
                  </a:lnTo>
                  <a:lnTo>
                    <a:pt x="6" y="18"/>
                  </a:lnTo>
                  <a:lnTo>
                    <a:pt x="12" y="18"/>
                  </a:lnTo>
                  <a:lnTo>
                    <a:pt x="18" y="12"/>
                  </a:lnTo>
                  <a:lnTo>
                    <a:pt x="24" y="12"/>
                  </a:lnTo>
                  <a:lnTo>
                    <a:pt x="18" y="12"/>
                  </a:lnTo>
                  <a:lnTo>
                    <a:pt x="12" y="12"/>
                  </a:lnTo>
                  <a:lnTo>
                    <a:pt x="0" y="0"/>
                  </a:lnTo>
                  <a:close/>
                </a:path>
              </a:pathLst>
            </a:custGeom>
            <a:solidFill>
              <a:srgbClr val="FCA43A"/>
            </a:solidFill>
            <a:ln>
              <a:noFill/>
            </a:ln>
          </p:spPr>
          <p:txBody>
            <a:bodyPr/>
            <a:lstStyle/>
            <a:p>
              <a:pPr eaLnBrk="1" fontAlgn="auto" hangingPunct="1">
                <a:spcBef>
                  <a:spcPts val="0"/>
                </a:spcBef>
                <a:spcAft>
                  <a:spcPts val="0"/>
                </a:spcAft>
                <a:defRPr/>
              </a:pPr>
              <a:endParaRPr lang="zh-CN" altLang="en-US" sz="2400" b="1" kern="0">
                <a:solidFill>
                  <a:srgbClr val="29698D"/>
                </a:solidFill>
              </a:endParaRPr>
            </a:p>
          </p:txBody>
        </p:sp>
      </p:grpSp>
      <p:sp>
        <p:nvSpPr>
          <p:cNvPr id="18452" name="灯片编号占位符 2">
            <a:extLst>
              <a:ext uri="{FF2B5EF4-FFF2-40B4-BE49-F238E27FC236}">
                <a16:creationId xmlns:a16="http://schemas.microsoft.com/office/drawing/2014/main" xmlns="" id="{040CFD78-CF34-0912-A197-9B9E55473A2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21B817-C71F-420F-93D3-B2E60BBD47DA}" type="slidenum">
              <a:rPr lang="en-US" altLang="zh-CN" smtClean="0">
                <a:solidFill>
                  <a:srgbClr val="002060"/>
                </a:solidFill>
                <a:latin typeface="黑体" panose="02010609060101010101" pitchFamily="49" charset="-122"/>
                <a:ea typeface="黑体" panose="02010609060101010101" pitchFamily="49" charset="-122"/>
              </a:rPr>
              <a:pPr/>
              <a:t>29</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dissolve">
                                      <p:cBhvr>
                                        <p:cTn id="7" dur="500"/>
                                        <p:tgtEl>
                                          <p:spTgt spid="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slide(fromLeft)">
                                      <p:cBhvr>
                                        <p:cTn id="17" dur="500"/>
                                        <p:tgtEl>
                                          <p:spTgt spid="47"/>
                                        </p:tgtEl>
                                      </p:cBhvr>
                                    </p:animEffect>
                                  </p:childTnLst>
                                </p:cTn>
                              </p:par>
                              <p:par>
                                <p:cTn id="18" presetID="12" presetClass="entr" presetSubtype="8"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slide(fromLeft)">
                                      <p:cBhvr>
                                        <p:cTn id="20" dur="500"/>
                                        <p:tgtEl>
                                          <p:spTgt spid="48"/>
                                        </p:tgtEl>
                                      </p:cBhvr>
                                    </p:animEffect>
                                  </p:childTnLst>
                                </p:cTn>
                              </p:par>
                              <p:par>
                                <p:cTn id="21" presetID="12" presetClass="entr" presetSubtype="8"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slide(fromLeft)">
                                      <p:cBhvr>
                                        <p:cTn id="23" dur="500"/>
                                        <p:tgtEl>
                                          <p:spTgt spid="4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xit" presetSubtype="0" fill="hold" nodeType="clickEffect">
                                  <p:stCondLst>
                                    <p:cond delay="0"/>
                                  </p:stCondLst>
                                  <p:childTnLst>
                                    <p:anim calcmode="lin" valueType="num">
                                      <p:cBhvr>
                                        <p:cTn id="27" dur="1000"/>
                                        <p:tgtEl>
                                          <p:spTgt spid="49"/>
                                        </p:tgtEl>
                                        <p:attrNameLst>
                                          <p:attrName>ppt_w</p:attrName>
                                        </p:attrNameLst>
                                      </p:cBhvr>
                                      <p:tavLst>
                                        <p:tav tm="0">
                                          <p:val>
                                            <p:strVal val="ppt_w"/>
                                          </p:val>
                                        </p:tav>
                                        <p:tav tm="100000">
                                          <p:val>
                                            <p:strVal val="ppt_w*0.70"/>
                                          </p:val>
                                        </p:tav>
                                      </p:tavLst>
                                    </p:anim>
                                    <p:anim calcmode="lin" valueType="num">
                                      <p:cBhvr>
                                        <p:cTn id="28" dur="1000"/>
                                        <p:tgtEl>
                                          <p:spTgt spid="49"/>
                                        </p:tgtEl>
                                        <p:attrNameLst>
                                          <p:attrName>ppt_h</p:attrName>
                                        </p:attrNameLst>
                                      </p:cBhvr>
                                      <p:tavLst>
                                        <p:tav tm="0">
                                          <p:val>
                                            <p:strVal val="ppt_h"/>
                                          </p:val>
                                        </p:tav>
                                        <p:tav tm="100000">
                                          <p:val>
                                            <p:strVal val="ppt_h"/>
                                          </p:val>
                                        </p:tav>
                                      </p:tavLst>
                                    </p:anim>
                                    <p:animEffect transition="out" filter="fade">
                                      <p:cBhvr>
                                        <p:cTn id="29" dur="1000"/>
                                        <p:tgtEl>
                                          <p:spTgt spid="49"/>
                                        </p:tgtEl>
                                      </p:cBhvr>
                                    </p:animEffect>
                                    <p:set>
                                      <p:cBhvr>
                                        <p:cTn id="30" dur="1" fill="hold">
                                          <p:stCondLst>
                                            <p:cond delay="999"/>
                                          </p:stCondLst>
                                        </p:cTn>
                                        <p:tgtEl>
                                          <p:spTgt spid="49"/>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blinds(horizontal)">
                                      <p:cBhvr>
                                        <p:cTn id="40" dur="500"/>
                                        <p:tgtEl>
                                          <p:spTgt spid="5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linds(horizontal)">
                                      <p:cBhvr>
                                        <p:cTn id="45" dur="500"/>
                                        <p:tgtEl>
                                          <p:spTgt spid="5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checkerboard(across)">
                                      <p:cBhvr>
                                        <p:cTn id="50" dur="500"/>
                                        <p:tgtEl>
                                          <p:spTgt spid="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slide(fromBottom)">
                                      <p:cBhvr>
                                        <p:cTn id="55" dur="500"/>
                                        <p:tgtEl>
                                          <p:spTgt spid="61"/>
                                        </p:tgtEl>
                                      </p:cBhvr>
                                    </p:animEffect>
                                  </p:childTnLst>
                                </p:cTn>
                              </p:par>
                              <p:par>
                                <p:cTn id="56" presetID="12" presetClass="entr" presetSubtype="4"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slide(fromBottom)">
                                      <p:cBhvr>
                                        <p:cTn id="58" dur="500"/>
                                        <p:tgtEl>
                                          <p:spTgt spid="63"/>
                                        </p:tgtEl>
                                      </p:cBhvr>
                                    </p:animEffect>
                                  </p:childTnLst>
                                </p:cTn>
                              </p:par>
                              <p:par>
                                <p:cTn id="59" presetID="12" presetClass="entr" presetSubtype="4"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slide(fromBottom)">
                                      <p:cBhvr>
                                        <p:cTn id="61" dur="500"/>
                                        <p:tgtEl>
                                          <p:spTgt spid="6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12" fill="hold" grpId="0" nodeType="click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strips(downLeft)">
                                      <p:cBhvr>
                                        <p:cTn id="66" dur="500"/>
                                        <p:tgtEl>
                                          <p:spTgt spid="65"/>
                                        </p:tgtEl>
                                      </p:cBhvr>
                                    </p:animEffect>
                                  </p:childTnLst>
                                </p:cTn>
                              </p:par>
                              <p:par>
                                <p:cTn id="67" presetID="18" presetClass="entr" presetSubtype="12"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strips(downLeft)">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09D793-AAD5-2141-373C-166329A53357}"/>
              </a:ext>
            </a:extLst>
          </p:cNvPr>
          <p:cNvSpPr>
            <a:spLocks noGrp="1"/>
          </p:cNvSpPr>
          <p:nvPr>
            <p:ph type="title"/>
          </p:nvPr>
        </p:nvSpPr>
        <p:spPr>
          <a:xfrm>
            <a:off x="457200" y="277813"/>
            <a:ext cx="8229600" cy="990947"/>
          </a:xfrm>
        </p:spPr>
        <p:txBody>
          <a:bodyPr/>
          <a:lstStyle/>
          <a:p>
            <a:r>
              <a:rPr lang="zh-CN" altLang="en-US" dirty="0" smtClean="0"/>
              <a:t>实验一上机</a:t>
            </a:r>
            <a:endParaRPr lang="zh-CN" altLang="en-US" dirty="0"/>
          </a:p>
        </p:txBody>
      </p:sp>
      <p:sp>
        <p:nvSpPr>
          <p:cNvPr id="3" name="内容占位符 2">
            <a:extLst>
              <a:ext uri="{FF2B5EF4-FFF2-40B4-BE49-F238E27FC236}">
                <a16:creationId xmlns:a16="http://schemas.microsoft.com/office/drawing/2014/main" xmlns="" id="{45FCC58B-BE5D-E328-E27C-9BAB16A85B9D}"/>
              </a:ext>
            </a:extLst>
          </p:cNvPr>
          <p:cNvSpPr>
            <a:spLocks noGrp="1"/>
          </p:cNvSpPr>
          <p:nvPr>
            <p:ph idx="1"/>
          </p:nvPr>
        </p:nvSpPr>
        <p:spPr>
          <a:xfrm>
            <a:off x="518864" y="1705670"/>
            <a:ext cx="8229600" cy="2587426"/>
          </a:xfrm>
        </p:spPr>
        <p:txBody>
          <a:bodyPr/>
          <a:lstStyle/>
          <a:p>
            <a:pPr>
              <a:lnSpc>
                <a:spcPct val="150000"/>
              </a:lnSpc>
              <a:spcBef>
                <a:spcPts val="600"/>
              </a:spcBef>
            </a:pPr>
            <a:r>
              <a:rPr lang="zh-CN" altLang="en-US" dirty="0" smtClean="0"/>
              <a:t>网络</a:t>
            </a:r>
            <a:r>
              <a:rPr lang="en-US" altLang="zh-CN" dirty="0" smtClean="0"/>
              <a:t>23</a:t>
            </a:r>
            <a:r>
              <a:rPr lang="zh-CN" altLang="en-US" dirty="0" smtClean="0"/>
              <a:t>：</a:t>
            </a:r>
            <a:r>
              <a:rPr lang="zh-CN" altLang="en-US" dirty="0"/>
              <a:t>周六</a:t>
            </a:r>
            <a:r>
              <a:rPr lang="en-US" altLang="zh-CN" dirty="0"/>
              <a:t>9-11</a:t>
            </a:r>
            <a:r>
              <a:rPr lang="zh-CN" altLang="en-US" dirty="0"/>
              <a:t>，工</a:t>
            </a:r>
            <a:r>
              <a:rPr lang="en-US" altLang="zh-CN" dirty="0" smtClean="0"/>
              <a:t>1-415</a:t>
            </a:r>
          </a:p>
          <a:p>
            <a:pPr>
              <a:lnSpc>
                <a:spcPct val="150000"/>
              </a:lnSpc>
              <a:spcBef>
                <a:spcPts val="600"/>
              </a:spcBef>
            </a:pPr>
            <a:r>
              <a:rPr lang="zh-CN" altLang="en-US" dirty="0" smtClean="0"/>
              <a:t>计</a:t>
            </a:r>
            <a:r>
              <a:rPr lang="zh-CN" altLang="en-US" dirty="0" smtClean="0"/>
              <a:t>科</a:t>
            </a:r>
            <a:r>
              <a:rPr lang="en-US" altLang="zh-CN" dirty="0" smtClean="0"/>
              <a:t>23</a:t>
            </a:r>
            <a:r>
              <a:rPr lang="zh-CN" altLang="en-US" dirty="0" smtClean="0"/>
              <a:t>：</a:t>
            </a:r>
            <a:r>
              <a:rPr lang="zh-CN" altLang="en-US" dirty="0" smtClean="0"/>
              <a:t>周日</a:t>
            </a:r>
            <a:r>
              <a:rPr lang="en-US" altLang="zh-CN" dirty="0" smtClean="0"/>
              <a:t>5-7</a:t>
            </a:r>
            <a:r>
              <a:rPr lang="zh-CN" altLang="en-US" dirty="0" smtClean="0"/>
              <a:t>节，工</a:t>
            </a:r>
            <a:r>
              <a:rPr lang="en-US" altLang="zh-CN" dirty="0" smtClean="0"/>
              <a:t>1-415</a:t>
            </a:r>
          </a:p>
          <a:p>
            <a:pPr>
              <a:lnSpc>
                <a:spcPct val="150000"/>
              </a:lnSpc>
              <a:spcBef>
                <a:spcPts val="600"/>
              </a:spcBef>
            </a:pPr>
            <a:r>
              <a:rPr lang="zh-CN" altLang="en-US" dirty="0" smtClean="0"/>
              <a:t>软件</a:t>
            </a:r>
            <a:r>
              <a:rPr lang="en-US" altLang="zh-CN" dirty="0" smtClean="0"/>
              <a:t>23</a:t>
            </a:r>
            <a:r>
              <a:rPr lang="zh-CN" altLang="en-US" dirty="0" smtClean="0"/>
              <a:t>、</a:t>
            </a:r>
            <a:r>
              <a:rPr lang="zh-CN" altLang="en-US" dirty="0" smtClean="0"/>
              <a:t>信</a:t>
            </a:r>
            <a:r>
              <a:rPr lang="zh-CN" altLang="en-US" dirty="0" smtClean="0"/>
              <a:t>安</a:t>
            </a:r>
            <a:r>
              <a:rPr lang="en-US" altLang="zh-CN" dirty="0" smtClean="0"/>
              <a:t>23</a:t>
            </a:r>
            <a:r>
              <a:rPr lang="zh-CN" altLang="en-US" dirty="0" smtClean="0"/>
              <a:t>：</a:t>
            </a:r>
            <a:r>
              <a:rPr lang="zh-CN" altLang="en-US" dirty="0" smtClean="0"/>
              <a:t>周日</a:t>
            </a:r>
            <a:r>
              <a:rPr lang="en-US" altLang="zh-CN" dirty="0" smtClean="0"/>
              <a:t>8-10</a:t>
            </a:r>
            <a:r>
              <a:rPr lang="zh-CN" altLang="en-US" dirty="0"/>
              <a:t>，工</a:t>
            </a:r>
            <a:r>
              <a:rPr lang="en-US" altLang="zh-CN" dirty="0" smtClean="0"/>
              <a:t>1-415</a:t>
            </a:r>
            <a:endParaRPr lang="en-US" altLang="zh-CN" dirty="0"/>
          </a:p>
        </p:txBody>
      </p:sp>
      <p:sp>
        <p:nvSpPr>
          <p:cNvPr id="4" name="灯片编号占位符 3">
            <a:extLst>
              <a:ext uri="{FF2B5EF4-FFF2-40B4-BE49-F238E27FC236}">
                <a16:creationId xmlns:a16="http://schemas.microsoft.com/office/drawing/2014/main" xmlns="" id="{5F9611ED-BF44-84AE-BE3C-9624F99EC266}"/>
              </a:ext>
            </a:extLst>
          </p:cNvPr>
          <p:cNvSpPr>
            <a:spLocks noGrp="1"/>
          </p:cNvSpPr>
          <p:nvPr>
            <p:ph type="sldNum" sz="quarter" idx="12"/>
          </p:nvPr>
        </p:nvSpPr>
        <p:spPr/>
        <p:txBody>
          <a:bodyPr/>
          <a:lstStyle/>
          <a:p>
            <a:pPr>
              <a:defRPr/>
            </a:pPr>
            <a:fld id="{18D86F61-71D8-47DE-8CB0-04C2C44E7018}" type="slidenum">
              <a:rPr lang="en-US" altLang="zh-CN" smtClean="0"/>
              <a:pPr>
                <a:defRPr/>
              </a:pPr>
              <a:t>3</a:t>
            </a:fld>
            <a:endParaRPr lang="en-US" altLang="zh-CN"/>
          </a:p>
        </p:txBody>
      </p:sp>
    </p:spTree>
    <p:extLst>
      <p:ext uri="{BB962C8B-B14F-4D97-AF65-F5344CB8AC3E}">
        <p14:creationId xmlns:p14="http://schemas.microsoft.com/office/powerpoint/2010/main" val="2521703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79512" y="1917254"/>
            <a:ext cx="8784976" cy="482411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58" name="Rectangle 2">
            <a:extLst>
              <a:ext uri="{FF2B5EF4-FFF2-40B4-BE49-F238E27FC236}">
                <a16:creationId xmlns:a16="http://schemas.microsoft.com/office/drawing/2014/main" xmlns="" id="{653E2F73-F820-77C5-8465-257034AA3102}"/>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15" name="Rectangle 2">
            <a:extLst>
              <a:ext uri="{FF2B5EF4-FFF2-40B4-BE49-F238E27FC236}">
                <a16:creationId xmlns:a16="http://schemas.microsoft.com/office/drawing/2014/main" xmlns="" id="{82780A48-720B-909D-7895-52CB6720A0F8}"/>
              </a:ext>
            </a:extLst>
          </p:cNvPr>
          <p:cNvSpPr txBox="1">
            <a:spLocks noChangeArrowheads="1"/>
          </p:cNvSpPr>
          <p:nvPr/>
        </p:nvSpPr>
        <p:spPr bwMode="auto">
          <a:xfrm>
            <a:off x="179512" y="1052736"/>
            <a:ext cx="8784976" cy="720080"/>
          </a:xfrm>
          <a:prstGeom prst="rect">
            <a:avLst/>
          </a:prstGeom>
          <a:solidFill>
            <a:schemeClr val="accent6">
              <a:lumMod val="20000"/>
              <a:lumOff val="80000"/>
            </a:schemeClr>
          </a:solidFill>
          <a:ln w="12700">
            <a:solidFill>
              <a:schemeClr val="tx1"/>
            </a:solid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20000"/>
              </a:lnSpc>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2</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防止大数吃小数</a:t>
            </a:r>
            <a:r>
              <a:rPr lang="zh-CN" altLang="en-US" b="1" kern="0" dirty="0">
                <a:solidFill>
                  <a:srgbClr val="170CAA"/>
                </a:solidFill>
                <a:ea typeface="宋体" pitchFamily="2" charset="-122"/>
              </a:rPr>
              <a:t>（续）</a:t>
            </a:r>
            <a:endParaRPr lang="en-US" altLang="zh-CN" b="1" kern="0" dirty="0">
              <a:solidFill>
                <a:srgbClr val="170CAA"/>
              </a:solidFill>
              <a:ea typeface="宋体" pitchFamily="2" charset="-122"/>
            </a:endParaRPr>
          </a:p>
          <a:p>
            <a:pPr eaLnBrk="1" hangingPunct="1">
              <a:buFont typeface="Wingdings" pitchFamily="2" charset="2"/>
              <a:buNone/>
              <a:defRPr/>
            </a:pPr>
            <a:endParaRPr lang="zh-CN" altLang="en-US" sz="2400" b="1" kern="0" dirty="0">
              <a:solidFill>
                <a:srgbClr val="170CAA"/>
              </a:solidFill>
              <a:ea typeface="宋体" pitchFamily="2" charset="-122"/>
            </a:endParaRPr>
          </a:p>
          <a:p>
            <a:pPr eaLnBrk="1" hangingPunct="1">
              <a:buFont typeface="Wingdings" pitchFamily="2" charset="2"/>
              <a:buNone/>
              <a:defRPr/>
            </a:pPr>
            <a:endParaRPr lang="zh-CN" altLang="en-US" b="1" kern="0" dirty="0">
              <a:solidFill>
                <a:srgbClr val="170CAA"/>
              </a:solidFill>
              <a:ea typeface="宋体" pitchFamily="2" charset="-122"/>
            </a:endParaRPr>
          </a:p>
        </p:txBody>
      </p:sp>
      <p:sp>
        <p:nvSpPr>
          <p:cNvPr id="19460" name="Rectangle 11">
            <a:extLst>
              <a:ext uri="{FF2B5EF4-FFF2-40B4-BE49-F238E27FC236}">
                <a16:creationId xmlns:a16="http://schemas.microsoft.com/office/drawing/2014/main" xmlns="" id="{F9EF6CB8-4BD7-D247-892C-49B7E2D5E3E9}"/>
              </a:ext>
            </a:extLst>
          </p:cNvPr>
          <p:cNvSpPr>
            <a:spLocks noChangeArrowheads="1"/>
          </p:cNvSpPr>
          <p:nvPr/>
        </p:nvSpPr>
        <p:spPr bwMode="auto">
          <a:xfrm>
            <a:off x="250825" y="1998167"/>
            <a:ext cx="87852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400" b="1" dirty="0">
                <a:solidFill>
                  <a:srgbClr val="170CAA"/>
                </a:solidFill>
                <a:latin typeface="Times New Roman" panose="02020603050405020304" pitchFamily="18" charset="0"/>
              </a:rPr>
              <a:t>例：在有</a:t>
            </a:r>
            <a:r>
              <a:rPr kumimoji="1" lang="en-US" altLang="zh-CN" sz="2400" b="1" dirty="0">
                <a:solidFill>
                  <a:srgbClr val="170CAA"/>
                </a:solidFill>
                <a:latin typeface="Times New Roman" panose="02020603050405020304" pitchFamily="18" charset="0"/>
              </a:rPr>
              <a:t>10</a:t>
            </a:r>
            <a:r>
              <a:rPr kumimoji="1" lang="zh-CN" altLang="en-US" sz="2400" b="1" dirty="0">
                <a:solidFill>
                  <a:srgbClr val="170CAA"/>
                </a:solidFill>
                <a:latin typeface="Times New Roman" panose="02020603050405020304" pitchFamily="18" charset="0"/>
              </a:rPr>
              <a:t>位十进制有效数字的计算机上解                                </a:t>
            </a:r>
          </a:p>
        </p:txBody>
      </p:sp>
      <p:graphicFrame>
        <p:nvGraphicFramePr>
          <p:cNvPr id="19461" name="Object 12">
            <a:extLst>
              <a:ext uri="{FF2B5EF4-FFF2-40B4-BE49-F238E27FC236}">
                <a16:creationId xmlns:a16="http://schemas.microsoft.com/office/drawing/2014/main" xmlns="" id="{84C9BC8F-2152-3FB1-E7A2-0A870C1CD2E1}"/>
              </a:ext>
            </a:extLst>
          </p:cNvPr>
          <p:cNvGraphicFramePr>
            <a:graphicFrameLocks noChangeAspect="1"/>
          </p:cNvGraphicFramePr>
          <p:nvPr>
            <p:extLst>
              <p:ext uri="{D42A27DB-BD31-4B8C-83A1-F6EECF244321}">
                <p14:modId xmlns:p14="http://schemas.microsoft.com/office/powerpoint/2010/main" val="2389391699"/>
              </p:ext>
            </p:extLst>
          </p:nvPr>
        </p:nvGraphicFramePr>
        <p:xfrm>
          <a:off x="6300788" y="2148409"/>
          <a:ext cx="1952625" cy="344487"/>
        </p:xfrm>
        <a:graphic>
          <a:graphicData uri="http://schemas.openxmlformats.org/presentationml/2006/ole">
            <mc:AlternateContent xmlns:mc="http://schemas.openxmlformats.org/markup-compatibility/2006">
              <mc:Choice xmlns:v="urn:schemas-microsoft-com:vml" Requires="v">
                <p:oleObj spid="_x0000_s11575" name="Equation" r:id="rId3" imgW="1091726" imgH="203112" progId="Equation.DSMT4">
                  <p:embed/>
                </p:oleObj>
              </mc:Choice>
              <mc:Fallback>
                <p:oleObj name="Equation" r:id="rId3" imgW="1091726" imgH="203112"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2148409"/>
                        <a:ext cx="195262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42">
            <a:extLst>
              <a:ext uri="{FF2B5EF4-FFF2-40B4-BE49-F238E27FC236}">
                <a16:creationId xmlns:a16="http://schemas.microsoft.com/office/drawing/2014/main" xmlns="" id="{E235C458-EAEE-6EAE-AA62-68311843CDEC}"/>
              </a:ext>
            </a:extLst>
          </p:cNvPr>
          <p:cNvSpPr txBox="1">
            <a:spLocks noChangeArrowheads="1"/>
          </p:cNvSpPr>
          <p:nvPr/>
        </p:nvSpPr>
        <p:spPr bwMode="auto">
          <a:xfrm>
            <a:off x="539750" y="2493664"/>
            <a:ext cx="7272338" cy="457200"/>
          </a:xfrm>
          <a:prstGeom prst="rect">
            <a:avLst/>
          </a:prstGeom>
          <a:noFill/>
          <a:ln>
            <a:noFill/>
          </a:ln>
          <a:effectLst/>
        </p:spPr>
        <p:txBody>
          <a:bodyPr>
            <a:spAutoFit/>
          </a:bodyPr>
          <a:lstStyle/>
          <a:p>
            <a:pPr eaLnBrk="1" fontAlgn="auto" hangingPunct="1">
              <a:spcBef>
                <a:spcPts val="0"/>
              </a:spcBef>
              <a:spcAft>
                <a:spcPts val="0"/>
              </a:spcAft>
              <a:defRPr/>
            </a:pPr>
            <a:r>
              <a:rPr lang="zh-CN" altLang="en-US" sz="2400" b="1" kern="0">
                <a:solidFill>
                  <a:srgbClr val="29698D"/>
                </a:solidFill>
              </a:rPr>
              <a:t>解：直接计算</a:t>
            </a:r>
          </a:p>
        </p:txBody>
      </p:sp>
      <p:sp>
        <p:nvSpPr>
          <p:cNvPr id="19" name="Rectangle 45">
            <a:extLst>
              <a:ext uri="{FF2B5EF4-FFF2-40B4-BE49-F238E27FC236}">
                <a16:creationId xmlns:a16="http://schemas.microsoft.com/office/drawing/2014/main" xmlns="" id="{DEA0CF61-6E66-70FB-415A-DF4F13EDF151}"/>
              </a:ext>
            </a:extLst>
          </p:cNvPr>
          <p:cNvSpPr>
            <a:spLocks noChangeArrowheads="1"/>
          </p:cNvSpPr>
          <p:nvPr/>
        </p:nvSpPr>
        <p:spPr bwMode="auto">
          <a:xfrm>
            <a:off x="0" y="3044527"/>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20" name="Object 44">
            <a:extLst>
              <a:ext uri="{FF2B5EF4-FFF2-40B4-BE49-F238E27FC236}">
                <a16:creationId xmlns:a16="http://schemas.microsoft.com/office/drawing/2014/main" xmlns="" id="{0792FB61-7EAB-4313-CBC0-2A65A2723AFE}"/>
              </a:ext>
            </a:extLst>
          </p:cNvPr>
          <p:cNvGraphicFramePr>
            <a:graphicFrameLocks noChangeAspect="1"/>
          </p:cNvGraphicFramePr>
          <p:nvPr>
            <p:extLst>
              <p:ext uri="{D42A27DB-BD31-4B8C-83A1-F6EECF244321}">
                <p14:modId xmlns:p14="http://schemas.microsoft.com/office/powerpoint/2010/main" val="3790753157"/>
              </p:ext>
            </p:extLst>
          </p:nvPr>
        </p:nvGraphicFramePr>
        <p:xfrm>
          <a:off x="1728788" y="2925464"/>
          <a:ext cx="5580062" cy="1930400"/>
        </p:xfrm>
        <a:graphic>
          <a:graphicData uri="http://schemas.openxmlformats.org/presentationml/2006/ole">
            <mc:AlternateContent xmlns:mc="http://schemas.openxmlformats.org/markup-compatibility/2006">
              <mc:Choice xmlns:v="urn:schemas-microsoft-com:vml" Requires="v">
                <p:oleObj spid="_x0000_s11576" name="Equation" r:id="rId5" imgW="3060700" imgH="1054100" progId="Equation.DSMT4">
                  <p:embed/>
                </p:oleObj>
              </mc:Choice>
              <mc:Fallback>
                <p:oleObj name="Equation" r:id="rId5" imgW="3060700" imgH="1054100" progId="Equation.DSMT4">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788" y="2925464"/>
                        <a:ext cx="558006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AutoShape 46">
            <a:extLst>
              <a:ext uri="{FF2B5EF4-FFF2-40B4-BE49-F238E27FC236}">
                <a16:creationId xmlns:a16="http://schemas.microsoft.com/office/drawing/2014/main" xmlns="" id="{9EDC5F22-54A8-415C-EE08-2379D533D2C7}"/>
              </a:ext>
            </a:extLst>
          </p:cNvPr>
          <p:cNvSpPr>
            <a:spLocks noChangeArrowheads="1"/>
          </p:cNvSpPr>
          <p:nvPr/>
        </p:nvSpPr>
        <p:spPr bwMode="auto">
          <a:xfrm>
            <a:off x="4195763" y="4509789"/>
            <a:ext cx="304800" cy="304800"/>
          </a:xfrm>
          <a:prstGeom prst="irregularSeal1">
            <a:avLst/>
          </a:prstGeom>
          <a:solidFill>
            <a:srgbClr val="FF0000"/>
          </a:solidFill>
          <a:ln>
            <a:noFill/>
          </a:ln>
          <a:effectLst/>
        </p:spPr>
        <p:txBody>
          <a:bodyPr wrap="none" anchor="ctr"/>
          <a:lstStyle/>
          <a:p>
            <a:pPr eaLnBrk="1" fontAlgn="auto" hangingPunct="1">
              <a:spcBef>
                <a:spcPts val="0"/>
              </a:spcBef>
              <a:spcAft>
                <a:spcPts val="0"/>
              </a:spcAft>
              <a:defRPr/>
            </a:pPr>
            <a:endParaRPr lang="zh-CN" altLang="en-US" sz="2400" b="1" kern="0">
              <a:solidFill>
                <a:srgbClr val="29698D"/>
              </a:solidFill>
            </a:endParaRPr>
          </a:p>
        </p:txBody>
      </p:sp>
      <p:sp>
        <p:nvSpPr>
          <p:cNvPr id="22" name="AutoShape 48" descr="再生纸">
            <a:extLst>
              <a:ext uri="{FF2B5EF4-FFF2-40B4-BE49-F238E27FC236}">
                <a16:creationId xmlns:a16="http://schemas.microsoft.com/office/drawing/2014/main" xmlns="" id="{B84C1393-F4D6-7A83-832F-779EEDD5A49D}"/>
              </a:ext>
            </a:extLst>
          </p:cNvPr>
          <p:cNvSpPr>
            <a:spLocks noChangeArrowheads="1"/>
          </p:cNvSpPr>
          <p:nvPr/>
        </p:nvSpPr>
        <p:spPr bwMode="auto">
          <a:xfrm>
            <a:off x="611560" y="4869160"/>
            <a:ext cx="6781800" cy="538162"/>
          </a:xfrm>
          <a:prstGeom prst="roundRect">
            <a:avLst>
              <a:gd name="adj" fmla="val 16667"/>
            </a:avLst>
          </a:prstGeom>
          <a:blipFill dpi="0" rotWithShape="0">
            <a:blip r:embed="rId7"/>
            <a:srcRect/>
            <a:tile tx="0" ty="0" sx="100000" sy="100000" flip="none" algn="tl"/>
          </a:blipFill>
          <a:ln>
            <a:noFill/>
          </a:ln>
          <a:effectLst>
            <a:prstShdw prst="shdw17" dist="17961" dir="2700000">
              <a:srgbClr val="FFFFFF">
                <a:gamma/>
                <a:shade val="60000"/>
                <a:invGamma/>
              </a:srgbClr>
            </a:prstShdw>
          </a:effectLst>
        </p:spPr>
        <p:txBody>
          <a:bodyPr tIns="10800" bIns="10800" anchor="ctr"/>
          <a:lstStyle>
            <a:lvl1pPr marL="565150" indent="-565150">
              <a:defRPr>
                <a:solidFill>
                  <a:schemeClr val="tx1"/>
                </a:solidFill>
                <a:latin typeface="Arial" pitchFamily="34" charset="0"/>
              </a:defRPr>
            </a:lvl1pPr>
            <a:lvl2pPr marL="755650">
              <a:defRPr>
                <a:solidFill>
                  <a:schemeClr val="tx1"/>
                </a:solidFill>
                <a:latin typeface="Arial" pitchFamily="34" charset="0"/>
              </a:defRPr>
            </a:lvl2pPr>
            <a:lvl3pPr marL="946150">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eaLnBrk="1" hangingPunct="1">
              <a:lnSpc>
                <a:spcPct val="120000"/>
              </a:lnSpc>
              <a:defRPr/>
            </a:pPr>
            <a:r>
              <a:rPr kumimoji="1" lang="zh-CN" altLang="en-US" sz="2400" b="1" dirty="0">
                <a:solidFill>
                  <a:srgbClr val="29698D"/>
                </a:solidFill>
                <a:effectLst>
                  <a:outerShdw blurRad="38100" dist="38100" dir="2700000" algn="tl">
                    <a:srgbClr val="C0C0C0"/>
                  </a:outerShdw>
                </a:effectLst>
                <a:latin typeface="楷体_GB2312" pitchFamily="49" charset="-122"/>
                <a:ea typeface="楷体_GB2312" pitchFamily="49" charset="-122"/>
              </a:rPr>
              <a:t>注：</a:t>
            </a:r>
            <a:r>
              <a:rPr kumimoji="1" lang="zh-CN" altLang="en-US" sz="2400" b="1" dirty="0">
                <a:solidFill>
                  <a:srgbClr val="29698D"/>
                </a:solidFill>
                <a:latin typeface="Times New Roman" pitchFamily="18" charset="0"/>
                <a:ea typeface="楷体_GB2312" pitchFamily="49" charset="-122"/>
              </a:rPr>
              <a:t>求和时</a:t>
            </a:r>
            <a:r>
              <a:rPr kumimoji="1" lang="zh-CN" altLang="en-US" sz="2400" b="1" dirty="0">
                <a:solidFill>
                  <a:srgbClr val="FF3300"/>
                </a:solidFill>
                <a:latin typeface="Times New Roman" pitchFamily="18" charset="0"/>
                <a:ea typeface="楷体_GB2312" pitchFamily="49" charset="-122"/>
              </a:rPr>
              <a:t>从小到大</a:t>
            </a:r>
            <a:r>
              <a:rPr kumimoji="1" lang="zh-CN" altLang="en-US" sz="2400" b="1" dirty="0">
                <a:solidFill>
                  <a:srgbClr val="29698D"/>
                </a:solidFill>
                <a:latin typeface="Times New Roman" pitchFamily="18" charset="0"/>
                <a:ea typeface="楷体_GB2312" pitchFamily="49" charset="-122"/>
              </a:rPr>
              <a:t>相加，可使和的误差减小。</a:t>
            </a:r>
          </a:p>
        </p:txBody>
      </p:sp>
      <p:sp>
        <p:nvSpPr>
          <p:cNvPr id="23" name="Rectangle 51">
            <a:extLst>
              <a:ext uri="{FF2B5EF4-FFF2-40B4-BE49-F238E27FC236}">
                <a16:creationId xmlns:a16="http://schemas.microsoft.com/office/drawing/2014/main" xmlns="" id="{DAAB43E2-0668-ACCE-22FE-7AEDA86BBAAE}"/>
              </a:ext>
            </a:extLst>
          </p:cNvPr>
          <p:cNvSpPr>
            <a:spLocks noChangeArrowheads="1"/>
          </p:cNvSpPr>
          <p:nvPr/>
        </p:nvSpPr>
        <p:spPr bwMode="auto">
          <a:xfrm>
            <a:off x="0" y="3263602"/>
            <a:ext cx="9144000" cy="0"/>
          </a:xfrm>
          <a:prstGeom prst="rect">
            <a:avLst/>
          </a:prstGeom>
          <a:noFill/>
          <a:ln>
            <a:noFill/>
          </a:ln>
          <a:effectLst/>
        </p:spPr>
        <p:txBody>
          <a:bodyPr wrap="none" anchor="ctr">
            <a:spAutoFit/>
          </a:bodyPr>
          <a:lstStyle/>
          <a:p>
            <a:pPr eaLnBrk="1" fontAlgn="auto" hangingPunct="1">
              <a:spcBef>
                <a:spcPts val="0"/>
              </a:spcBef>
              <a:spcAft>
                <a:spcPts val="0"/>
              </a:spcAft>
              <a:defRPr/>
            </a:pPr>
            <a:endParaRPr lang="zh-CN" altLang="en-US" sz="2400" b="1" kern="0">
              <a:solidFill>
                <a:srgbClr val="29698D"/>
              </a:solidFill>
            </a:endParaRPr>
          </a:p>
        </p:txBody>
      </p:sp>
      <p:graphicFrame>
        <p:nvGraphicFramePr>
          <p:cNvPr id="24" name="Object 50">
            <a:extLst>
              <a:ext uri="{FF2B5EF4-FFF2-40B4-BE49-F238E27FC236}">
                <a16:creationId xmlns:a16="http://schemas.microsoft.com/office/drawing/2014/main" xmlns="" id="{32813DA4-075B-BDB4-0993-B0FDED032113}"/>
              </a:ext>
            </a:extLst>
          </p:cNvPr>
          <p:cNvGraphicFramePr>
            <a:graphicFrameLocks noChangeAspect="1"/>
          </p:cNvGraphicFramePr>
          <p:nvPr>
            <p:extLst>
              <p:ext uri="{D42A27DB-BD31-4B8C-83A1-F6EECF244321}">
                <p14:modId xmlns:p14="http://schemas.microsoft.com/office/powerpoint/2010/main" val="635921614"/>
              </p:ext>
            </p:extLst>
          </p:nvPr>
        </p:nvGraphicFramePr>
        <p:xfrm>
          <a:off x="1871662" y="5428591"/>
          <a:ext cx="4608513" cy="1152525"/>
        </p:xfrm>
        <a:graphic>
          <a:graphicData uri="http://schemas.openxmlformats.org/presentationml/2006/ole">
            <mc:AlternateContent xmlns:mc="http://schemas.openxmlformats.org/markup-compatibility/2006">
              <mc:Choice xmlns:v="urn:schemas-microsoft-com:vml" Requires="v">
                <p:oleObj spid="_x0000_s11577" name="Equation" r:id="rId8" imgW="2476500" imgH="622300" progId="Equation.DSMT4">
                  <p:embed/>
                </p:oleObj>
              </mc:Choice>
              <mc:Fallback>
                <p:oleObj name="Equation" r:id="rId8" imgW="2476500" imgH="622300" progId="Equation.DSMT4">
                  <p:embed/>
                  <p:pic>
                    <p:nvPicPr>
                      <p:cNvPr id="0" name="Object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1662" y="5428591"/>
                        <a:ext cx="46085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9" name="灯片编号占位符 2">
            <a:extLst>
              <a:ext uri="{FF2B5EF4-FFF2-40B4-BE49-F238E27FC236}">
                <a16:creationId xmlns:a16="http://schemas.microsoft.com/office/drawing/2014/main" xmlns="" id="{5667750D-6A94-7DC9-F26C-AB6432CB91B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E57681-5052-4931-8521-323CF6DDD4E0}" type="slidenum">
              <a:rPr lang="en-US" altLang="zh-CN" smtClean="0">
                <a:solidFill>
                  <a:srgbClr val="002060"/>
                </a:solidFill>
                <a:latin typeface="黑体" panose="02010609060101010101" pitchFamily="49" charset="-122"/>
                <a:ea typeface="黑体" panose="02010609060101010101" pitchFamily="49" charset="-122"/>
              </a:rPr>
              <a:pPr/>
              <a:t>30</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slide(fromBottom)">
                                      <p:cBhvr>
                                        <p:cTn id="15" dur="500"/>
                                        <p:tgtEl>
                                          <p:spTgt spid="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slide(fromBottom)">
                                      <p:cBhvr>
                                        <p:cTn id="20" dur="500"/>
                                        <p:tgtEl>
                                          <p:spTgt spid="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0B844064-B616-8AAF-6929-2B45B4951CC7}"/>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9" name="Rectangle 2">
            <a:extLst>
              <a:ext uri="{FF2B5EF4-FFF2-40B4-BE49-F238E27FC236}">
                <a16:creationId xmlns:a16="http://schemas.microsoft.com/office/drawing/2014/main" xmlns="" id="{990659FA-7068-1BCF-2942-2AF1A10D6240}"/>
              </a:ext>
            </a:extLst>
          </p:cNvPr>
          <p:cNvSpPr txBox="1">
            <a:spLocks noChangeArrowheads="1"/>
          </p:cNvSpPr>
          <p:nvPr/>
        </p:nvSpPr>
        <p:spPr bwMode="auto">
          <a:xfrm>
            <a:off x="468313" y="1628329"/>
            <a:ext cx="8218487" cy="3096815"/>
          </a:xfrm>
          <a:prstGeom prst="rect">
            <a:avLst/>
          </a:prstGeom>
          <a:solidFill>
            <a:schemeClr val="accent6">
              <a:lumMod val="20000"/>
              <a:lumOff val="80000"/>
            </a:schemeClr>
          </a:solidFill>
          <a:ln w="15875">
            <a:solidFill>
              <a:schemeClr val="tx1"/>
            </a:solid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3</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避免采用绝对值很小的数作除数</a:t>
            </a:r>
          </a:p>
          <a:p>
            <a:pPr eaLnBrk="1" hangingPunct="1">
              <a:lnSpc>
                <a:spcPct val="150000"/>
              </a:lnSpc>
              <a:buFont typeface="Wingdings" pitchFamily="2" charset="2"/>
              <a:buNone/>
              <a:defRPr/>
            </a:pPr>
            <a:r>
              <a:rPr lang="en-US" altLang="zh-CN" sz="2800" b="1"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当采用绝对值很小的数作为分母时，容易产生浮点溢出现象，同时也可能引起大数吃小数的情况出现，导致误差很大。</a:t>
            </a:r>
          </a:p>
          <a:p>
            <a:pPr eaLnBrk="1" hangingPunct="1">
              <a:buFont typeface="Wingdings" pitchFamily="2" charset="2"/>
              <a:buNone/>
              <a:defRPr/>
            </a:pPr>
            <a:endParaRPr lang="zh-CN" altLang="en-US" b="1" u="sng" kern="0" dirty="0">
              <a:solidFill>
                <a:srgbClr val="170CAA"/>
              </a:solidFill>
              <a:ea typeface="宋体" pitchFamily="2" charset="-122"/>
            </a:endParaRPr>
          </a:p>
        </p:txBody>
      </p:sp>
      <p:sp>
        <p:nvSpPr>
          <p:cNvPr id="20484" name="灯片编号占位符 2">
            <a:extLst>
              <a:ext uri="{FF2B5EF4-FFF2-40B4-BE49-F238E27FC236}">
                <a16:creationId xmlns:a16="http://schemas.microsoft.com/office/drawing/2014/main" xmlns="" id="{D60E79F0-25EF-597F-4691-9ABA4711A84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A2A278-EA97-40E2-9B57-1EE23C1C66F2}" type="slidenum">
              <a:rPr lang="en-US" altLang="zh-CN" smtClean="0">
                <a:solidFill>
                  <a:srgbClr val="002060"/>
                </a:solidFill>
                <a:latin typeface="黑体" panose="02010609060101010101" pitchFamily="49" charset="-122"/>
                <a:ea typeface="黑体" panose="02010609060101010101" pitchFamily="49" charset="-122"/>
              </a:rPr>
              <a:pPr/>
              <a:t>31</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512" y="1124744"/>
            <a:ext cx="8784976" cy="561662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06" name="Rectangle 2">
            <a:extLst>
              <a:ext uri="{FF2B5EF4-FFF2-40B4-BE49-F238E27FC236}">
                <a16:creationId xmlns:a16="http://schemas.microsoft.com/office/drawing/2014/main" xmlns="" id="{13E51708-B949-7D68-A64D-61D53116B008}"/>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9" name="Rectangle 2">
            <a:extLst>
              <a:ext uri="{FF2B5EF4-FFF2-40B4-BE49-F238E27FC236}">
                <a16:creationId xmlns:a16="http://schemas.microsoft.com/office/drawing/2014/main" xmlns="" id="{79D4F2B5-826F-6089-EB36-7468D343B18E}"/>
              </a:ext>
            </a:extLst>
          </p:cNvPr>
          <p:cNvSpPr txBox="1">
            <a:spLocks noChangeArrowheads="1"/>
          </p:cNvSpPr>
          <p:nvPr/>
        </p:nvSpPr>
        <p:spPr bwMode="auto">
          <a:xfrm>
            <a:off x="468313" y="1341438"/>
            <a:ext cx="8218487" cy="4000500"/>
          </a:xfrm>
          <a:prstGeom prst="rect">
            <a:avLst/>
          </a:prstGeom>
          <a:noFill/>
          <a:ln>
            <a:no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4</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简化运算步骤，减少运算次数</a:t>
            </a:r>
          </a:p>
          <a:p>
            <a:pPr eaLnBrk="1" hangingPunct="1">
              <a:buFont typeface="Wingdings" pitchFamily="2" charset="2"/>
              <a:buNone/>
              <a:defRPr/>
            </a:pPr>
            <a:endParaRPr lang="zh-CN" altLang="en-US" b="1" u="sng" kern="0" dirty="0">
              <a:solidFill>
                <a:srgbClr val="170CAA"/>
              </a:solidFill>
              <a:ea typeface="宋体" pitchFamily="2" charset="-122"/>
            </a:endParaRPr>
          </a:p>
          <a:p>
            <a:pPr eaLnBrk="1" hangingPunct="1">
              <a:buFont typeface="Wingdings" pitchFamily="2" charset="2"/>
              <a:buNone/>
              <a:defRPr/>
            </a:pPr>
            <a:endParaRPr lang="zh-CN" altLang="en-US" b="1" u="sng" kern="0" dirty="0">
              <a:solidFill>
                <a:srgbClr val="170CAA"/>
              </a:solidFill>
              <a:ea typeface="宋体" pitchFamily="2" charset="-122"/>
            </a:endParaRPr>
          </a:p>
        </p:txBody>
      </p:sp>
      <p:sp>
        <p:nvSpPr>
          <p:cNvPr id="11" name="Rectangle 14">
            <a:extLst>
              <a:ext uri="{FF2B5EF4-FFF2-40B4-BE49-F238E27FC236}">
                <a16:creationId xmlns:a16="http://schemas.microsoft.com/office/drawing/2014/main" xmlns="" id="{4944DF7C-FC13-F661-35DA-B1005739F3F4}"/>
              </a:ext>
            </a:extLst>
          </p:cNvPr>
          <p:cNvSpPr>
            <a:spLocks noChangeArrowheads="1"/>
          </p:cNvSpPr>
          <p:nvPr/>
        </p:nvSpPr>
        <p:spPr bwMode="auto">
          <a:xfrm>
            <a:off x="401638" y="2060575"/>
            <a:ext cx="8351837" cy="4746625"/>
          </a:xfrm>
          <a:prstGeom prst="rect">
            <a:avLst/>
          </a:prstGeom>
          <a:noFill/>
          <a:ln>
            <a:noFill/>
          </a:ln>
          <a:effectLst/>
        </p:spPr>
        <p:txBody>
          <a:bodyPr>
            <a:spAutoFit/>
          </a:bodyPr>
          <a:lstStyle>
            <a:lvl1pPr marL="476250" indent="-476250">
              <a:defRPr>
                <a:solidFill>
                  <a:schemeClr val="tx1"/>
                </a:solidFill>
                <a:latin typeface="Arial" pitchFamily="34" charset="0"/>
              </a:defRPr>
            </a:lvl1pPr>
            <a:lvl2pPr marL="952500" indent="-285750">
              <a:defRPr>
                <a:solidFill>
                  <a:schemeClr val="tx1"/>
                </a:solidFill>
                <a:latin typeface="Arial" pitchFamily="34" charset="0"/>
              </a:defRPr>
            </a:lvl2pPr>
            <a:lvl3pPr marL="1371600" indent="-228600">
              <a:defRPr>
                <a:solidFill>
                  <a:schemeClr val="tx1"/>
                </a:solidFill>
                <a:latin typeface="Arial" pitchFamily="34" charset="0"/>
              </a:defRPr>
            </a:lvl3pPr>
            <a:lvl4pPr marL="1790700" indent="-228600">
              <a:defRPr>
                <a:solidFill>
                  <a:schemeClr val="tx1"/>
                </a:solidFill>
                <a:latin typeface="Arial" pitchFamily="34" charset="0"/>
              </a:defRPr>
            </a:lvl4pPr>
            <a:lvl5pPr marL="2209800" indent="-228600">
              <a:defRPr>
                <a:solidFill>
                  <a:schemeClr val="tx1"/>
                </a:solidFill>
                <a:latin typeface="Arial" pitchFamily="34" charset="0"/>
              </a:defRPr>
            </a:lvl5pPr>
            <a:lvl6pPr marL="2667000" indent="-228600" fontAlgn="base">
              <a:spcBef>
                <a:spcPct val="0"/>
              </a:spcBef>
              <a:spcAft>
                <a:spcPct val="0"/>
              </a:spcAft>
              <a:defRPr>
                <a:solidFill>
                  <a:schemeClr val="tx1"/>
                </a:solidFill>
                <a:latin typeface="Arial" pitchFamily="34" charset="0"/>
              </a:defRPr>
            </a:lvl6pPr>
            <a:lvl7pPr marL="3124200" indent="-228600" fontAlgn="base">
              <a:spcBef>
                <a:spcPct val="0"/>
              </a:spcBef>
              <a:spcAft>
                <a:spcPct val="0"/>
              </a:spcAft>
              <a:defRPr>
                <a:solidFill>
                  <a:schemeClr val="tx1"/>
                </a:solidFill>
                <a:latin typeface="Arial" pitchFamily="34" charset="0"/>
              </a:defRPr>
            </a:lvl7pPr>
            <a:lvl8pPr marL="3581400" indent="-228600" fontAlgn="base">
              <a:spcBef>
                <a:spcPct val="0"/>
              </a:spcBef>
              <a:spcAft>
                <a:spcPct val="0"/>
              </a:spcAft>
              <a:defRPr>
                <a:solidFill>
                  <a:schemeClr val="tx1"/>
                </a:solidFill>
                <a:latin typeface="Arial" pitchFamily="34" charset="0"/>
              </a:defRPr>
            </a:lvl8pPr>
            <a:lvl9pPr marL="4038600" indent="-228600" fontAlgn="base">
              <a:spcBef>
                <a:spcPct val="0"/>
              </a:spcBef>
              <a:spcAft>
                <a:spcPct val="0"/>
              </a:spcAft>
              <a:defRPr>
                <a:solidFill>
                  <a:schemeClr val="tx1"/>
                </a:solidFill>
                <a:latin typeface="Arial" pitchFamily="34" charset="0"/>
              </a:defRPr>
            </a:lvl9pPr>
          </a:lstStyle>
          <a:p>
            <a:pPr eaLnBrk="1" fontAlgn="auto" hangingPunct="1">
              <a:lnSpc>
                <a:spcPct val="130000"/>
              </a:lnSpc>
              <a:spcBef>
                <a:spcPct val="20000"/>
              </a:spcBef>
              <a:spcAft>
                <a:spcPts val="0"/>
              </a:spcAft>
              <a:buFont typeface="Wingdings" panose="05000000000000000000" pitchFamily="2" charset="2"/>
              <a:buChar char="Ø"/>
              <a:defRPr/>
            </a:pPr>
            <a:r>
              <a:rPr kumimoji="1" lang="zh-CN" altLang="en-US" sz="2800" b="1" kern="0" dirty="0">
                <a:solidFill>
                  <a:srgbClr val="29698D"/>
                </a:solidFill>
                <a:latin typeface="楷体" panose="02010609060101010101" pitchFamily="49" charset="-122"/>
                <a:ea typeface="楷体" panose="02010609060101010101" pitchFamily="49" charset="-122"/>
              </a:rPr>
              <a:t>良好的计算方法应该具有</a:t>
            </a:r>
            <a:r>
              <a:rPr kumimoji="1" lang="zh-CN" altLang="en-US" sz="2800" b="1" kern="0" dirty="0">
                <a:solidFill>
                  <a:srgbClr val="FF00FF"/>
                </a:solidFill>
                <a:latin typeface="楷体" panose="02010609060101010101" pitchFamily="49" charset="-122"/>
                <a:ea typeface="楷体" panose="02010609060101010101" pitchFamily="49" charset="-122"/>
              </a:rPr>
              <a:t>可接受的时间复杂度和（存储）空间复杂度</a:t>
            </a:r>
            <a:r>
              <a:rPr kumimoji="1" lang="zh-CN" altLang="en-US" sz="2800" b="1" kern="0" dirty="0">
                <a:solidFill>
                  <a:srgbClr val="29698D"/>
                </a:solidFill>
                <a:latin typeface="楷体" panose="02010609060101010101" pitchFamily="49" charset="-122"/>
                <a:ea typeface="楷体" panose="02010609060101010101" pitchFamily="49" charset="-122"/>
              </a:rPr>
              <a:t>。</a:t>
            </a:r>
            <a:endParaRPr kumimoji="1" lang="en-US" altLang="zh-CN" sz="2800" b="1" kern="0" dirty="0">
              <a:solidFill>
                <a:srgbClr val="29698D"/>
              </a:solidFill>
              <a:latin typeface="楷体" panose="02010609060101010101" pitchFamily="49" charset="-122"/>
              <a:ea typeface="楷体" panose="02010609060101010101" pitchFamily="49" charset="-122"/>
            </a:endParaRPr>
          </a:p>
          <a:p>
            <a:pPr eaLnBrk="1" fontAlgn="auto" hangingPunct="1">
              <a:lnSpc>
                <a:spcPct val="130000"/>
              </a:lnSpc>
              <a:spcBef>
                <a:spcPct val="20000"/>
              </a:spcBef>
              <a:spcAft>
                <a:spcPts val="0"/>
              </a:spcAft>
              <a:buFont typeface="Wingdings" panose="05000000000000000000" pitchFamily="2" charset="2"/>
              <a:buChar char="Ø"/>
              <a:defRPr/>
            </a:pPr>
            <a:r>
              <a:rPr kumimoji="1" lang="zh-CN" altLang="en-US" sz="2800" b="1" kern="0" dirty="0">
                <a:solidFill>
                  <a:srgbClr val="29698D"/>
                </a:solidFill>
                <a:latin typeface="楷体" panose="02010609060101010101" pitchFamily="49" charset="-122"/>
                <a:ea typeface="楷体" panose="02010609060101010101" pitchFamily="49" charset="-122"/>
              </a:rPr>
              <a:t>简化运算步骤不但能够有效地</a:t>
            </a:r>
            <a:r>
              <a:rPr kumimoji="1" lang="zh-CN" altLang="en-US" sz="2800" b="1" kern="0" dirty="0">
                <a:solidFill>
                  <a:srgbClr val="FF00FF"/>
                </a:solidFill>
                <a:latin typeface="楷体" panose="02010609060101010101" pitchFamily="49" charset="-122"/>
                <a:ea typeface="楷体" panose="02010609060101010101" pitchFamily="49" charset="-122"/>
              </a:rPr>
              <a:t>减少运算时间</a:t>
            </a:r>
            <a:r>
              <a:rPr kumimoji="1" lang="zh-CN" altLang="en-US" sz="2800" b="1" kern="0" dirty="0">
                <a:solidFill>
                  <a:srgbClr val="29698D"/>
                </a:solidFill>
                <a:latin typeface="楷体" panose="02010609060101010101" pitchFamily="49" charset="-122"/>
                <a:ea typeface="楷体" panose="02010609060101010101" pitchFamily="49" charset="-122"/>
              </a:rPr>
              <a:t>，同时也能</a:t>
            </a:r>
            <a:r>
              <a:rPr kumimoji="1" lang="zh-CN" altLang="en-US" sz="2800" b="1" kern="0" dirty="0">
                <a:solidFill>
                  <a:srgbClr val="FF00FF"/>
                </a:solidFill>
                <a:latin typeface="楷体" panose="02010609060101010101" pitchFamily="49" charset="-122"/>
                <a:ea typeface="楷体" panose="02010609060101010101" pitchFamily="49" charset="-122"/>
              </a:rPr>
              <a:t>减少舍入误差的积累</a:t>
            </a:r>
            <a:r>
              <a:rPr kumimoji="1" lang="zh-CN" altLang="en-US" sz="2800" b="1" kern="0" dirty="0">
                <a:solidFill>
                  <a:srgbClr val="29698D"/>
                </a:solidFill>
                <a:latin typeface="楷体" panose="02010609060101010101" pitchFamily="49" charset="-122"/>
                <a:ea typeface="楷体" panose="02010609060101010101" pitchFamily="49" charset="-122"/>
              </a:rPr>
              <a:t>，是设计计算方法所必须遵循的原则。一般来说，计算机处理下列运算的速度为</a:t>
            </a:r>
            <a:endParaRPr kumimoji="1" lang="en-US" altLang="zh-CN" sz="2800" b="1" kern="0" dirty="0">
              <a:solidFill>
                <a:srgbClr val="29698D"/>
              </a:solidFill>
              <a:latin typeface="楷体" panose="02010609060101010101" pitchFamily="49" charset="-122"/>
              <a:ea typeface="楷体" panose="02010609060101010101" pitchFamily="49" charset="-122"/>
            </a:endParaRPr>
          </a:p>
          <a:p>
            <a:pPr eaLnBrk="1" fontAlgn="auto" hangingPunct="1">
              <a:lnSpc>
                <a:spcPct val="130000"/>
              </a:lnSpc>
              <a:spcBef>
                <a:spcPct val="20000"/>
              </a:spcBef>
              <a:spcAft>
                <a:spcPts val="0"/>
              </a:spcAft>
              <a:buFont typeface="Wingdings" panose="05000000000000000000" pitchFamily="2" charset="2"/>
              <a:buChar char="Ø"/>
              <a:defRPr/>
            </a:pPr>
            <a:r>
              <a:rPr kumimoji="1" lang="zh-CN" altLang="en-US" sz="2800" b="1" kern="0" dirty="0">
                <a:solidFill>
                  <a:srgbClr val="29698D"/>
                </a:solidFill>
                <a:latin typeface="楷体" panose="02010609060101010101" pitchFamily="49" charset="-122"/>
                <a:ea typeface="楷体" panose="02010609060101010101" pitchFamily="49" charset="-122"/>
              </a:rPr>
              <a:t>因此，在</a:t>
            </a:r>
            <a:r>
              <a:rPr kumimoji="1" lang="zh-CN" altLang="en-US" sz="2800" b="1" kern="0" dirty="0">
                <a:solidFill>
                  <a:srgbClr val="FF00FF"/>
                </a:solidFill>
                <a:latin typeface="楷体" panose="02010609060101010101" pitchFamily="49" charset="-122"/>
                <a:ea typeface="楷体" panose="02010609060101010101" pitchFamily="49" charset="-122"/>
              </a:rPr>
              <a:t>设计计算方法时应该尽量使用速度较快的加减运算</a:t>
            </a:r>
            <a:r>
              <a:rPr kumimoji="1" lang="zh-CN" altLang="en-US" sz="2800" b="1" kern="0" dirty="0">
                <a:solidFill>
                  <a:srgbClr val="29698D"/>
                </a:solidFill>
                <a:latin typeface="楷体" panose="02010609060101010101" pitchFamily="49" charset="-122"/>
                <a:ea typeface="楷体" panose="02010609060101010101" pitchFamily="49" charset="-122"/>
              </a:rPr>
              <a:t>。</a:t>
            </a:r>
          </a:p>
        </p:txBody>
      </p:sp>
      <p:graphicFrame>
        <p:nvGraphicFramePr>
          <p:cNvPr id="12" name="Object 15">
            <a:extLst>
              <a:ext uri="{FF2B5EF4-FFF2-40B4-BE49-F238E27FC236}">
                <a16:creationId xmlns:a16="http://schemas.microsoft.com/office/drawing/2014/main" xmlns="" id="{2DA57A11-BA35-F0B0-994B-8F54EDBABFF7}"/>
              </a:ext>
            </a:extLst>
          </p:cNvPr>
          <p:cNvGraphicFramePr>
            <a:graphicFrameLocks noChangeAspect="1"/>
          </p:cNvGraphicFramePr>
          <p:nvPr/>
        </p:nvGraphicFramePr>
        <p:xfrm>
          <a:off x="2987675" y="5013325"/>
          <a:ext cx="3316288" cy="495300"/>
        </p:xfrm>
        <a:graphic>
          <a:graphicData uri="http://schemas.openxmlformats.org/presentationml/2006/ole">
            <mc:AlternateContent xmlns:mc="http://schemas.openxmlformats.org/markup-compatibility/2006">
              <mc:Choice xmlns:v="urn:schemas-microsoft-com:vml" Requires="v">
                <p:oleObj spid="_x0000_s12392" name="Equation" r:id="rId3" imgW="1396394" imgH="215806" progId="Equation.3">
                  <p:embed/>
                </p:oleObj>
              </mc:Choice>
              <mc:Fallback>
                <p:oleObj name="Equation" r:id="rId3" imgW="1396394" imgH="215806"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5013325"/>
                        <a:ext cx="33162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灯片编号占位符 2">
            <a:extLst>
              <a:ext uri="{FF2B5EF4-FFF2-40B4-BE49-F238E27FC236}">
                <a16:creationId xmlns:a16="http://schemas.microsoft.com/office/drawing/2014/main" xmlns="" id="{338D6076-C93A-7C76-EE29-AAC55E0D93C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7A0626-573E-4D4D-A025-C96550927376}" type="slidenum">
              <a:rPr lang="en-US" altLang="zh-CN" smtClean="0">
                <a:solidFill>
                  <a:srgbClr val="002060"/>
                </a:solidFill>
                <a:latin typeface="黑体" panose="02010609060101010101" pitchFamily="49" charset="-122"/>
                <a:ea typeface="黑体" panose="02010609060101010101" pitchFamily="49" charset="-122"/>
              </a:rPr>
              <a:pPr/>
              <a:t>32</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79512" y="3645024"/>
            <a:ext cx="8784976" cy="3024336"/>
          </a:xfrm>
          <a:prstGeom prst="rect">
            <a:avLst/>
          </a:prstGeom>
          <a:solidFill>
            <a:schemeClr val="accent5">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9512" y="1124744"/>
            <a:ext cx="8784976" cy="237626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Rectangle 2">
            <a:extLst>
              <a:ext uri="{FF2B5EF4-FFF2-40B4-BE49-F238E27FC236}">
                <a16:creationId xmlns:a16="http://schemas.microsoft.com/office/drawing/2014/main" xmlns="" id="{B8D6D38F-0685-FEFC-A823-2B1EB06AC0DC}"/>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13" name="Rectangle 2">
            <a:extLst>
              <a:ext uri="{FF2B5EF4-FFF2-40B4-BE49-F238E27FC236}">
                <a16:creationId xmlns:a16="http://schemas.microsoft.com/office/drawing/2014/main" xmlns="" id="{B2172A0B-E0FA-28C1-7995-A716C0E3E770}"/>
              </a:ext>
            </a:extLst>
          </p:cNvPr>
          <p:cNvSpPr txBox="1">
            <a:spLocks noChangeArrowheads="1"/>
          </p:cNvSpPr>
          <p:nvPr/>
        </p:nvSpPr>
        <p:spPr bwMode="auto">
          <a:xfrm>
            <a:off x="457200" y="1196975"/>
            <a:ext cx="8229600" cy="996950"/>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50000"/>
              </a:lnSpc>
              <a:spcAft>
                <a:spcPct val="20000"/>
              </a:spcAft>
              <a:defRPr/>
            </a:pPr>
            <a:r>
              <a:rPr lang="zh-CN" altLang="en-US" sz="3200" b="1" kern="0" dirty="0">
                <a:solidFill>
                  <a:srgbClr val="0033CC"/>
                </a:solidFill>
              </a:rPr>
              <a:t>例：</a:t>
            </a:r>
            <a:r>
              <a:rPr lang="zh-CN" altLang="zh-CN" sz="3200" dirty="0"/>
              <a:t>试设计一个计算方法，尽可能地减少求多项式</a:t>
            </a:r>
            <a:r>
              <a:rPr lang="en-US" altLang="zh-CN" sz="3200" dirty="0"/>
              <a:t>                            </a:t>
            </a:r>
            <a:r>
              <a:rPr lang="zh-CN" altLang="zh-CN" sz="3200" dirty="0"/>
              <a:t>的运算次数。</a:t>
            </a:r>
            <a:endParaRPr lang="zh-CN" altLang="en-US" sz="3200" b="1" kern="0" dirty="0">
              <a:solidFill>
                <a:srgbClr val="0033CC"/>
              </a:solidFill>
            </a:endParaRPr>
          </a:p>
        </p:txBody>
      </p:sp>
      <p:sp>
        <p:nvSpPr>
          <p:cNvPr id="22532" name="Rectangle 9">
            <a:extLst>
              <a:ext uri="{FF2B5EF4-FFF2-40B4-BE49-F238E27FC236}">
                <a16:creationId xmlns:a16="http://schemas.microsoft.com/office/drawing/2014/main" xmlns="" id="{118D8984-8E4D-3583-0D50-F05C1C6537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3" name="对象 13">
            <a:extLst>
              <a:ext uri="{FF2B5EF4-FFF2-40B4-BE49-F238E27FC236}">
                <a16:creationId xmlns:a16="http://schemas.microsoft.com/office/drawing/2014/main" xmlns="" id="{8A040E60-FB06-A019-F644-A93CF0D1190F}"/>
              </a:ext>
            </a:extLst>
          </p:cNvPr>
          <p:cNvGraphicFramePr>
            <a:graphicFrameLocks noChangeAspect="1"/>
          </p:cNvGraphicFramePr>
          <p:nvPr/>
        </p:nvGraphicFramePr>
        <p:xfrm>
          <a:off x="2555875" y="2060575"/>
          <a:ext cx="5532438" cy="647700"/>
        </p:xfrm>
        <a:graphic>
          <a:graphicData uri="http://schemas.openxmlformats.org/presentationml/2006/ole">
            <mc:AlternateContent xmlns:mc="http://schemas.openxmlformats.org/markup-compatibility/2006">
              <mc:Choice xmlns:v="urn:schemas-microsoft-com:vml" Requires="v">
                <p:oleObj spid="_x0000_s13623" r:id="rId3" imgW="1841500" imgH="215900" progId="Equation.DSMT4">
                  <p:embed/>
                </p:oleObj>
              </mc:Choice>
              <mc:Fallback>
                <p:oleObj r:id="rId3" imgW="1841500" imgH="215900"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060575"/>
                        <a:ext cx="55324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2">
            <a:extLst>
              <a:ext uri="{FF2B5EF4-FFF2-40B4-BE49-F238E27FC236}">
                <a16:creationId xmlns:a16="http://schemas.microsoft.com/office/drawing/2014/main" xmlns="" id="{C9670D16-9434-4F83-89FF-C74AF9B0D5DB}"/>
              </a:ext>
            </a:extLst>
          </p:cNvPr>
          <p:cNvSpPr txBox="1">
            <a:spLocks noChangeArrowheads="1"/>
          </p:cNvSpPr>
          <p:nvPr/>
        </p:nvSpPr>
        <p:spPr bwMode="auto">
          <a:xfrm>
            <a:off x="604838" y="3644900"/>
            <a:ext cx="8229600" cy="996950"/>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eaLnBrk="1" hangingPunct="1">
              <a:lnSpc>
                <a:spcPct val="150000"/>
              </a:lnSpc>
              <a:spcAft>
                <a:spcPct val="20000"/>
              </a:spcAft>
              <a:buFont typeface="Wingdings" pitchFamily="2" charset="2"/>
              <a:buNone/>
              <a:defRPr/>
            </a:pPr>
            <a:r>
              <a:rPr lang="zh-CN" altLang="en-US" sz="2800" b="1" kern="0" dirty="0">
                <a:solidFill>
                  <a:srgbClr val="0033CC"/>
                </a:solidFill>
                <a:latin typeface="宋体" panose="02010600030101010101" pitchFamily="2" charset="-122"/>
                <a:ea typeface="宋体" panose="02010600030101010101" pitchFamily="2" charset="-122"/>
              </a:rPr>
              <a:t>解：</a:t>
            </a:r>
            <a:r>
              <a:rPr lang="zh-CN" altLang="zh-CN" sz="2800" b="1" dirty="0">
                <a:latin typeface="宋体" panose="02010600030101010101" pitchFamily="2" charset="-122"/>
                <a:ea typeface="宋体" panose="02010600030101010101" pitchFamily="2" charset="-122"/>
              </a:rPr>
              <a:t>如果分别计算</a:t>
            </a:r>
            <a:r>
              <a:rPr lang="en-US" altLang="zh-CN" sz="2800" b="1"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的值，再相加，则需要</a:t>
            </a:r>
            <a:endParaRPr lang="en-US" altLang="zh-CN" sz="2800" b="1" dirty="0">
              <a:latin typeface="宋体" panose="02010600030101010101" pitchFamily="2" charset="-122"/>
              <a:ea typeface="宋体" panose="02010600030101010101" pitchFamily="2" charset="-122"/>
            </a:endParaRPr>
          </a:p>
          <a:p>
            <a:pPr marL="0" indent="0" eaLnBrk="1" hangingPunct="1">
              <a:lnSpc>
                <a:spcPct val="150000"/>
              </a:lnSpc>
              <a:spcAft>
                <a:spcPct val="20000"/>
              </a:spcAft>
              <a:buFont typeface="Wingdings" pitchFamily="2" charset="2"/>
              <a:buNone/>
              <a:defRPr/>
            </a:pPr>
            <a:endParaRPr lang="en-US" altLang="zh-CN" sz="2800" b="1" kern="0" dirty="0">
              <a:solidFill>
                <a:srgbClr val="0033CC"/>
              </a:solidFill>
              <a:latin typeface="宋体" panose="02010600030101010101" pitchFamily="2" charset="-122"/>
              <a:ea typeface="宋体" panose="02010600030101010101" pitchFamily="2" charset="-122"/>
            </a:endParaRPr>
          </a:p>
          <a:p>
            <a:pPr marL="0" indent="0" eaLnBrk="1" hangingPunct="1">
              <a:lnSpc>
                <a:spcPct val="150000"/>
              </a:lnSpc>
              <a:spcAft>
                <a:spcPct val="20000"/>
              </a:spcAft>
              <a:buFont typeface="Wingdings" pitchFamily="2" charset="2"/>
              <a:buNone/>
              <a:defRPr/>
            </a:pPr>
            <a:r>
              <a:rPr lang="zh-CN" altLang="zh-CN" sz="2800" dirty="0">
                <a:solidFill>
                  <a:srgbClr val="0033CC"/>
                </a:solidFill>
              </a:rPr>
              <a:t>次乘法运算及</a:t>
            </a:r>
            <a:r>
              <a:rPr lang="en-US" altLang="zh-CN" sz="2800" dirty="0">
                <a:solidFill>
                  <a:srgbClr val="0033CC"/>
                </a:solidFill>
              </a:rPr>
              <a:t> </a:t>
            </a:r>
            <a:r>
              <a:rPr lang="en-US" altLang="zh-CN" sz="2800" i="1" dirty="0">
                <a:solidFill>
                  <a:srgbClr val="0033CC"/>
                </a:solidFill>
                <a:latin typeface="Times New Roman" panose="02020603050405020304" pitchFamily="18" charset="0"/>
                <a:cs typeface="Times New Roman" panose="02020603050405020304" pitchFamily="18" charset="0"/>
              </a:rPr>
              <a:t>n </a:t>
            </a:r>
            <a:r>
              <a:rPr lang="zh-CN" altLang="zh-CN" sz="2800" dirty="0">
                <a:solidFill>
                  <a:srgbClr val="0033CC"/>
                </a:solidFill>
              </a:rPr>
              <a:t>次加法运算</a:t>
            </a:r>
            <a:r>
              <a:rPr lang="zh-CN" altLang="zh-CN" sz="2800" dirty="0"/>
              <a:t>。</a:t>
            </a:r>
            <a:endParaRPr lang="zh-CN" altLang="en-US" sz="2800" b="1" kern="0" dirty="0">
              <a:solidFill>
                <a:srgbClr val="0033CC"/>
              </a:solidFill>
              <a:latin typeface="宋体" panose="02010600030101010101" pitchFamily="2" charset="-122"/>
              <a:ea typeface="宋体" panose="02010600030101010101" pitchFamily="2" charset="-122"/>
            </a:endParaRPr>
          </a:p>
        </p:txBody>
      </p:sp>
      <p:sp>
        <p:nvSpPr>
          <p:cNvPr id="22535" name="Rectangle 11">
            <a:extLst>
              <a:ext uri="{FF2B5EF4-FFF2-40B4-BE49-F238E27FC236}">
                <a16:creationId xmlns:a16="http://schemas.microsoft.com/office/drawing/2014/main" xmlns="" id="{48FA5D29-9019-BB68-5A98-CE48E46D436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 name="对象 16">
            <a:extLst>
              <a:ext uri="{FF2B5EF4-FFF2-40B4-BE49-F238E27FC236}">
                <a16:creationId xmlns:a16="http://schemas.microsoft.com/office/drawing/2014/main" xmlns="" id="{4E89C90A-8528-39BC-A31E-C0351CF95999}"/>
              </a:ext>
            </a:extLst>
          </p:cNvPr>
          <p:cNvGraphicFramePr>
            <a:graphicFrameLocks noChangeAspect="1"/>
          </p:cNvGraphicFramePr>
          <p:nvPr/>
        </p:nvGraphicFramePr>
        <p:xfrm>
          <a:off x="3635375" y="3716338"/>
          <a:ext cx="3208338" cy="620712"/>
        </p:xfrm>
        <a:graphic>
          <a:graphicData uri="http://schemas.openxmlformats.org/presentationml/2006/ole">
            <mc:AlternateContent xmlns:mc="http://schemas.openxmlformats.org/markup-compatibility/2006">
              <mc:Choice xmlns:v="urn:schemas-microsoft-com:vml" Requires="v">
                <p:oleObj spid="_x0000_s13624" r:id="rId5" imgW="1117115" imgH="215806" progId="Equation.DSMT4">
                  <p:embed/>
                </p:oleObj>
              </mc:Choice>
              <mc:Fallback>
                <p:oleObj r:id="rId5" imgW="1117115" imgH="215806" progId="Equation.DSMT4">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3716338"/>
                        <a:ext cx="32083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7" name="Rectangle 13">
            <a:extLst>
              <a:ext uri="{FF2B5EF4-FFF2-40B4-BE49-F238E27FC236}">
                <a16:creationId xmlns:a16="http://schemas.microsoft.com/office/drawing/2014/main" xmlns="" id="{13FACF74-F592-F03A-0CC9-F3B95819F14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a:extLst>
              <a:ext uri="{FF2B5EF4-FFF2-40B4-BE49-F238E27FC236}">
                <a16:creationId xmlns:a16="http://schemas.microsoft.com/office/drawing/2014/main" xmlns="" id="{308BBE18-0D8A-5336-A0F2-C21D3BFF8B66}"/>
              </a:ext>
            </a:extLst>
          </p:cNvPr>
          <p:cNvGraphicFramePr>
            <a:graphicFrameLocks noChangeAspect="1"/>
          </p:cNvGraphicFramePr>
          <p:nvPr>
            <p:extLst>
              <p:ext uri="{D42A27DB-BD31-4B8C-83A1-F6EECF244321}">
                <p14:modId xmlns:p14="http://schemas.microsoft.com/office/powerpoint/2010/main" val="3754528011"/>
              </p:ext>
            </p:extLst>
          </p:nvPr>
        </p:nvGraphicFramePr>
        <p:xfrm>
          <a:off x="2590589" y="5013176"/>
          <a:ext cx="3962822" cy="904112"/>
        </p:xfrm>
        <a:graphic>
          <a:graphicData uri="http://schemas.openxmlformats.org/presentationml/2006/ole">
            <mc:AlternateContent xmlns:mc="http://schemas.openxmlformats.org/markup-compatibility/2006">
              <mc:Choice xmlns:v="urn:schemas-microsoft-com:vml" Requires="v">
                <p:oleObj spid="_x0000_s13625" name="Equation" r:id="rId7" imgW="1549080" imgH="355320" progId="Equation.DSMT4">
                  <p:embed/>
                </p:oleObj>
              </mc:Choice>
              <mc:Fallback>
                <p:oleObj name="Equation" r:id="rId7" imgW="1549080" imgH="355320" progId="Equation.DSMT4">
                  <p:embed/>
                  <p:pic>
                    <p:nvPicPr>
                      <p:cNvPr id="0" name="对象 18"/>
                      <p:cNvPicPr>
                        <a:picLocks noChangeAspect="1" noChangeArrowheads="1"/>
                      </p:cNvPicPr>
                      <p:nvPr/>
                    </p:nvPicPr>
                    <p:blipFill>
                      <a:blip r:embed="rId8"/>
                      <a:srcRect/>
                      <a:stretch>
                        <a:fillRect/>
                      </a:stretch>
                    </p:blipFill>
                    <p:spPr bwMode="auto">
                      <a:xfrm>
                        <a:off x="2590589" y="5013176"/>
                        <a:ext cx="3962822" cy="904112"/>
                      </a:xfrm>
                      <a:prstGeom prst="rect">
                        <a:avLst/>
                      </a:prstGeom>
                      <a:noFill/>
                      <a:ln>
                        <a:noFill/>
                      </a:ln>
                      <a:extLst/>
                    </p:spPr>
                  </p:pic>
                </p:oleObj>
              </mc:Fallback>
            </mc:AlternateContent>
          </a:graphicData>
        </a:graphic>
      </p:graphicFrame>
      <p:sp>
        <p:nvSpPr>
          <p:cNvPr id="22539" name="灯片编号占位符 2">
            <a:extLst>
              <a:ext uri="{FF2B5EF4-FFF2-40B4-BE49-F238E27FC236}">
                <a16:creationId xmlns:a16="http://schemas.microsoft.com/office/drawing/2014/main" xmlns="" id="{E8F792E8-3E9A-CE37-CDDF-A93019CF9FF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6F7F3B-664B-4A08-93B1-5197DCB3E8AB}" type="slidenum">
              <a:rPr lang="en-US" altLang="zh-CN" smtClean="0">
                <a:solidFill>
                  <a:srgbClr val="002060"/>
                </a:solidFill>
                <a:latin typeface="黑体" panose="02010609060101010101" pitchFamily="49" charset="-122"/>
                <a:ea typeface="黑体" panose="02010609060101010101" pitchFamily="49" charset="-122"/>
              </a:rPr>
              <a:pPr/>
              <a:t>33</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9512" y="1196975"/>
            <a:ext cx="8784976" cy="5472385"/>
          </a:xfrm>
          <a:prstGeom prst="rect">
            <a:avLst/>
          </a:prstGeom>
          <a:solidFill>
            <a:schemeClr val="accent5">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54" name="Rectangle 2">
            <a:extLst>
              <a:ext uri="{FF2B5EF4-FFF2-40B4-BE49-F238E27FC236}">
                <a16:creationId xmlns:a16="http://schemas.microsoft.com/office/drawing/2014/main" xmlns="" id="{668B35DC-C118-6319-BFED-F4C37343DF99}"/>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13" name="Rectangle 2">
            <a:extLst>
              <a:ext uri="{FF2B5EF4-FFF2-40B4-BE49-F238E27FC236}">
                <a16:creationId xmlns:a16="http://schemas.microsoft.com/office/drawing/2014/main" xmlns="" id="{11C6925B-3EA6-D533-363C-DA475AD13E6C}"/>
              </a:ext>
            </a:extLst>
          </p:cNvPr>
          <p:cNvSpPr txBox="1">
            <a:spLocks noChangeArrowheads="1"/>
          </p:cNvSpPr>
          <p:nvPr/>
        </p:nvSpPr>
        <p:spPr bwMode="auto">
          <a:xfrm>
            <a:off x="457200" y="1196975"/>
            <a:ext cx="8229600" cy="996950"/>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50000"/>
              </a:lnSpc>
              <a:spcAft>
                <a:spcPct val="20000"/>
              </a:spcAft>
              <a:defRPr/>
            </a:pPr>
            <a:r>
              <a:rPr lang="zh-CN" altLang="en-US" sz="3200" b="1" kern="0" dirty="0">
                <a:solidFill>
                  <a:srgbClr val="0033CC"/>
                </a:solidFill>
              </a:rPr>
              <a:t>例：</a:t>
            </a:r>
            <a:r>
              <a:rPr lang="zh-CN" altLang="zh-CN" sz="3200" dirty="0"/>
              <a:t>试设计一个计算方法，尽可能地减少求多项式</a:t>
            </a:r>
            <a:r>
              <a:rPr lang="en-US" altLang="zh-CN" sz="3200" dirty="0"/>
              <a:t>                            </a:t>
            </a:r>
            <a:r>
              <a:rPr lang="zh-CN" altLang="zh-CN" sz="3200" dirty="0"/>
              <a:t>的运算次数。</a:t>
            </a:r>
            <a:endParaRPr lang="zh-CN" altLang="en-US" sz="3200" b="1" kern="0" dirty="0">
              <a:solidFill>
                <a:srgbClr val="0033CC"/>
              </a:solidFill>
            </a:endParaRPr>
          </a:p>
        </p:txBody>
      </p:sp>
      <p:sp>
        <p:nvSpPr>
          <p:cNvPr id="23556" name="Rectangle 9">
            <a:extLst>
              <a:ext uri="{FF2B5EF4-FFF2-40B4-BE49-F238E27FC236}">
                <a16:creationId xmlns:a16="http://schemas.microsoft.com/office/drawing/2014/main" xmlns="" id="{56419DF3-B9CE-DB80-6B14-D1111AB8E98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57" name="对象 13">
            <a:extLst>
              <a:ext uri="{FF2B5EF4-FFF2-40B4-BE49-F238E27FC236}">
                <a16:creationId xmlns:a16="http://schemas.microsoft.com/office/drawing/2014/main" xmlns="" id="{660E2300-17BC-64A5-AF65-ECFDD3686103}"/>
              </a:ext>
            </a:extLst>
          </p:cNvPr>
          <p:cNvGraphicFramePr>
            <a:graphicFrameLocks noChangeAspect="1"/>
          </p:cNvGraphicFramePr>
          <p:nvPr/>
        </p:nvGraphicFramePr>
        <p:xfrm>
          <a:off x="2555875" y="2060575"/>
          <a:ext cx="5532438" cy="647700"/>
        </p:xfrm>
        <a:graphic>
          <a:graphicData uri="http://schemas.openxmlformats.org/presentationml/2006/ole">
            <mc:AlternateContent xmlns:mc="http://schemas.openxmlformats.org/markup-compatibility/2006">
              <mc:Choice xmlns:v="urn:schemas-microsoft-com:vml" Requires="v">
                <p:oleObj spid="_x0000_s14546" r:id="rId3" imgW="1841500" imgH="215900" progId="Equation.DSMT4">
                  <p:embed/>
                </p:oleObj>
              </mc:Choice>
              <mc:Fallback>
                <p:oleObj r:id="rId3" imgW="1841500" imgH="215900"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060575"/>
                        <a:ext cx="55324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2">
            <a:extLst>
              <a:ext uri="{FF2B5EF4-FFF2-40B4-BE49-F238E27FC236}">
                <a16:creationId xmlns:a16="http://schemas.microsoft.com/office/drawing/2014/main" xmlns="" id="{6245671C-A9B8-0F36-527A-746A78E229A6}"/>
              </a:ext>
            </a:extLst>
          </p:cNvPr>
          <p:cNvSpPr txBox="1">
            <a:spLocks noChangeArrowheads="1"/>
          </p:cNvSpPr>
          <p:nvPr/>
        </p:nvSpPr>
        <p:spPr bwMode="auto">
          <a:xfrm>
            <a:off x="604838" y="3644900"/>
            <a:ext cx="8229600" cy="996950"/>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eaLnBrk="1" hangingPunct="1">
              <a:lnSpc>
                <a:spcPct val="150000"/>
              </a:lnSpc>
              <a:spcAft>
                <a:spcPct val="20000"/>
              </a:spcAft>
              <a:buFont typeface="Wingdings" pitchFamily="2" charset="2"/>
              <a:buNone/>
              <a:defRPr/>
            </a:pPr>
            <a:r>
              <a:rPr lang="zh-CN" altLang="en-US" sz="2800" b="1" kern="0" dirty="0">
                <a:solidFill>
                  <a:srgbClr val="0033CC"/>
                </a:solidFill>
                <a:latin typeface="宋体" panose="02010600030101010101" pitchFamily="2" charset="-122"/>
                <a:ea typeface="宋体" panose="02010600030101010101" pitchFamily="2" charset="-122"/>
              </a:rPr>
              <a:t>解：</a:t>
            </a:r>
            <a:r>
              <a:rPr lang="zh-CN" altLang="zh-CN" sz="2800" dirty="0"/>
              <a:t>如果按照如下的方法计算</a:t>
            </a:r>
            <a:r>
              <a:rPr lang="en-US" altLang="zh-CN" sz="2800" dirty="0"/>
              <a:t>(</a:t>
            </a:r>
            <a:r>
              <a:rPr lang="zh-CN" altLang="en-US" sz="2800" dirty="0">
                <a:solidFill>
                  <a:srgbClr val="FF0000"/>
                </a:solidFill>
              </a:rPr>
              <a:t>秦九韶算法</a:t>
            </a:r>
            <a:r>
              <a:rPr lang="en-US" altLang="zh-CN" sz="2800" dirty="0"/>
              <a:t>)</a:t>
            </a:r>
          </a:p>
          <a:p>
            <a:pPr marL="0" indent="0" eaLnBrk="1" hangingPunct="1">
              <a:lnSpc>
                <a:spcPct val="150000"/>
              </a:lnSpc>
              <a:spcAft>
                <a:spcPct val="20000"/>
              </a:spcAft>
              <a:buFont typeface="Wingdings" pitchFamily="2" charset="2"/>
              <a:buNone/>
              <a:defRPr/>
            </a:pPr>
            <a:endParaRPr lang="en-US" altLang="zh-CN" sz="2800" b="1" kern="0" dirty="0">
              <a:solidFill>
                <a:srgbClr val="0033CC"/>
              </a:solidFill>
              <a:latin typeface="宋体" panose="02010600030101010101" pitchFamily="2" charset="-122"/>
              <a:ea typeface="宋体" panose="02010600030101010101" pitchFamily="2" charset="-122"/>
            </a:endParaRPr>
          </a:p>
          <a:p>
            <a:pPr marL="0" indent="0" eaLnBrk="1" hangingPunct="1">
              <a:spcAft>
                <a:spcPct val="20000"/>
              </a:spcAft>
              <a:buFont typeface="Wingdings" pitchFamily="2" charset="2"/>
              <a:buNone/>
              <a:defRPr/>
            </a:pPr>
            <a:endParaRPr lang="en-US" altLang="zh-CN" sz="2800" b="1" kern="0" dirty="0">
              <a:solidFill>
                <a:srgbClr val="0033CC"/>
              </a:solidFill>
              <a:latin typeface="宋体" panose="02010600030101010101" pitchFamily="2" charset="-122"/>
              <a:ea typeface="宋体" panose="02010600030101010101" pitchFamily="2" charset="-122"/>
            </a:endParaRPr>
          </a:p>
          <a:p>
            <a:pPr marL="0" indent="0" eaLnBrk="1" hangingPunct="1">
              <a:lnSpc>
                <a:spcPct val="150000"/>
              </a:lnSpc>
              <a:spcAft>
                <a:spcPct val="20000"/>
              </a:spcAft>
              <a:buFont typeface="Wingdings" pitchFamily="2" charset="2"/>
              <a:buNone/>
              <a:defRPr/>
            </a:pPr>
            <a:r>
              <a:rPr lang="zh-CN" altLang="zh-CN" sz="2800" dirty="0"/>
              <a:t>这样</a:t>
            </a:r>
            <a:r>
              <a:rPr lang="zh-CN" altLang="zh-CN" sz="2800" dirty="0">
                <a:solidFill>
                  <a:srgbClr val="0033CC"/>
                </a:solidFill>
              </a:rPr>
              <a:t>只需要执行</a:t>
            </a:r>
            <a:r>
              <a:rPr lang="en-US" altLang="zh-CN" sz="2800" dirty="0">
                <a:solidFill>
                  <a:srgbClr val="0033CC"/>
                </a:solidFill>
              </a:rPr>
              <a:t> </a:t>
            </a:r>
            <a:r>
              <a:rPr lang="en-US" altLang="zh-CN" sz="2800" i="1" dirty="0">
                <a:solidFill>
                  <a:srgbClr val="0033CC"/>
                </a:solidFill>
                <a:latin typeface="Times New Roman" panose="02020603050405020304" pitchFamily="18" charset="0"/>
                <a:cs typeface="Times New Roman" panose="02020603050405020304" pitchFamily="18" charset="0"/>
              </a:rPr>
              <a:t>n </a:t>
            </a:r>
            <a:r>
              <a:rPr lang="zh-CN" altLang="zh-CN" sz="2800" dirty="0">
                <a:solidFill>
                  <a:srgbClr val="0033CC"/>
                </a:solidFill>
              </a:rPr>
              <a:t>次加法和</a:t>
            </a:r>
            <a:r>
              <a:rPr lang="en-US" altLang="zh-CN" sz="2800" dirty="0">
                <a:solidFill>
                  <a:srgbClr val="0033CC"/>
                </a:solidFill>
              </a:rPr>
              <a:t> </a:t>
            </a:r>
            <a:r>
              <a:rPr lang="en-US" altLang="zh-CN" sz="2800" i="1" dirty="0">
                <a:solidFill>
                  <a:srgbClr val="0033CC"/>
                </a:solidFill>
                <a:latin typeface="Times New Roman" panose="02020603050405020304" pitchFamily="18" charset="0"/>
                <a:cs typeface="Times New Roman" panose="02020603050405020304" pitchFamily="18" charset="0"/>
              </a:rPr>
              <a:t>n </a:t>
            </a:r>
            <a:r>
              <a:rPr lang="zh-CN" altLang="zh-CN" sz="2800" dirty="0">
                <a:solidFill>
                  <a:srgbClr val="0033CC"/>
                </a:solidFill>
              </a:rPr>
              <a:t>次乘法</a:t>
            </a:r>
            <a:r>
              <a:rPr lang="zh-CN" altLang="en-US" sz="2800" dirty="0"/>
              <a:t>。</a:t>
            </a:r>
            <a:endParaRPr lang="zh-CN" altLang="zh-CN" sz="2800" dirty="0"/>
          </a:p>
        </p:txBody>
      </p:sp>
      <p:sp>
        <p:nvSpPr>
          <p:cNvPr id="23559" name="Rectangle 11">
            <a:extLst>
              <a:ext uri="{FF2B5EF4-FFF2-40B4-BE49-F238E27FC236}">
                <a16:creationId xmlns:a16="http://schemas.microsoft.com/office/drawing/2014/main" xmlns="" id="{BA3DF7B3-8BA0-06AF-5110-8CCFA5EF67D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0" name="Rectangle 13">
            <a:extLst>
              <a:ext uri="{FF2B5EF4-FFF2-40B4-BE49-F238E27FC236}">
                <a16:creationId xmlns:a16="http://schemas.microsoft.com/office/drawing/2014/main" xmlns="" id="{C69AEAE4-D00A-4BC4-A2A0-E90F2AE36FD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1" name="Rectangle 16">
            <a:extLst>
              <a:ext uri="{FF2B5EF4-FFF2-40B4-BE49-F238E27FC236}">
                <a16:creationId xmlns:a16="http://schemas.microsoft.com/office/drawing/2014/main" xmlns="" id="{DC26476B-8A2F-AFE0-33BF-58DCA583DE2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3738" name="对象 20">
            <a:extLst>
              <a:ext uri="{FF2B5EF4-FFF2-40B4-BE49-F238E27FC236}">
                <a16:creationId xmlns:a16="http://schemas.microsoft.com/office/drawing/2014/main" xmlns="" id="{EAA430A9-8767-A5EE-5B54-C619DA164A90}"/>
              </a:ext>
            </a:extLst>
          </p:cNvPr>
          <p:cNvGraphicFramePr>
            <a:graphicFrameLocks noChangeAspect="1"/>
          </p:cNvGraphicFramePr>
          <p:nvPr>
            <p:extLst>
              <p:ext uri="{D42A27DB-BD31-4B8C-83A1-F6EECF244321}">
                <p14:modId xmlns:p14="http://schemas.microsoft.com/office/powerpoint/2010/main" val="3069721274"/>
              </p:ext>
            </p:extLst>
          </p:nvPr>
        </p:nvGraphicFramePr>
        <p:xfrm>
          <a:off x="1887538" y="4292600"/>
          <a:ext cx="5940425" cy="1700213"/>
        </p:xfrm>
        <a:graphic>
          <a:graphicData uri="http://schemas.openxmlformats.org/presentationml/2006/ole">
            <mc:AlternateContent xmlns:mc="http://schemas.openxmlformats.org/markup-compatibility/2006">
              <mc:Choice xmlns:v="urn:schemas-microsoft-com:vml" Requires="v">
                <p:oleObj spid="_x0000_s14547" name="Equation" r:id="rId5" imgW="2171520" imgH="622080" progId="Equation.DSMT4">
                  <p:embed/>
                </p:oleObj>
              </mc:Choice>
              <mc:Fallback>
                <p:oleObj name="Equation" r:id="rId5" imgW="2171520" imgH="622080" progId="Equation.DSMT4">
                  <p:embed/>
                  <p:pic>
                    <p:nvPicPr>
                      <p:cNvPr id="0" name="对象 20"/>
                      <p:cNvPicPr>
                        <a:picLocks noChangeAspect="1" noChangeArrowheads="1"/>
                      </p:cNvPicPr>
                      <p:nvPr/>
                    </p:nvPicPr>
                    <p:blipFill>
                      <a:blip r:embed="rId6"/>
                      <a:srcRect/>
                      <a:stretch>
                        <a:fillRect/>
                      </a:stretch>
                    </p:blipFill>
                    <p:spPr bwMode="auto">
                      <a:xfrm>
                        <a:off x="1887538" y="4292600"/>
                        <a:ext cx="59404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灯片编号占位符 2">
            <a:extLst>
              <a:ext uri="{FF2B5EF4-FFF2-40B4-BE49-F238E27FC236}">
                <a16:creationId xmlns:a16="http://schemas.microsoft.com/office/drawing/2014/main" xmlns="" id="{BF530AC6-B20D-CFFA-C971-A1163693B86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B8EF83-9455-4BB4-8331-4B4569AEA405}" type="slidenum">
              <a:rPr lang="en-US" altLang="zh-CN" smtClean="0">
                <a:solidFill>
                  <a:srgbClr val="002060"/>
                </a:solidFill>
                <a:latin typeface="黑体" panose="02010609060101010101" pitchFamily="49" charset="-122"/>
                <a:ea typeface="黑体" panose="02010609060101010101" pitchFamily="49" charset="-122"/>
              </a:rPr>
              <a:pPr/>
              <a:t>34</a:t>
            </a:fld>
            <a:endParaRPr lang="en-US" altLang="zh-CN" dirty="0">
              <a:solidFill>
                <a:srgbClr val="002060"/>
              </a:solidFill>
              <a:latin typeface="黑体" panose="02010609060101010101" pitchFamily="49" charset="-122"/>
              <a:ea typeface="黑体" panose="02010609060101010101" pitchFamily="49" charset="-122"/>
            </a:endParaRPr>
          </a:p>
        </p:txBody>
      </p:sp>
      <p:sp>
        <p:nvSpPr>
          <p:cNvPr id="2" name="圆角矩形标注 1"/>
          <p:cNvSpPr/>
          <p:nvPr/>
        </p:nvSpPr>
        <p:spPr>
          <a:xfrm>
            <a:off x="6588224" y="2852936"/>
            <a:ext cx="1512168" cy="504056"/>
          </a:xfrm>
          <a:prstGeom prst="wedgeRoundRectCallout">
            <a:avLst>
              <a:gd name="adj1" fmla="val -37139"/>
              <a:gd name="adj2" fmla="val 95113"/>
              <a:gd name="adj3" fmla="val 16667"/>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教材</a:t>
            </a:r>
            <a:r>
              <a:rPr lang="en-US" altLang="zh-CN" dirty="0" smtClean="0">
                <a:solidFill>
                  <a:schemeClr val="tx1"/>
                </a:solidFill>
              </a:rPr>
              <a:t>P10</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 calcmode="lin" valueType="num">
                                      <p:cBhvr additive="base">
                                        <p:cTn id="1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1196752"/>
            <a:ext cx="8784976" cy="5184576"/>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10">
            <a:extLst>
              <a:ext uri="{FF2B5EF4-FFF2-40B4-BE49-F238E27FC236}">
                <a16:creationId xmlns:a16="http://schemas.microsoft.com/office/drawing/2014/main" xmlns="" id="{9C54F1C1-F9EA-B486-AF9A-AA5E700320A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Rectangle 8">
            <a:extLst>
              <a:ext uri="{FF2B5EF4-FFF2-40B4-BE49-F238E27FC236}">
                <a16:creationId xmlns:a16="http://schemas.microsoft.com/office/drawing/2014/main" xmlns="" id="{3FC67A4D-41CD-8317-2A57-B5C9FB307A32}"/>
              </a:ext>
            </a:extLst>
          </p:cNvPr>
          <p:cNvSpPr txBox="1">
            <a:spLocks noChangeArrowheads="1"/>
          </p:cNvSpPr>
          <p:nvPr/>
        </p:nvSpPr>
        <p:spPr bwMode="auto">
          <a:xfrm>
            <a:off x="395536" y="1373312"/>
            <a:ext cx="8229600" cy="1191592"/>
          </a:xfrm>
          <a:prstGeom prst="rect">
            <a:avLst/>
          </a:prstGeom>
          <a:noFill/>
          <a:ln>
            <a:no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5</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控制计算方法的误差传播，保证计算方法的稳定性</a:t>
            </a:r>
            <a:r>
              <a:rPr lang="zh-CN" altLang="en-US" kern="0" dirty="0">
                <a:solidFill>
                  <a:srgbClr val="170CAA"/>
                </a:solidFill>
                <a:ea typeface="宋体" pitchFamily="2" charset="-122"/>
              </a:rPr>
              <a:t> </a:t>
            </a:r>
            <a:endParaRPr lang="en-US" altLang="zh-CN" b="1" kern="0" dirty="0">
              <a:solidFill>
                <a:srgbClr val="170CAA"/>
              </a:solidFill>
              <a:ea typeface="宋体" pitchFamily="2" charset="-122"/>
            </a:endParaRPr>
          </a:p>
          <a:p>
            <a:pPr eaLnBrk="1" hangingPunct="1">
              <a:lnSpc>
                <a:spcPct val="120000"/>
              </a:lnSpc>
              <a:spcBef>
                <a:spcPts val="1200"/>
              </a:spcBef>
              <a:defRPr/>
            </a:pPr>
            <a:r>
              <a:rPr lang="zh-CN" altLang="en-US" sz="2800" b="1" kern="0" dirty="0">
                <a:ea typeface="宋体" pitchFamily="2" charset="-122"/>
              </a:rPr>
              <a:t>通常，我们把在运算过程</a:t>
            </a:r>
            <a:r>
              <a:rPr lang="zh-CN" altLang="en-US" sz="2800" b="1" kern="0" dirty="0">
                <a:solidFill>
                  <a:srgbClr val="0033CC"/>
                </a:solidFill>
                <a:ea typeface="宋体" pitchFamily="2" charset="-122"/>
              </a:rPr>
              <a:t>中误差逐步衰减的算法</a:t>
            </a:r>
            <a:r>
              <a:rPr lang="zh-CN" altLang="en-US" sz="2800" b="1" kern="0" dirty="0">
                <a:ea typeface="宋体" pitchFamily="2" charset="-122"/>
              </a:rPr>
              <a:t>称为</a:t>
            </a:r>
            <a:r>
              <a:rPr lang="zh-CN" altLang="en-US" sz="2800" b="1" kern="0" dirty="0">
                <a:solidFill>
                  <a:srgbClr val="FF0000"/>
                </a:solidFill>
                <a:ea typeface="宋体" pitchFamily="2" charset="-122"/>
              </a:rPr>
              <a:t>稳定性算法</a:t>
            </a:r>
            <a:r>
              <a:rPr lang="zh-CN" altLang="en-US" sz="2800" b="1" kern="0" dirty="0">
                <a:ea typeface="宋体" pitchFamily="2" charset="-122"/>
              </a:rPr>
              <a:t>，把误差的积累越来越大的算法称为</a:t>
            </a:r>
            <a:r>
              <a:rPr lang="zh-CN" altLang="en-US" sz="2800" b="1" kern="0" dirty="0">
                <a:solidFill>
                  <a:srgbClr val="FF0000"/>
                </a:solidFill>
                <a:ea typeface="宋体" pitchFamily="2" charset="-122"/>
              </a:rPr>
              <a:t>不稳定算法</a:t>
            </a:r>
            <a:r>
              <a:rPr lang="zh-CN" altLang="en-US" sz="2800" b="1" kern="0" dirty="0">
                <a:ea typeface="宋体" pitchFamily="2" charset="-122"/>
              </a:rPr>
              <a:t>。</a:t>
            </a:r>
            <a:endParaRPr lang="en-US" altLang="zh-CN" sz="2800" b="1" kern="0" dirty="0">
              <a:ea typeface="宋体" pitchFamily="2" charset="-122"/>
            </a:endParaRPr>
          </a:p>
          <a:p>
            <a:pPr eaLnBrk="1" hangingPunct="1">
              <a:lnSpc>
                <a:spcPct val="120000"/>
              </a:lnSpc>
              <a:spcBef>
                <a:spcPts val="0"/>
              </a:spcBef>
              <a:defRPr/>
            </a:pPr>
            <a:r>
              <a:rPr lang="zh-CN" altLang="en-US" sz="2800" b="1" kern="0" dirty="0">
                <a:ea typeface="宋体" pitchFamily="2" charset="-122"/>
              </a:rPr>
              <a:t>在设计计算方法时必须研究误差的积累与传播过程，尽可能减少误差，</a:t>
            </a:r>
            <a:r>
              <a:rPr lang="zh-CN" altLang="en-US" sz="2800" b="1" kern="0" dirty="0">
                <a:solidFill>
                  <a:srgbClr val="0033CC"/>
                </a:solidFill>
                <a:ea typeface="宋体" pitchFamily="2" charset="-122"/>
              </a:rPr>
              <a:t>采用稳定性算法，避免使用“病态”的不稳定的计算方法</a:t>
            </a:r>
            <a:r>
              <a:rPr lang="zh-CN" altLang="en-US" sz="2400" b="1" kern="0" dirty="0">
                <a:ea typeface="宋体" pitchFamily="2" charset="-122"/>
              </a:rPr>
              <a:t>。</a:t>
            </a:r>
          </a:p>
        </p:txBody>
      </p:sp>
      <p:sp>
        <p:nvSpPr>
          <p:cNvPr id="24580" name="Rectangle 2">
            <a:extLst>
              <a:ext uri="{FF2B5EF4-FFF2-40B4-BE49-F238E27FC236}">
                <a16:creationId xmlns:a16="http://schemas.microsoft.com/office/drawing/2014/main" xmlns="" id="{A20F6889-ACBE-F596-4C46-746BAF7FA333}"/>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24581" name="灯片编号占位符 2">
            <a:extLst>
              <a:ext uri="{FF2B5EF4-FFF2-40B4-BE49-F238E27FC236}">
                <a16:creationId xmlns:a16="http://schemas.microsoft.com/office/drawing/2014/main" xmlns="" id="{0281406E-F669-DE36-4477-6C785255E3B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8CDCC8-C26C-472D-AB5A-FE2C37E1F916}" type="slidenum">
              <a:rPr lang="en-US" altLang="zh-CN" smtClean="0">
                <a:solidFill>
                  <a:srgbClr val="002060"/>
                </a:solidFill>
                <a:latin typeface="黑体" panose="02010609060101010101" pitchFamily="49" charset="-122"/>
                <a:ea typeface="黑体" panose="02010609060101010101" pitchFamily="49" charset="-122"/>
              </a:rPr>
              <a:pPr/>
              <a:t>35</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dissolve">
                                      <p:cBhvr>
                                        <p:cTn id="7" dur="500"/>
                                        <p:tgtEl>
                                          <p:spTgt spid="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dissolve">
                                      <p:cBhvr>
                                        <p:cTn id="12" dur="500"/>
                                        <p:tgtEl>
                                          <p:spTgt spid="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dissolve">
                                      <p:cBhvr>
                                        <p:cTn id="17" dur="50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1196752"/>
            <a:ext cx="8784976" cy="5184576"/>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02" name="Rectangle 2">
            <a:extLst>
              <a:ext uri="{FF2B5EF4-FFF2-40B4-BE49-F238E27FC236}">
                <a16:creationId xmlns:a16="http://schemas.microsoft.com/office/drawing/2014/main" xmlns="" id="{E2E1BE3F-C7F9-BEF0-5B9B-C2207456A350}"/>
              </a:ext>
            </a:extLst>
          </p:cNvPr>
          <p:cNvSpPr>
            <a:spLocks noGrp="1" noChangeArrowheads="1"/>
          </p:cNvSpPr>
          <p:nvPr>
            <p:ph type="title"/>
          </p:nvPr>
        </p:nvSpPr>
        <p:spPr/>
        <p:txBody>
          <a:bodyPr/>
          <a:lstStyle/>
          <a:p>
            <a:pPr eaLnBrk="1" hangingPunct="1"/>
            <a:r>
              <a:rPr lang="en-US" altLang="zh-CN" sz="4400"/>
              <a:t>5 </a:t>
            </a:r>
            <a:r>
              <a:rPr lang="zh-CN" altLang="en-US" sz="4400"/>
              <a:t>设计计算方法的原则</a:t>
            </a:r>
          </a:p>
        </p:txBody>
      </p:sp>
      <p:sp>
        <p:nvSpPr>
          <p:cNvPr id="9" name="Rectangle 2">
            <a:extLst>
              <a:ext uri="{FF2B5EF4-FFF2-40B4-BE49-F238E27FC236}">
                <a16:creationId xmlns:a16="http://schemas.microsoft.com/office/drawing/2014/main" xmlns="" id="{3E600BB0-664E-09DD-BF8C-01F61C4E7734}"/>
              </a:ext>
            </a:extLst>
          </p:cNvPr>
          <p:cNvSpPr txBox="1">
            <a:spLocks noChangeArrowheads="1"/>
          </p:cNvSpPr>
          <p:nvPr/>
        </p:nvSpPr>
        <p:spPr bwMode="auto">
          <a:xfrm>
            <a:off x="279846" y="1372716"/>
            <a:ext cx="8540626" cy="4000500"/>
          </a:xfrm>
          <a:prstGeom prst="rect">
            <a:avLst/>
          </a:prstGeom>
          <a:noFill/>
          <a:ln>
            <a:noFill/>
          </a:ln>
          <a:effectLst/>
        </p:spPr>
        <p:txBody>
          <a:bodyPr/>
          <a:lstStyle>
            <a:lvl1pPr marL="342900" indent="-342900" algn="l" rtl="0" fontAlgn="base">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tx1"/>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spcBef>
                <a:spcPts val="600"/>
              </a:spcBef>
              <a:buFont typeface="Wingdings" pitchFamily="2" charset="2"/>
              <a:buNone/>
              <a:defRPr/>
            </a:pPr>
            <a:r>
              <a:rPr lang="zh-CN" altLang="en-US" b="1" kern="0" dirty="0">
                <a:solidFill>
                  <a:srgbClr val="170CAA"/>
                </a:solidFill>
                <a:ea typeface="宋体" pitchFamily="2" charset="-122"/>
              </a:rPr>
              <a:t>（</a:t>
            </a:r>
            <a:r>
              <a:rPr lang="en-US" altLang="zh-CN" b="1" kern="0" dirty="0">
                <a:solidFill>
                  <a:srgbClr val="170CAA"/>
                </a:solidFill>
                <a:ea typeface="宋体" pitchFamily="2" charset="-122"/>
              </a:rPr>
              <a:t>5</a:t>
            </a:r>
            <a:r>
              <a:rPr lang="zh-CN" altLang="en-US" b="1" kern="0" dirty="0">
                <a:solidFill>
                  <a:srgbClr val="170CAA"/>
                </a:solidFill>
                <a:ea typeface="宋体" pitchFamily="2" charset="-122"/>
              </a:rPr>
              <a:t>）</a:t>
            </a:r>
            <a:r>
              <a:rPr lang="zh-CN" altLang="en-US" b="1" u="sng" kern="0" dirty="0">
                <a:solidFill>
                  <a:srgbClr val="170CAA"/>
                </a:solidFill>
                <a:ea typeface="宋体" pitchFamily="2" charset="-122"/>
              </a:rPr>
              <a:t>控制计算方法的误差传播，保证计算方法的稳定性</a:t>
            </a:r>
            <a:r>
              <a:rPr lang="zh-CN" altLang="en-US" kern="0" dirty="0">
                <a:solidFill>
                  <a:srgbClr val="170CAA"/>
                </a:solidFill>
                <a:ea typeface="宋体" pitchFamily="2" charset="-122"/>
              </a:rPr>
              <a:t> </a:t>
            </a:r>
            <a:r>
              <a:rPr lang="zh-CN" altLang="en-US" b="1" kern="0" dirty="0">
                <a:solidFill>
                  <a:srgbClr val="170CAA"/>
                </a:solidFill>
                <a:ea typeface="宋体" pitchFamily="2" charset="-122"/>
              </a:rPr>
              <a:t>（续）</a:t>
            </a:r>
            <a:endParaRPr lang="en-US" altLang="zh-CN" b="1" kern="0" dirty="0">
              <a:solidFill>
                <a:srgbClr val="170CAA"/>
              </a:solidFill>
              <a:ea typeface="宋体" pitchFamily="2" charset="-122"/>
            </a:endParaRPr>
          </a:p>
        </p:txBody>
      </p:sp>
      <p:sp>
        <p:nvSpPr>
          <p:cNvPr id="25604" name="Rectangle 2">
            <a:extLst>
              <a:ext uri="{FF2B5EF4-FFF2-40B4-BE49-F238E27FC236}">
                <a16:creationId xmlns:a16="http://schemas.microsoft.com/office/drawing/2014/main" xmlns="" id="{505C6DB0-30E0-F485-23D1-7867C656762C}"/>
              </a:ext>
            </a:extLst>
          </p:cNvPr>
          <p:cNvSpPr txBox="1">
            <a:spLocks noChangeArrowheads="1"/>
          </p:cNvSpPr>
          <p:nvPr/>
        </p:nvSpPr>
        <p:spPr bwMode="auto">
          <a:xfrm>
            <a:off x="490538" y="2925440"/>
            <a:ext cx="8229600" cy="2807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Wingdings" panose="05000000000000000000" pitchFamily="2" charset="2"/>
              <a:buNone/>
            </a:pPr>
            <a:r>
              <a:rPr lang="en-US" altLang="zh-CN" sz="2800" b="1" dirty="0">
                <a:latin typeface="宋体" panose="02010600030101010101" pitchFamily="2" charset="-122"/>
              </a:rPr>
              <a:t>    </a:t>
            </a:r>
            <a:r>
              <a:rPr lang="zh-CN" altLang="zh-CN" sz="2800" b="1" dirty="0">
                <a:latin typeface="宋体" panose="02010600030101010101" pitchFamily="2" charset="-122"/>
              </a:rPr>
              <a:t>特别是在运用递推公式来建立计算方法时</a:t>
            </a:r>
            <a:r>
              <a:rPr lang="zh-CN" altLang="en-US" sz="2800" b="1" dirty="0">
                <a:latin typeface="宋体" panose="02010600030101010101" pitchFamily="2" charset="-122"/>
              </a:rPr>
              <a:t>，</a:t>
            </a:r>
            <a:r>
              <a:rPr lang="zh-CN" altLang="zh-CN" sz="2800" b="1" dirty="0">
                <a:latin typeface="宋体" panose="02010600030101010101" pitchFamily="2" charset="-122"/>
              </a:rPr>
              <a:t>必须先分析递推公式中误差积累的过程，不能选用误差随着递推过程不断增大的递推公式，而应该采用误差逐渐减少的递推公式。</a:t>
            </a:r>
          </a:p>
        </p:txBody>
      </p:sp>
      <p:sp>
        <p:nvSpPr>
          <p:cNvPr id="25605" name="灯片编号占位符 2">
            <a:extLst>
              <a:ext uri="{FF2B5EF4-FFF2-40B4-BE49-F238E27FC236}">
                <a16:creationId xmlns:a16="http://schemas.microsoft.com/office/drawing/2014/main" xmlns="" id="{942389E0-74FC-637E-6AF4-DD9D1AAD6B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8CA12A-67E0-4085-91C2-CACF6D08D090}" type="slidenum">
              <a:rPr lang="en-US" altLang="zh-CN" smtClean="0">
                <a:solidFill>
                  <a:srgbClr val="002060"/>
                </a:solidFill>
                <a:latin typeface="黑体" panose="02010609060101010101" pitchFamily="49" charset="-122"/>
                <a:ea typeface="黑体" panose="02010609060101010101" pitchFamily="49" charset="-122"/>
              </a:rPr>
              <a:pPr/>
              <a:t>36</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1713469F-2FAB-BA0E-3100-C0CF32AC6376}"/>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a:t>第二章 </a:t>
            </a:r>
            <a:r>
              <a:rPr lang="en-US" altLang="zh-CN" sz="5400"/>
              <a:t>Python</a:t>
            </a:r>
            <a:r>
              <a:rPr lang="zh-CN" altLang="en-US" sz="5400"/>
              <a:t>数值计算</a:t>
            </a:r>
          </a:p>
        </p:txBody>
      </p:sp>
      <p:sp>
        <p:nvSpPr>
          <p:cNvPr id="26627" name="Rectangle 3">
            <a:extLst>
              <a:ext uri="{FF2B5EF4-FFF2-40B4-BE49-F238E27FC236}">
                <a16:creationId xmlns:a16="http://schemas.microsoft.com/office/drawing/2014/main" xmlns="" id="{2A328821-09C9-6F0D-3E57-10B990C8216A}"/>
              </a:ext>
            </a:extLst>
          </p:cNvPr>
          <p:cNvSpPr>
            <a:spLocks noGrp="1" noChangeArrowheads="1"/>
          </p:cNvSpPr>
          <p:nvPr>
            <p:ph type="body" idx="1"/>
          </p:nvPr>
        </p:nvSpPr>
        <p:spPr>
          <a:xfrm>
            <a:off x="838200" y="1409790"/>
            <a:ext cx="7848600" cy="4755514"/>
          </a:xfrm>
        </p:spPr>
        <p:txBody>
          <a:bodyPr/>
          <a:lstStyle/>
          <a:p>
            <a:pPr eaLnBrk="1" hangingPunct="1"/>
            <a:r>
              <a:rPr lang="en-US" altLang="zh-CN" sz="3600" b="1" dirty="0"/>
              <a:t>1 </a:t>
            </a:r>
            <a:r>
              <a:rPr lang="zh-CN" altLang="en-US" sz="3600" b="1" dirty="0"/>
              <a:t>数值误差的实例</a:t>
            </a:r>
            <a:endParaRPr lang="en-US" altLang="zh-CN" sz="3600" b="1" dirty="0"/>
          </a:p>
          <a:p>
            <a:pPr lvl="1" eaLnBrk="1" hangingPunct="1">
              <a:spcBef>
                <a:spcPts val="600"/>
              </a:spcBef>
            </a:pPr>
            <a:r>
              <a:rPr lang="zh-CN" altLang="en-US" sz="2800" b="1" dirty="0"/>
              <a:t>实例</a:t>
            </a:r>
            <a:r>
              <a:rPr lang="en-US" altLang="zh-CN" sz="2800" b="1" dirty="0"/>
              <a:t>1</a:t>
            </a:r>
            <a:r>
              <a:rPr lang="zh-CN" altLang="en-US" sz="2800" b="1" dirty="0"/>
              <a:t>：相近数相减</a:t>
            </a:r>
            <a:endParaRPr lang="en-US" altLang="zh-CN" sz="2800" b="1" dirty="0"/>
          </a:p>
          <a:p>
            <a:pPr lvl="1" eaLnBrk="1" hangingPunct="1">
              <a:spcBef>
                <a:spcPts val="600"/>
              </a:spcBef>
            </a:pPr>
            <a:r>
              <a:rPr lang="zh-CN" altLang="en-US" sz="2800" b="1" dirty="0"/>
              <a:t>实例</a:t>
            </a:r>
            <a:r>
              <a:rPr lang="en-US" altLang="zh-CN" sz="2800" b="1" dirty="0"/>
              <a:t>2</a:t>
            </a:r>
            <a:r>
              <a:rPr lang="zh-CN" altLang="en-US" sz="2800" b="1" dirty="0"/>
              <a:t>：大数吃小数</a:t>
            </a:r>
            <a:endParaRPr lang="en-US" altLang="zh-CN" sz="2800" b="1" dirty="0"/>
          </a:p>
          <a:p>
            <a:pPr lvl="1" eaLnBrk="1" hangingPunct="1">
              <a:spcBef>
                <a:spcPts val="600"/>
              </a:spcBef>
            </a:pPr>
            <a:r>
              <a:rPr lang="zh-CN" altLang="en-US" sz="2800" b="1" dirty="0"/>
              <a:t>实例</a:t>
            </a:r>
            <a:r>
              <a:rPr lang="en-US" altLang="zh-CN" sz="2800" b="1" dirty="0"/>
              <a:t>3</a:t>
            </a:r>
            <a:r>
              <a:rPr lang="zh-CN" altLang="en-US" sz="2800" b="1" dirty="0"/>
              <a:t>：化整误差</a:t>
            </a:r>
            <a:endParaRPr lang="en-US" altLang="zh-CN" sz="2800" b="1" dirty="0"/>
          </a:p>
          <a:p>
            <a:pPr eaLnBrk="1" hangingPunct="1"/>
            <a:r>
              <a:rPr lang="en-US" altLang="zh-CN" sz="3600" b="1" dirty="0"/>
              <a:t>2 Python</a:t>
            </a:r>
            <a:r>
              <a:rPr lang="zh-CN" altLang="en-US" sz="3600" b="1" dirty="0"/>
              <a:t>解决误差的模块</a:t>
            </a:r>
            <a:endParaRPr lang="en-US" altLang="zh-CN" sz="3600" b="1" dirty="0"/>
          </a:p>
          <a:p>
            <a:pPr lvl="1" eaLnBrk="1" hangingPunct="1">
              <a:spcBef>
                <a:spcPts val="600"/>
              </a:spcBef>
            </a:pPr>
            <a:r>
              <a:rPr lang="en-US" altLang="zh-CN" sz="2800" b="1" dirty="0"/>
              <a:t>Decimal</a:t>
            </a:r>
            <a:r>
              <a:rPr lang="zh-CN" altLang="en-US" sz="2800" b="1" dirty="0"/>
              <a:t>模块</a:t>
            </a:r>
            <a:endParaRPr lang="en-US" altLang="zh-CN" sz="2800" b="1" dirty="0"/>
          </a:p>
          <a:p>
            <a:pPr lvl="1" eaLnBrk="1" hangingPunct="1">
              <a:spcBef>
                <a:spcPts val="600"/>
              </a:spcBef>
            </a:pPr>
            <a:r>
              <a:rPr lang="en-US" altLang="zh-CN" sz="2800" b="1" dirty="0"/>
              <a:t>Fractions</a:t>
            </a:r>
            <a:r>
              <a:rPr lang="zh-CN" altLang="en-US" sz="2800" b="1" dirty="0"/>
              <a:t>模块</a:t>
            </a:r>
            <a:endParaRPr lang="en-US" altLang="zh-CN" sz="2800" b="1" dirty="0"/>
          </a:p>
          <a:p>
            <a:pPr eaLnBrk="1" hangingPunct="1"/>
            <a:r>
              <a:rPr lang="en-US" altLang="zh-CN" sz="3600" b="1" dirty="0"/>
              <a:t>3 Python</a:t>
            </a:r>
            <a:r>
              <a:rPr lang="zh-CN" altLang="en-US" sz="3600" b="1" dirty="0">
                <a:cs typeface="Times New Roman" panose="02020603050405020304" pitchFamily="18" charset="0"/>
              </a:rPr>
              <a:t>核心</a:t>
            </a:r>
            <a:r>
              <a:rPr lang="zh-CN" altLang="en-US" sz="3600" b="1" dirty="0" smtClean="0">
                <a:cs typeface="Times New Roman" panose="02020603050405020304" pitchFamily="18" charset="0"/>
              </a:rPr>
              <a:t>数据类型</a:t>
            </a:r>
            <a:endParaRPr lang="en-US" altLang="zh-CN" sz="3600" b="1" dirty="0"/>
          </a:p>
        </p:txBody>
      </p:sp>
      <p:sp>
        <p:nvSpPr>
          <p:cNvPr id="26628" name="灯片编号占位符 5">
            <a:extLst>
              <a:ext uri="{FF2B5EF4-FFF2-40B4-BE49-F238E27FC236}">
                <a16:creationId xmlns:a16="http://schemas.microsoft.com/office/drawing/2014/main" xmlns="" id="{39E7055B-AE88-FDD7-3A7F-F30295CA2CA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1F216F5-0B52-4081-9DEC-498E0DA9AED8}" type="slidenum">
              <a:rPr lang="zh-CN" altLang="en-US" sz="1400" smtClean="0">
                <a:solidFill>
                  <a:srgbClr val="002060"/>
                </a:solidFill>
              </a:rPr>
              <a:pPr>
                <a:spcBef>
                  <a:spcPct val="0"/>
                </a:spcBef>
                <a:buClrTx/>
                <a:buSzTx/>
                <a:buFontTx/>
                <a:buNone/>
              </a:pPr>
              <a:t>37</a:t>
            </a:fld>
            <a:endParaRPr lang="en-US" altLang="zh-CN" sz="1400">
              <a:solidFill>
                <a:srgbClr val="00206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xmlns="" id="{8D23A5AA-8338-5EA7-4A0F-ED9EF77C71DC}"/>
              </a:ext>
            </a:extLst>
          </p:cNvPr>
          <p:cNvSpPr>
            <a:spLocks noGrp="1" noChangeArrowheads="1"/>
          </p:cNvSpPr>
          <p:nvPr>
            <p:ph type="title"/>
          </p:nvPr>
        </p:nvSpPr>
        <p:spPr/>
        <p:txBody>
          <a:bodyPr/>
          <a:lstStyle/>
          <a:p>
            <a:r>
              <a:rPr lang="en-US" altLang="zh-CN" dirty="0"/>
              <a:t>1 </a:t>
            </a:r>
            <a:r>
              <a:rPr lang="zh-CN" altLang="en-US" dirty="0"/>
              <a:t>数值误差的实例</a:t>
            </a: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87BBB257-C521-0ACE-C3F4-419D262553A6}"/>
              </a:ext>
            </a:extLst>
          </p:cNvPr>
          <p:cNvSpPr>
            <a:spLocks noGrp="1"/>
          </p:cNvSpPr>
          <p:nvPr>
            <p:ph idx="1"/>
          </p:nvPr>
        </p:nvSpPr>
        <p:spPr>
          <a:xfrm>
            <a:off x="457200" y="1341439"/>
            <a:ext cx="8229600" cy="2231578"/>
          </a:xfrm>
          <a:solidFill>
            <a:schemeClr val="accent6">
              <a:lumMod val="20000"/>
              <a:lumOff val="80000"/>
            </a:schemeClr>
          </a:solidFill>
          <a:ln w="12700">
            <a:solidFill>
              <a:schemeClr val="tx1"/>
            </a:solidFill>
          </a:ln>
        </p:spPr>
        <p:txBody>
          <a:bodyPr/>
          <a:lstStyle/>
          <a:p>
            <a:pPr>
              <a:defRPr/>
            </a:pPr>
            <a:r>
              <a:rPr lang="zh-CN" altLang="en-US" dirty="0"/>
              <a:t>实例</a:t>
            </a:r>
            <a:r>
              <a:rPr lang="en-US" altLang="zh-CN" dirty="0"/>
              <a:t>1–</a:t>
            </a:r>
            <a:r>
              <a:rPr lang="zh-CN" altLang="en-US" dirty="0"/>
              <a:t>相近数相减导致</a:t>
            </a:r>
            <a:r>
              <a:rPr lang="zh-CN" altLang="en-US" dirty="0">
                <a:solidFill>
                  <a:srgbClr val="FF0000"/>
                </a:solidFill>
              </a:rPr>
              <a:t>有效位丢失</a:t>
            </a:r>
            <a:endParaRPr lang="en-US" altLang="zh-CN" dirty="0">
              <a:solidFill>
                <a:srgbClr val="FF0000"/>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en-US" altLang="zh-CN" dirty="0">
                <a:solidFill>
                  <a:srgbClr val="FF0000"/>
                </a:solidFill>
              </a:rPr>
              <a:t>  </a:t>
            </a:r>
            <a:r>
              <a:rPr lang="zh-CN" altLang="en-US" dirty="0">
                <a:solidFill>
                  <a:srgbClr val="FF0000"/>
                </a:solidFill>
              </a:rPr>
              <a:t>什么时候会出问题？</a:t>
            </a:r>
            <a:endParaRPr lang="en-US" altLang="zh-CN" dirty="0">
              <a:solidFill>
                <a:srgbClr val="FF0000"/>
              </a:solidFill>
            </a:endParaRPr>
          </a:p>
          <a:p>
            <a:pPr marL="0" indent="0">
              <a:buFont typeface="Wingdings" panose="05000000000000000000" pitchFamily="2" charset="2"/>
              <a:buNone/>
              <a:defRPr/>
            </a:pPr>
            <a:endParaRPr lang="zh-CN" altLang="en-US" dirty="0"/>
          </a:p>
        </p:txBody>
      </p:sp>
      <p:sp>
        <p:nvSpPr>
          <p:cNvPr id="29700" name="灯片编号占位符 3">
            <a:extLst>
              <a:ext uri="{FF2B5EF4-FFF2-40B4-BE49-F238E27FC236}">
                <a16:creationId xmlns:a16="http://schemas.microsoft.com/office/drawing/2014/main" xmlns="" id="{DEF65317-401F-24D3-CDB6-7255E2B003F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5A3350-8FB8-48C7-B969-2F793127BD6E}" type="slidenum">
              <a:rPr lang="en-US" altLang="zh-CN" smtClean="0">
                <a:solidFill>
                  <a:srgbClr val="002060"/>
                </a:solidFill>
                <a:latin typeface="黑体" panose="02010609060101010101" pitchFamily="49" charset="-122"/>
                <a:ea typeface="黑体" panose="02010609060101010101" pitchFamily="49" charset="-122"/>
              </a:rPr>
              <a:pPr/>
              <a:t>38</a:t>
            </a:fld>
            <a:endParaRPr lang="en-US" altLang="zh-CN">
              <a:solidFill>
                <a:srgbClr val="002060"/>
              </a:solidFill>
              <a:latin typeface="黑体" panose="02010609060101010101" pitchFamily="49" charset="-122"/>
              <a:ea typeface="黑体" panose="02010609060101010101" pitchFamily="49" charset="-122"/>
            </a:endParaRPr>
          </a:p>
        </p:txBody>
      </p:sp>
      <p:graphicFrame>
        <p:nvGraphicFramePr>
          <p:cNvPr id="29701" name="对象 5">
            <a:extLst>
              <a:ext uri="{FF2B5EF4-FFF2-40B4-BE49-F238E27FC236}">
                <a16:creationId xmlns:a16="http://schemas.microsoft.com/office/drawing/2014/main" xmlns="" id="{7BFF0666-17CE-FEC2-7D12-9BDFE2BF44B3}"/>
              </a:ext>
            </a:extLst>
          </p:cNvPr>
          <p:cNvGraphicFramePr>
            <a:graphicFrameLocks noChangeAspect="1"/>
          </p:cNvGraphicFramePr>
          <p:nvPr/>
        </p:nvGraphicFramePr>
        <p:xfrm>
          <a:off x="3059113" y="2133600"/>
          <a:ext cx="2500312" cy="762000"/>
        </p:xfrm>
        <a:graphic>
          <a:graphicData uri="http://schemas.openxmlformats.org/presentationml/2006/ole">
            <mc:AlternateContent xmlns:mc="http://schemas.openxmlformats.org/markup-compatibility/2006">
              <mc:Choice xmlns:v="urn:schemas-microsoft-com:vml" Requires="v">
                <p:oleObj spid="_x0000_s15465" r:id="rId3" imgW="749300" imgH="228600" progId="">
                  <p:embed/>
                </p:oleObj>
              </mc:Choice>
              <mc:Fallback>
                <p:oleObj r:id="rId3" imgW="749300" imgH="228600" progId="">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133600"/>
                        <a:ext cx="25003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Box 1">
            <a:extLst>
              <a:ext uri="{FF2B5EF4-FFF2-40B4-BE49-F238E27FC236}">
                <a16:creationId xmlns:a16="http://schemas.microsoft.com/office/drawing/2014/main" xmlns="" id="{EA0619A8-1D86-DA30-459D-AB5DF61EE012}"/>
              </a:ext>
            </a:extLst>
          </p:cNvPr>
          <p:cNvSpPr txBox="1">
            <a:spLocks noChangeArrowheads="1"/>
          </p:cNvSpPr>
          <p:nvPr/>
        </p:nvSpPr>
        <p:spPr bwMode="auto">
          <a:xfrm>
            <a:off x="467544" y="3789040"/>
            <a:ext cx="8208912" cy="2474524"/>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dirty="0"/>
              <a:t># </a:t>
            </a:r>
            <a:r>
              <a:rPr lang="zh-CN" altLang="en-US" sz="2400" b="1" dirty="0"/>
              <a:t>程序</a:t>
            </a:r>
            <a:r>
              <a:rPr lang="en-US" altLang="zh-CN" sz="2400" b="1" dirty="0"/>
              <a:t>1.1 </a:t>
            </a:r>
            <a:r>
              <a:rPr lang="zh-CN" altLang="en-US" sz="2400" b="1" dirty="0"/>
              <a:t>利用</a:t>
            </a:r>
            <a:r>
              <a:rPr lang="en-US" altLang="zh-CN" sz="2400" b="1" dirty="0"/>
              <a:t>math</a:t>
            </a:r>
            <a:r>
              <a:rPr lang="zh-CN" altLang="en-US" sz="2400" b="1" dirty="0"/>
              <a:t>模块求平方根</a:t>
            </a:r>
            <a:endParaRPr lang="en-US" altLang="zh-CN" sz="2400" b="1" dirty="0"/>
          </a:p>
          <a:p>
            <a:pPr>
              <a:lnSpc>
                <a:spcPct val="150000"/>
              </a:lnSpc>
            </a:pPr>
            <a:r>
              <a:rPr lang="en-US" altLang="zh-CN" sz="2400" dirty="0">
                <a:solidFill>
                  <a:srgbClr val="FF0000"/>
                </a:solidFill>
              </a:rPr>
              <a:t>import </a:t>
            </a:r>
            <a:r>
              <a:rPr lang="en-US" altLang="zh-CN" sz="2400" dirty="0" smtClean="0">
                <a:solidFill>
                  <a:srgbClr val="FF0000"/>
                </a:solidFill>
              </a:rPr>
              <a:t>math</a:t>
            </a:r>
            <a:endParaRPr lang="en-US" altLang="zh-CN" sz="2400" dirty="0"/>
          </a:p>
          <a:p>
            <a:pPr>
              <a:lnSpc>
                <a:spcPct val="150000"/>
              </a:lnSpc>
            </a:pPr>
            <a:r>
              <a:rPr lang="en-US" altLang="zh-CN" sz="2400" dirty="0"/>
              <a:t>x = float(</a:t>
            </a:r>
            <a:r>
              <a:rPr lang="en-US" altLang="zh-CN" sz="2400" dirty="0">
                <a:solidFill>
                  <a:srgbClr val="0033CC"/>
                </a:solidFill>
              </a:rPr>
              <a:t>input</a:t>
            </a:r>
            <a:r>
              <a:rPr lang="en-US" altLang="zh-CN" sz="2400" dirty="0"/>
              <a:t>("</a:t>
            </a:r>
            <a:r>
              <a:rPr lang="zh-CN" altLang="en-US" sz="2400" dirty="0"/>
              <a:t>输入希望求正平方根的值：</a:t>
            </a:r>
            <a:r>
              <a:rPr lang="en-US" altLang="zh-CN" sz="2400" dirty="0"/>
              <a:t>"))     #</a:t>
            </a:r>
            <a:r>
              <a:rPr lang="zh-CN" altLang="en-US" sz="2400" dirty="0" smtClean="0"/>
              <a:t>输入</a:t>
            </a:r>
            <a:endParaRPr lang="en-US" altLang="zh-CN" sz="2400" dirty="0"/>
          </a:p>
          <a:p>
            <a:pPr>
              <a:lnSpc>
                <a:spcPct val="150000"/>
              </a:lnSpc>
            </a:pPr>
            <a:r>
              <a:rPr lang="en-US" altLang="zh-CN" sz="2400" dirty="0"/>
              <a:t>print("</a:t>
            </a:r>
            <a:r>
              <a:rPr lang="en-US" altLang="zh-CN" sz="2400" dirty="0" err="1"/>
              <a:t>sqrt</a:t>
            </a:r>
            <a:r>
              <a:rPr lang="en-US" altLang="zh-CN" sz="2400" dirty="0"/>
              <a:t>(", x, ") = ", </a:t>
            </a:r>
            <a:r>
              <a:rPr lang="en-US" altLang="zh-CN" sz="2400" dirty="0" err="1">
                <a:solidFill>
                  <a:srgbClr val="FF0000"/>
                </a:solidFill>
              </a:rPr>
              <a:t>math.sqrt</a:t>
            </a:r>
            <a:r>
              <a:rPr lang="en-US" altLang="zh-CN" sz="2400" dirty="0"/>
              <a:t>(x))    </a:t>
            </a:r>
            <a:r>
              <a:rPr lang="en-US" altLang="zh-CN" sz="2400" dirty="0" smtClean="0"/>
              <a:t>                  </a:t>
            </a:r>
            <a:r>
              <a:rPr lang="en-US" altLang="zh-CN" sz="2400" dirty="0"/>
              <a:t>#</a:t>
            </a:r>
            <a:r>
              <a:rPr lang="zh-CN" altLang="en-US" sz="2400" dirty="0"/>
              <a:t>输出</a:t>
            </a:r>
            <a:endParaRPr lang="en-US" altLang="zh-CN" sz="2400" dirty="0"/>
          </a:p>
          <a:p>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xmlns="" id="{E2AE0E78-450F-3B70-599F-D85AF199B860}"/>
              </a:ext>
            </a:extLst>
          </p:cNvPr>
          <p:cNvSpPr>
            <a:spLocks noGrp="1" noChangeArrowheads="1"/>
          </p:cNvSpPr>
          <p:nvPr>
            <p:ph type="title"/>
          </p:nvPr>
        </p:nvSpPr>
        <p:spPr>
          <a:xfrm>
            <a:off x="457200" y="319087"/>
            <a:ext cx="8229600" cy="1139825"/>
          </a:xfrm>
        </p:spPr>
        <p:txBody>
          <a:bodyPr/>
          <a:lstStyle/>
          <a:p>
            <a:r>
              <a:rPr lang="zh-CN" altLang="en-US" dirty="0"/>
              <a:t>实例</a:t>
            </a:r>
            <a:r>
              <a:rPr lang="en-US" altLang="zh-CN" dirty="0"/>
              <a:t>1–</a:t>
            </a:r>
            <a:r>
              <a:rPr lang="zh-CN" altLang="en-US" dirty="0"/>
              <a:t>相近数相减</a:t>
            </a:r>
          </a:p>
        </p:txBody>
      </p:sp>
      <p:sp>
        <p:nvSpPr>
          <p:cNvPr id="3" name="内容占位符 2">
            <a:extLst>
              <a:ext uri="{FF2B5EF4-FFF2-40B4-BE49-F238E27FC236}">
                <a16:creationId xmlns:a16="http://schemas.microsoft.com/office/drawing/2014/main" xmlns="" id="{B403BCC7-205B-4646-D501-740E95146290}"/>
              </a:ext>
            </a:extLst>
          </p:cNvPr>
          <p:cNvSpPr>
            <a:spLocks noGrp="1"/>
          </p:cNvSpPr>
          <p:nvPr>
            <p:ph idx="1"/>
          </p:nvPr>
        </p:nvSpPr>
        <p:spPr>
          <a:xfrm>
            <a:off x="518864" y="2924944"/>
            <a:ext cx="8229600" cy="3529013"/>
          </a:xfrm>
        </p:spPr>
        <p:txBody>
          <a:bodyPr/>
          <a:lstStyle/>
          <a:p>
            <a:pPr marL="0">
              <a:spcBef>
                <a:spcPts val="600"/>
              </a:spcBef>
              <a:defRPr/>
            </a:pPr>
            <a:r>
              <a:rPr lang="zh-CN" altLang="en-US" dirty="0">
                <a:solidFill>
                  <a:srgbClr val="FF0000"/>
                </a:solidFill>
              </a:rPr>
              <a:t>当 </a:t>
            </a:r>
            <a:r>
              <a:rPr lang="en-US" altLang="zh-CN" dirty="0">
                <a:solidFill>
                  <a:srgbClr val="FF0000"/>
                </a:solidFill>
              </a:rPr>
              <a:t>x = 1e15</a:t>
            </a:r>
            <a:endParaRPr lang="en-US" altLang="zh-CN" dirty="0"/>
          </a:p>
          <a:p>
            <a:pPr marL="0" lvl="1" indent="0">
              <a:lnSpc>
                <a:spcPct val="200000"/>
              </a:lnSpc>
              <a:spcBef>
                <a:spcPts val="600"/>
              </a:spcBef>
              <a:buClr>
                <a:schemeClr val="accent1"/>
              </a:buClr>
              <a:buSzPct val="65000"/>
              <a:buFont typeface="Wingdings" panose="05000000000000000000" pitchFamily="2" charset="2"/>
              <a:buNone/>
              <a:defRPr/>
            </a:pPr>
            <a:r>
              <a:rPr lang="en-US" altLang="zh-CN" dirty="0"/>
              <a:t>  </a:t>
            </a:r>
            <a:r>
              <a:rPr lang="zh-CN" altLang="en-US" dirty="0"/>
              <a:t>输出为</a:t>
            </a:r>
            <a:r>
              <a:rPr lang="en-US" altLang="zh-CN" dirty="0"/>
              <a:t>1.862645149230957e-08</a:t>
            </a:r>
            <a:endParaRPr lang="en-US" altLang="zh-CN" dirty="0">
              <a:solidFill>
                <a:srgbClr val="FF0000"/>
              </a:solidFill>
            </a:endParaRPr>
          </a:p>
          <a:p>
            <a:pPr marL="0">
              <a:spcBef>
                <a:spcPts val="600"/>
              </a:spcBef>
              <a:defRPr/>
            </a:pPr>
            <a:r>
              <a:rPr lang="zh-CN" altLang="en-US" dirty="0">
                <a:solidFill>
                  <a:srgbClr val="FF0000"/>
                </a:solidFill>
              </a:rPr>
              <a:t>当 </a:t>
            </a:r>
            <a:r>
              <a:rPr lang="en-US" altLang="zh-CN" dirty="0">
                <a:solidFill>
                  <a:srgbClr val="FF0000"/>
                </a:solidFill>
              </a:rPr>
              <a:t>x = 1e16</a:t>
            </a:r>
            <a:endParaRPr lang="en-US" altLang="zh-CN" dirty="0"/>
          </a:p>
          <a:p>
            <a:pPr marL="0" lvl="1" indent="0">
              <a:lnSpc>
                <a:spcPct val="200000"/>
              </a:lnSpc>
              <a:spcBef>
                <a:spcPts val="600"/>
              </a:spcBef>
              <a:buClr>
                <a:schemeClr val="accent1"/>
              </a:buClr>
              <a:buSzPct val="65000"/>
              <a:buFont typeface="Wingdings" panose="05000000000000000000" pitchFamily="2" charset="2"/>
              <a:buNone/>
              <a:defRPr/>
            </a:pPr>
            <a:r>
              <a:rPr lang="en-US" altLang="zh-CN" dirty="0"/>
              <a:t>  </a:t>
            </a:r>
            <a:r>
              <a:rPr lang="zh-CN" altLang="en-US" dirty="0"/>
              <a:t>输出为</a:t>
            </a:r>
            <a:r>
              <a:rPr lang="en-US" altLang="zh-CN" dirty="0"/>
              <a:t>0.0</a:t>
            </a:r>
            <a:endParaRPr lang="en-US" altLang="zh-CN" dirty="0">
              <a:solidFill>
                <a:srgbClr val="FF0000"/>
              </a:solidFill>
            </a:endParaRPr>
          </a:p>
          <a:p>
            <a:pPr marL="0">
              <a:spcBef>
                <a:spcPts val="600"/>
              </a:spcBef>
              <a:defRPr/>
            </a:pPr>
            <a:endParaRPr lang="en-US" altLang="zh-CN" dirty="0">
              <a:solidFill>
                <a:srgbClr val="FF0000"/>
              </a:solidFill>
            </a:endParaRPr>
          </a:p>
          <a:p>
            <a:pPr marL="0" lvl="1" indent="0">
              <a:spcBef>
                <a:spcPts val="600"/>
              </a:spcBef>
              <a:buFont typeface="Wingdings" panose="05000000000000000000" pitchFamily="2" charset="2"/>
              <a:buNone/>
              <a:defRPr/>
            </a:pPr>
            <a:endParaRPr lang="en-US" altLang="zh-CN" dirty="0"/>
          </a:p>
          <a:p>
            <a:pPr marL="0" indent="0">
              <a:spcBef>
                <a:spcPts val="600"/>
              </a:spcBef>
              <a:buFont typeface="Wingdings" panose="05000000000000000000" pitchFamily="2" charset="2"/>
              <a:buNone/>
              <a:defRPr/>
            </a:pPr>
            <a:endParaRPr lang="en-US" altLang="zh-CN" dirty="0"/>
          </a:p>
          <a:p>
            <a:pPr marL="0" indent="0">
              <a:spcBef>
                <a:spcPts val="600"/>
              </a:spcBef>
              <a:buFont typeface="Wingdings" panose="05000000000000000000" pitchFamily="2" charset="2"/>
              <a:buNone/>
              <a:defRPr/>
            </a:pPr>
            <a:endParaRPr lang="zh-CN" altLang="en-US" dirty="0"/>
          </a:p>
        </p:txBody>
      </p:sp>
      <p:sp>
        <p:nvSpPr>
          <p:cNvPr id="30724" name="灯片编号占位符 3">
            <a:extLst>
              <a:ext uri="{FF2B5EF4-FFF2-40B4-BE49-F238E27FC236}">
                <a16:creationId xmlns:a16="http://schemas.microsoft.com/office/drawing/2014/main" xmlns="" id="{4C0D7A84-4BA8-67A7-C5BC-4EE84272BD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36BB03-0515-40C1-B70B-F7593B3AC657}" type="slidenum">
              <a:rPr lang="en-US" altLang="zh-CN" smtClean="0">
                <a:solidFill>
                  <a:srgbClr val="002060"/>
                </a:solidFill>
                <a:latin typeface="黑体" panose="02010609060101010101" pitchFamily="49" charset="-122"/>
                <a:ea typeface="黑体" panose="02010609060101010101" pitchFamily="49" charset="-122"/>
              </a:rPr>
              <a:pPr/>
              <a:t>39</a:t>
            </a:fld>
            <a:endParaRPr lang="en-US" altLang="zh-CN">
              <a:solidFill>
                <a:srgbClr val="002060"/>
              </a:solidFill>
              <a:latin typeface="黑体" panose="02010609060101010101" pitchFamily="49" charset="-122"/>
              <a:ea typeface="黑体" panose="02010609060101010101" pitchFamily="49" charset="-122"/>
            </a:endParaRPr>
          </a:p>
        </p:txBody>
      </p:sp>
      <p:graphicFrame>
        <p:nvGraphicFramePr>
          <p:cNvPr id="30725" name="对象 5">
            <a:extLst>
              <a:ext uri="{FF2B5EF4-FFF2-40B4-BE49-F238E27FC236}">
                <a16:creationId xmlns:a16="http://schemas.microsoft.com/office/drawing/2014/main" xmlns="" id="{8D06596E-3FBA-20FE-4C4D-DA78DD1AC13B}"/>
              </a:ext>
            </a:extLst>
          </p:cNvPr>
          <p:cNvGraphicFramePr>
            <a:graphicFrameLocks noChangeAspect="1"/>
          </p:cNvGraphicFramePr>
          <p:nvPr>
            <p:extLst>
              <p:ext uri="{D42A27DB-BD31-4B8C-83A1-F6EECF244321}">
                <p14:modId xmlns:p14="http://schemas.microsoft.com/office/powerpoint/2010/main" val="3764309718"/>
              </p:ext>
            </p:extLst>
          </p:nvPr>
        </p:nvGraphicFramePr>
        <p:xfrm>
          <a:off x="5508104" y="404812"/>
          <a:ext cx="2500313" cy="762000"/>
        </p:xfrm>
        <a:graphic>
          <a:graphicData uri="http://schemas.openxmlformats.org/presentationml/2006/ole">
            <mc:AlternateContent xmlns:mc="http://schemas.openxmlformats.org/markup-compatibility/2006">
              <mc:Choice xmlns:v="urn:schemas-microsoft-com:vml" Requires="v">
                <p:oleObj spid="_x0000_s16489" r:id="rId3" imgW="749300" imgH="228600" progId="">
                  <p:embed/>
                </p:oleObj>
              </mc:Choice>
              <mc:Fallback>
                <p:oleObj r:id="rId3" imgW="749300" imgH="228600" progId="">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04812"/>
                        <a:ext cx="2500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TextBox 1">
            <a:extLst>
              <a:ext uri="{FF2B5EF4-FFF2-40B4-BE49-F238E27FC236}">
                <a16:creationId xmlns:a16="http://schemas.microsoft.com/office/drawing/2014/main" xmlns="" id="{167C3698-9315-BB3E-BA17-6ACF82B74FE0}"/>
              </a:ext>
            </a:extLst>
          </p:cNvPr>
          <p:cNvSpPr txBox="1">
            <a:spLocks noChangeArrowheads="1"/>
          </p:cNvSpPr>
          <p:nvPr/>
        </p:nvSpPr>
        <p:spPr bwMode="auto">
          <a:xfrm>
            <a:off x="539552" y="1412776"/>
            <a:ext cx="8208912" cy="1277273"/>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ts val="600"/>
              </a:spcBef>
            </a:pPr>
            <a:r>
              <a:rPr lang="en-US" altLang="zh-CN" sz="2400" dirty="0"/>
              <a:t>result1 = </a:t>
            </a:r>
            <a:r>
              <a:rPr lang="en-US" altLang="zh-CN" sz="2400" dirty="0" err="1">
                <a:solidFill>
                  <a:srgbClr val="FF0000"/>
                </a:solidFill>
              </a:rPr>
              <a:t>math.sqrt</a:t>
            </a:r>
            <a:r>
              <a:rPr lang="en-US" altLang="zh-CN" sz="2400" dirty="0"/>
              <a:t>(x+1) - </a:t>
            </a:r>
            <a:r>
              <a:rPr lang="en-US" altLang="zh-CN" sz="2400" dirty="0" err="1">
                <a:solidFill>
                  <a:srgbClr val="FF0000"/>
                </a:solidFill>
              </a:rPr>
              <a:t>math.sqrt</a:t>
            </a:r>
            <a:r>
              <a:rPr lang="en-US" altLang="zh-CN" sz="2400" dirty="0"/>
              <a:t>(x)</a:t>
            </a:r>
          </a:p>
          <a:p>
            <a:pPr>
              <a:lnSpc>
                <a:spcPct val="150000"/>
              </a:lnSpc>
              <a:spcBef>
                <a:spcPts val="600"/>
              </a:spcBef>
            </a:pPr>
            <a:r>
              <a:rPr lang="en-US" altLang="zh-CN" sz="2400" dirty="0" smtClean="0"/>
              <a:t>print</a:t>
            </a:r>
            <a:r>
              <a:rPr lang="en-US" altLang="zh-CN" sz="2400" dirty="0"/>
              <a:t>("</a:t>
            </a:r>
            <a:r>
              <a:rPr lang="zh-CN" altLang="en-US" sz="2400" dirty="0"/>
              <a:t>普通计算方法</a:t>
            </a:r>
            <a:r>
              <a:rPr lang="en-US" altLang="zh-CN" sz="2400" dirty="0"/>
              <a:t>", result1)     #</a:t>
            </a:r>
            <a:r>
              <a:rPr lang="zh-CN" altLang="en-US" sz="2400" dirty="0"/>
              <a:t>输出</a:t>
            </a:r>
            <a:endParaRPr lang="zh-CN" altLang="en-US" dirty="0"/>
          </a:p>
        </p:txBody>
      </p:sp>
      <p:sp>
        <p:nvSpPr>
          <p:cNvPr id="4" name="矩形 3">
            <a:extLst>
              <a:ext uri="{FF2B5EF4-FFF2-40B4-BE49-F238E27FC236}">
                <a16:creationId xmlns:a16="http://schemas.microsoft.com/office/drawing/2014/main" xmlns="" id="{C7F990C7-D845-A79A-0E9B-DC726D6760D4}"/>
              </a:ext>
            </a:extLst>
          </p:cNvPr>
          <p:cNvSpPr>
            <a:spLocks noChangeArrowheads="1"/>
          </p:cNvSpPr>
          <p:nvPr/>
        </p:nvSpPr>
        <p:spPr bwMode="auto">
          <a:xfrm>
            <a:off x="3635896" y="5281389"/>
            <a:ext cx="469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近似值应该是</a:t>
            </a:r>
            <a:r>
              <a:rPr lang="en-US" altLang="zh-CN"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5e-09</a:t>
            </a:r>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09D793-AAD5-2141-373C-166329A53357}"/>
              </a:ext>
            </a:extLst>
          </p:cNvPr>
          <p:cNvSpPr>
            <a:spLocks noGrp="1"/>
          </p:cNvSpPr>
          <p:nvPr>
            <p:ph type="title"/>
          </p:nvPr>
        </p:nvSpPr>
        <p:spPr/>
        <p:txBody>
          <a:bodyPr/>
          <a:lstStyle/>
          <a:p>
            <a:r>
              <a:rPr lang="zh-CN" altLang="en-US" dirty="0"/>
              <a:t>第</a:t>
            </a:r>
            <a:r>
              <a:rPr lang="en-US" altLang="zh-CN" dirty="0"/>
              <a:t>1</a:t>
            </a:r>
            <a:r>
              <a:rPr lang="zh-CN" altLang="en-US" dirty="0"/>
              <a:t>讲作业点评</a:t>
            </a:r>
          </a:p>
        </p:txBody>
      </p:sp>
      <p:sp>
        <p:nvSpPr>
          <p:cNvPr id="4" name="灯片编号占位符 3">
            <a:extLst>
              <a:ext uri="{FF2B5EF4-FFF2-40B4-BE49-F238E27FC236}">
                <a16:creationId xmlns:a16="http://schemas.microsoft.com/office/drawing/2014/main" xmlns="" id="{5F9611ED-BF44-84AE-BE3C-9624F99EC266}"/>
              </a:ext>
            </a:extLst>
          </p:cNvPr>
          <p:cNvSpPr>
            <a:spLocks noGrp="1"/>
          </p:cNvSpPr>
          <p:nvPr>
            <p:ph type="sldNum" sz="quarter" idx="12"/>
          </p:nvPr>
        </p:nvSpPr>
        <p:spPr/>
        <p:txBody>
          <a:bodyPr/>
          <a:lstStyle/>
          <a:p>
            <a:pPr>
              <a:defRPr/>
            </a:pPr>
            <a:fld id="{18D86F61-71D8-47DE-8CB0-04C2C44E7018}" type="slidenum">
              <a:rPr lang="en-US" altLang="zh-CN" smtClean="0"/>
              <a:pPr>
                <a:defRPr/>
              </a:pPr>
              <a:t>4</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1736630972"/>
              </p:ext>
            </p:extLst>
          </p:nvPr>
        </p:nvGraphicFramePr>
        <p:xfrm>
          <a:off x="1475657" y="1968100"/>
          <a:ext cx="5184575" cy="1748932"/>
        </p:xfrm>
        <a:graphic>
          <a:graphicData uri="http://schemas.openxmlformats.org/drawingml/2006/table">
            <a:tbl>
              <a:tblPr firstRow="1" firstCol="1" bandRow="1">
                <a:tableStyleId>{5C22544A-7EE6-4342-B048-85BDC9FD1C3A}</a:tableStyleId>
              </a:tblPr>
              <a:tblGrid>
                <a:gridCol w="1454287"/>
                <a:gridCol w="1197896"/>
                <a:gridCol w="1042378"/>
                <a:gridCol w="1490014"/>
              </a:tblGrid>
              <a:tr h="452170">
                <a:tc>
                  <a:txBody>
                    <a:bodyPr/>
                    <a:lstStyle/>
                    <a:p>
                      <a:pPr algn="ctr">
                        <a:lnSpc>
                          <a:spcPct val="150000"/>
                        </a:lnSpc>
                        <a:spcAft>
                          <a:spcPts val="0"/>
                        </a:spcAft>
                      </a:pPr>
                      <a:r>
                        <a:rPr lang="en-US" sz="1600" kern="100" dirty="0">
                          <a:solidFill>
                            <a:schemeClr val="tx1"/>
                          </a:solidFill>
                          <a:effectLst/>
                        </a:rPr>
                        <a:t> </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r>
                        <a:rPr lang="zh-CN" sz="1600" kern="100" dirty="0">
                          <a:solidFill>
                            <a:schemeClr val="tx1"/>
                          </a:solidFill>
                          <a:effectLst/>
                        </a:rPr>
                        <a:t>已提交</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r>
                        <a:rPr lang="zh-CN" sz="1600" kern="100" dirty="0">
                          <a:solidFill>
                            <a:schemeClr val="tx1"/>
                          </a:solidFill>
                          <a:effectLst/>
                        </a:rPr>
                        <a:t>未交</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r>
                        <a:rPr lang="zh-CN" altLang="en-US" sz="1600" kern="100" dirty="0" smtClean="0">
                          <a:solidFill>
                            <a:schemeClr val="tx1"/>
                          </a:solidFill>
                          <a:effectLst/>
                        </a:rPr>
                        <a:t>名单</a:t>
                      </a:r>
                      <a:r>
                        <a:rPr lang="en-US" sz="1600" kern="100" dirty="0">
                          <a:solidFill>
                            <a:schemeClr val="tx1"/>
                          </a:solidFill>
                          <a:effectLst/>
                        </a:rPr>
                        <a:t> </a:t>
                      </a:r>
                      <a:endParaRPr lang="zh-CN" sz="1600" kern="100" dirty="0">
                        <a:solidFill>
                          <a:schemeClr val="tx1"/>
                        </a:solidFill>
                        <a:effectLst/>
                        <a:latin typeface="Calibri"/>
                        <a:ea typeface="宋体"/>
                        <a:cs typeface="Times New Roman"/>
                      </a:endParaRPr>
                    </a:p>
                  </a:txBody>
                  <a:tcPr marL="68580" marR="68580" marT="0" marB="0"/>
                </a:tc>
              </a:tr>
              <a:tr h="432254">
                <a:tc>
                  <a:txBody>
                    <a:bodyPr/>
                    <a:lstStyle/>
                    <a:p>
                      <a:pPr algn="just">
                        <a:lnSpc>
                          <a:spcPct val="150000"/>
                        </a:lnSpc>
                        <a:spcAft>
                          <a:spcPts val="0"/>
                        </a:spcAft>
                      </a:pPr>
                      <a:r>
                        <a:rPr lang="zh-CN" sz="1600" kern="100" dirty="0">
                          <a:solidFill>
                            <a:schemeClr val="tx1"/>
                          </a:solidFill>
                          <a:effectLst/>
                        </a:rPr>
                        <a:t>计科</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altLang="zh-CN" sz="1600" kern="100" dirty="0" smtClean="0">
                          <a:effectLst/>
                        </a:rPr>
                        <a:t> </a:t>
                      </a:r>
                      <a:r>
                        <a:rPr lang="zh-CN" altLang="en-US" sz="1600" kern="100" dirty="0" smtClean="0">
                          <a:effectLst/>
                        </a:rPr>
                        <a:t>略</a:t>
                      </a:r>
                      <a:endParaRPr lang="zh-CN" altLang="zh-CN" sz="1600" kern="100" dirty="0">
                        <a:effectLst/>
                        <a:latin typeface="Calibri"/>
                        <a:ea typeface="宋体"/>
                        <a:cs typeface="Times New Roman"/>
                      </a:endParaRPr>
                    </a:p>
                  </a:txBody>
                  <a:tcPr marL="68580" marR="68580" marT="0" marB="0"/>
                </a:tc>
              </a:tr>
              <a:tr h="432254">
                <a:tc>
                  <a:txBody>
                    <a:bodyPr/>
                    <a:lstStyle/>
                    <a:p>
                      <a:pPr algn="just">
                        <a:lnSpc>
                          <a:spcPct val="150000"/>
                        </a:lnSpc>
                        <a:spcAft>
                          <a:spcPts val="0"/>
                        </a:spcAft>
                      </a:pPr>
                      <a:r>
                        <a:rPr lang="zh-CN" sz="1600" kern="100" dirty="0">
                          <a:solidFill>
                            <a:schemeClr val="tx1"/>
                          </a:solidFill>
                          <a:effectLst/>
                        </a:rPr>
                        <a:t>软件、信安</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600" kern="100" dirty="0">
                          <a:effectLst/>
                        </a:rPr>
                        <a:t> </a:t>
                      </a:r>
                      <a:r>
                        <a:rPr lang="zh-CN" altLang="en-US" sz="1600" kern="100" dirty="0" smtClean="0">
                          <a:effectLst/>
                        </a:rPr>
                        <a:t>略</a:t>
                      </a:r>
                      <a:endParaRPr lang="zh-CN" sz="1600" kern="100" dirty="0">
                        <a:effectLst/>
                        <a:latin typeface="Calibri"/>
                        <a:ea typeface="宋体"/>
                        <a:cs typeface="Times New Roman"/>
                      </a:endParaRPr>
                    </a:p>
                  </a:txBody>
                  <a:tcPr marL="68580" marR="68580" marT="0" marB="0"/>
                </a:tc>
              </a:tr>
              <a:tr h="432254">
                <a:tc>
                  <a:txBody>
                    <a:bodyPr/>
                    <a:lstStyle/>
                    <a:p>
                      <a:pPr algn="just">
                        <a:lnSpc>
                          <a:spcPct val="150000"/>
                        </a:lnSpc>
                        <a:spcAft>
                          <a:spcPts val="0"/>
                        </a:spcAft>
                      </a:pPr>
                      <a:r>
                        <a:rPr lang="zh-CN" sz="1600" kern="100" dirty="0">
                          <a:solidFill>
                            <a:schemeClr val="tx1"/>
                          </a:solidFill>
                          <a:effectLst/>
                        </a:rPr>
                        <a:t>网络</a:t>
                      </a:r>
                      <a:endParaRPr lang="zh-CN" sz="1600" kern="100" dirty="0">
                        <a:solidFill>
                          <a:schemeClr val="tx1"/>
                        </a:solidFill>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algn="ctr">
                        <a:lnSpc>
                          <a:spcPct val="150000"/>
                        </a:lnSpc>
                        <a:spcAft>
                          <a:spcPts val="0"/>
                        </a:spcAft>
                      </a:pPr>
                      <a:endParaRPr lang="zh-CN" sz="1600" kern="100" dirty="0">
                        <a:effectLst/>
                        <a:latin typeface="Calibri"/>
                        <a:ea typeface="宋体"/>
                        <a:cs typeface="Times New Roman"/>
                      </a:endParaRPr>
                    </a:p>
                  </a:txBody>
                  <a:tcPr marL="68580" marR="68580" marT="0" marB="0"/>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600" kern="100" dirty="0">
                          <a:effectLst/>
                        </a:rPr>
                        <a:t> </a:t>
                      </a:r>
                      <a:r>
                        <a:rPr lang="zh-CN" altLang="en-US" sz="1600" kern="100" dirty="0" smtClean="0">
                          <a:effectLst/>
                        </a:rPr>
                        <a:t>略</a:t>
                      </a:r>
                      <a:endParaRPr lang="zh-CN" sz="1600" kern="100" dirty="0">
                        <a:effectLst/>
                        <a:latin typeface="Calibri"/>
                        <a:ea typeface="宋体"/>
                        <a:cs typeface="Times New Roman"/>
                      </a:endParaRPr>
                    </a:p>
                  </a:txBody>
                  <a:tcPr marL="68580" marR="68580" marT="0" marB="0"/>
                </a:tc>
              </a:tr>
            </a:tbl>
          </a:graphicData>
        </a:graphic>
      </p:graphicFrame>
      <p:sp>
        <p:nvSpPr>
          <p:cNvPr id="7" name="内容占位符 2">
            <a:extLst>
              <a:ext uri="{FF2B5EF4-FFF2-40B4-BE49-F238E27FC236}">
                <a16:creationId xmlns:a16="http://schemas.microsoft.com/office/drawing/2014/main" xmlns="" id="{45FCC58B-BE5D-E328-E27C-9BAB16A85B9D}"/>
              </a:ext>
            </a:extLst>
          </p:cNvPr>
          <p:cNvSpPr>
            <a:spLocks noGrp="1"/>
          </p:cNvSpPr>
          <p:nvPr>
            <p:ph idx="1"/>
          </p:nvPr>
        </p:nvSpPr>
        <p:spPr>
          <a:xfrm>
            <a:off x="539552" y="1052736"/>
            <a:ext cx="8229600" cy="859234"/>
          </a:xfrm>
        </p:spPr>
        <p:txBody>
          <a:bodyPr/>
          <a:lstStyle/>
          <a:p>
            <a:pPr>
              <a:lnSpc>
                <a:spcPct val="150000"/>
              </a:lnSpc>
              <a:spcBef>
                <a:spcPts val="0"/>
              </a:spcBef>
            </a:pPr>
            <a:r>
              <a:rPr lang="zh-CN" altLang="en-US" dirty="0" smtClean="0"/>
              <a:t>作业完成情况：</a:t>
            </a:r>
            <a:endParaRPr lang="en-US" altLang="zh-CN" dirty="0"/>
          </a:p>
        </p:txBody>
      </p:sp>
      <p:sp>
        <p:nvSpPr>
          <p:cNvPr id="8" name="内容占位符 2">
            <a:extLst>
              <a:ext uri="{FF2B5EF4-FFF2-40B4-BE49-F238E27FC236}">
                <a16:creationId xmlns:a16="http://schemas.microsoft.com/office/drawing/2014/main" xmlns="" id="{45FCC58B-BE5D-E328-E27C-9BAB16A85B9D}"/>
              </a:ext>
            </a:extLst>
          </p:cNvPr>
          <p:cNvSpPr txBox="1">
            <a:spLocks/>
          </p:cNvSpPr>
          <p:nvPr/>
        </p:nvSpPr>
        <p:spPr bwMode="auto">
          <a:xfrm>
            <a:off x="518864" y="4149080"/>
            <a:ext cx="822960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lnSpc>
                <a:spcPct val="120000"/>
              </a:lnSpc>
              <a:spcBef>
                <a:spcPts val="0"/>
              </a:spcBef>
            </a:pPr>
            <a:r>
              <a:rPr lang="zh-CN" altLang="en-US" kern="0" dirty="0" smtClean="0"/>
              <a:t>存在的主要问题：</a:t>
            </a:r>
            <a:endParaRPr lang="en-US" altLang="zh-CN" kern="0" dirty="0" smtClean="0"/>
          </a:p>
          <a:p>
            <a:pPr lvl="1">
              <a:lnSpc>
                <a:spcPct val="120000"/>
              </a:lnSpc>
              <a:spcBef>
                <a:spcPts val="0"/>
              </a:spcBef>
            </a:pPr>
            <a:r>
              <a:rPr lang="zh-CN" altLang="en-US" kern="0" dirty="0" smtClean="0"/>
              <a:t>未按要求在作业纸上写上自己的学号姓名。</a:t>
            </a:r>
            <a:endParaRPr lang="en-US" altLang="zh-CN" kern="0" dirty="0" smtClean="0"/>
          </a:p>
          <a:p>
            <a:pPr lvl="1">
              <a:lnSpc>
                <a:spcPct val="120000"/>
              </a:lnSpc>
              <a:spcBef>
                <a:spcPts val="0"/>
              </a:spcBef>
            </a:pPr>
            <a:r>
              <a:rPr lang="zh-CN" altLang="en-US" kern="0" dirty="0" smtClean="0"/>
              <a:t>思考题</a:t>
            </a:r>
            <a:r>
              <a:rPr lang="zh-CN" altLang="en-US" kern="0" dirty="0"/>
              <a:t>回答</a:t>
            </a:r>
            <a:r>
              <a:rPr lang="zh-CN" altLang="en-US" kern="0" dirty="0" smtClean="0"/>
              <a:t>不够完整。</a:t>
            </a:r>
            <a:endParaRPr lang="en-US" altLang="zh-CN" kern="0" dirty="0" smtClean="0"/>
          </a:p>
          <a:p>
            <a:pPr lvl="1">
              <a:lnSpc>
                <a:spcPct val="120000"/>
              </a:lnSpc>
              <a:spcBef>
                <a:spcPts val="0"/>
              </a:spcBef>
            </a:pPr>
            <a:r>
              <a:rPr lang="zh-CN" altLang="en-US" kern="0" dirty="0" smtClean="0"/>
              <a:t>习题存在的错误较多，或无详细的解题过程。</a:t>
            </a:r>
            <a:endParaRPr lang="en-US" altLang="zh-CN" kern="0" dirty="0"/>
          </a:p>
        </p:txBody>
      </p:sp>
      <p:sp>
        <p:nvSpPr>
          <p:cNvPr id="9" name="圆角矩形标注 8"/>
          <p:cNvSpPr/>
          <p:nvPr/>
        </p:nvSpPr>
        <p:spPr>
          <a:xfrm>
            <a:off x="4932040" y="620688"/>
            <a:ext cx="3528392" cy="1008112"/>
          </a:xfrm>
          <a:prstGeom prst="wedgeRoundRectCallout">
            <a:avLst>
              <a:gd name="adj1" fmla="val -36605"/>
              <a:gd name="adj2" fmla="val 75749"/>
              <a:gd name="adj3" fmla="val 16667"/>
            </a:avLst>
          </a:prstGeom>
          <a:solidFill>
            <a:schemeClr val="accent6">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dirty="0" smtClean="0">
                <a:solidFill>
                  <a:schemeClr val="tx1"/>
                </a:solidFill>
              </a:rPr>
              <a:t>平时作业是考试重点，</a:t>
            </a:r>
            <a:endParaRPr lang="en-US" altLang="zh-CN" dirty="0" smtClean="0">
              <a:solidFill>
                <a:schemeClr val="tx1"/>
              </a:solidFill>
            </a:endParaRPr>
          </a:p>
          <a:p>
            <a:pPr>
              <a:lnSpc>
                <a:spcPct val="120000"/>
              </a:lnSpc>
            </a:pPr>
            <a:r>
              <a:rPr lang="zh-CN" altLang="en-US" dirty="0" smtClean="0">
                <a:solidFill>
                  <a:schemeClr val="tx1"/>
                </a:solidFill>
              </a:rPr>
              <a:t>一定要按时、独立、认真完成！</a:t>
            </a:r>
            <a:endParaRPr lang="zh-CN" altLang="en-US" dirty="0">
              <a:solidFill>
                <a:schemeClr val="tx1"/>
              </a:solidFill>
            </a:endParaRPr>
          </a:p>
        </p:txBody>
      </p:sp>
    </p:spTree>
    <p:extLst>
      <p:ext uri="{BB962C8B-B14F-4D97-AF65-F5344CB8AC3E}">
        <p14:creationId xmlns:p14="http://schemas.microsoft.com/office/powerpoint/2010/main" val="4092388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xmlns="" id="{F38D2CA9-F8C7-67BA-A673-F6774755ED0B}"/>
              </a:ext>
            </a:extLst>
          </p:cNvPr>
          <p:cNvSpPr>
            <a:spLocks noGrp="1" noChangeArrowheads="1"/>
          </p:cNvSpPr>
          <p:nvPr>
            <p:ph type="title"/>
          </p:nvPr>
        </p:nvSpPr>
        <p:spPr/>
        <p:txBody>
          <a:bodyPr/>
          <a:lstStyle/>
          <a:p>
            <a:r>
              <a:rPr lang="zh-CN" altLang="en-US" dirty="0"/>
              <a:t>实例</a:t>
            </a:r>
            <a:r>
              <a:rPr lang="en-US" altLang="zh-CN" dirty="0"/>
              <a:t>1–</a:t>
            </a:r>
            <a:r>
              <a:rPr lang="zh-CN" altLang="en-US" dirty="0"/>
              <a:t>相近数相减</a:t>
            </a:r>
          </a:p>
        </p:txBody>
      </p:sp>
      <p:sp>
        <p:nvSpPr>
          <p:cNvPr id="3" name="内容占位符 2">
            <a:extLst>
              <a:ext uri="{FF2B5EF4-FFF2-40B4-BE49-F238E27FC236}">
                <a16:creationId xmlns:a16="http://schemas.microsoft.com/office/drawing/2014/main" xmlns="" id="{D67675C3-1233-5B86-FD7B-2BE981DFB241}"/>
              </a:ext>
            </a:extLst>
          </p:cNvPr>
          <p:cNvSpPr>
            <a:spLocks noGrp="1"/>
          </p:cNvSpPr>
          <p:nvPr>
            <p:ph idx="1"/>
          </p:nvPr>
        </p:nvSpPr>
        <p:spPr>
          <a:xfrm>
            <a:off x="493713" y="1196975"/>
            <a:ext cx="8229600" cy="3024113"/>
          </a:xfrm>
          <a:solidFill>
            <a:schemeClr val="accent6">
              <a:lumMod val="20000"/>
              <a:lumOff val="80000"/>
            </a:schemeClr>
          </a:solidFill>
          <a:ln w="12700">
            <a:solidFill>
              <a:schemeClr val="tx1"/>
            </a:solidFill>
          </a:ln>
        </p:spPr>
        <p:txBody>
          <a:bodyPr/>
          <a:lstStyle/>
          <a:p>
            <a:pPr>
              <a:defRPr/>
            </a:pPr>
            <a:r>
              <a:rPr lang="zh-CN" altLang="en-US" dirty="0"/>
              <a:t>解决方法：避免数值近似相同的数做减法</a:t>
            </a:r>
            <a:endParaRPr lang="en-US" altLang="zh-CN" dirty="0"/>
          </a:p>
          <a:p>
            <a:pPr marL="0" lvl="1" indent="0">
              <a:lnSpc>
                <a:spcPct val="200000"/>
              </a:lnSpc>
              <a:buClr>
                <a:schemeClr val="accent1"/>
              </a:buClr>
              <a:buSzPct val="65000"/>
              <a:buFont typeface="Wingdings" panose="05000000000000000000" pitchFamily="2" charset="2"/>
              <a:buNone/>
              <a:defRPr/>
            </a:pPr>
            <a:r>
              <a:rPr lang="en-US" altLang="zh-CN" dirty="0"/>
              <a:t>  </a:t>
            </a:r>
          </a:p>
          <a:p>
            <a:pPr marL="0" lvl="1" indent="0">
              <a:lnSpc>
                <a:spcPct val="200000"/>
              </a:lnSpc>
              <a:buClr>
                <a:schemeClr val="accent1"/>
              </a:buClr>
              <a:buSzPct val="65000"/>
              <a:buFont typeface="Wingdings" panose="05000000000000000000" pitchFamily="2" charset="2"/>
              <a:buNone/>
              <a:defRPr/>
            </a:pPr>
            <a:endParaRPr lang="en-US" altLang="zh-CN" dirty="0"/>
          </a:p>
          <a:p>
            <a:pPr marL="0" lvl="1" indent="0">
              <a:lnSpc>
                <a:spcPct val="200000"/>
              </a:lnSpc>
              <a:buClr>
                <a:schemeClr val="accent1"/>
              </a:buClr>
              <a:buSzPct val="65000"/>
              <a:buFont typeface="Wingdings" panose="05000000000000000000" pitchFamily="2" charset="2"/>
              <a:buNone/>
              <a:defRPr/>
            </a:pPr>
            <a:endParaRPr lang="en-US" altLang="zh-CN" dirty="0"/>
          </a:p>
          <a:p>
            <a:pPr marL="0" lvl="1" indent="0">
              <a:lnSpc>
                <a:spcPct val="200000"/>
              </a:lnSpc>
              <a:buClr>
                <a:schemeClr val="accent1"/>
              </a:buClr>
              <a:buSzPct val="65000"/>
              <a:buFont typeface="Wingdings" panose="05000000000000000000" pitchFamily="2" charset="2"/>
              <a:buNone/>
              <a:defRPr/>
            </a:pPr>
            <a:endParaRPr lang="en-US" altLang="zh-CN" dirty="0"/>
          </a:p>
          <a:p>
            <a:pPr>
              <a:defRPr/>
            </a:pPr>
            <a:endParaRPr lang="en-US" altLang="zh-CN" dirty="0">
              <a:solidFill>
                <a:srgbClr val="FF0000"/>
              </a:solidFill>
            </a:endParaRPr>
          </a:p>
          <a:p>
            <a:pPr>
              <a:defRPr/>
            </a:pPr>
            <a:r>
              <a:rPr lang="zh-CN" altLang="en-US" dirty="0">
                <a:solidFill>
                  <a:srgbClr val="FF0000"/>
                </a:solidFill>
              </a:rPr>
              <a:t>当 </a:t>
            </a:r>
            <a:r>
              <a:rPr lang="en-US" altLang="zh-CN" dirty="0">
                <a:solidFill>
                  <a:srgbClr val="FF0000"/>
                </a:solidFill>
              </a:rPr>
              <a:t>x = 1e16</a:t>
            </a:r>
            <a:r>
              <a:rPr lang="zh-CN" altLang="en-US" dirty="0"/>
              <a:t>，输出为</a:t>
            </a:r>
            <a:r>
              <a:rPr lang="en-US" altLang="zh-CN" sz="3200" dirty="0" smtClean="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5e-09</a:t>
            </a:r>
            <a:endParaRPr lang="en-US" altLang="zh-CN" dirty="0"/>
          </a:p>
        </p:txBody>
      </p:sp>
      <p:sp>
        <p:nvSpPr>
          <p:cNvPr id="31748" name="灯片编号占位符 3">
            <a:extLst>
              <a:ext uri="{FF2B5EF4-FFF2-40B4-BE49-F238E27FC236}">
                <a16:creationId xmlns:a16="http://schemas.microsoft.com/office/drawing/2014/main" xmlns="" id="{67C2E7D4-076F-9A2F-B2DF-FEF1571B63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D60C43-19C6-4987-A846-92A978227C18}" type="slidenum">
              <a:rPr lang="en-US" altLang="zh-CN" smtClean="0">
                <a:solidFill>
                  <a:srgbClr val="002060"/>
                </a:solidFill>
                <a:latin typeface="黑体" panose="02010609060101010101" pitchFamily="49" charset="-122"/>
                <a:ea typeface="黑体" panose="02010609060101010101" pitchFamily="49" charset="-122"/>
              </a:rPr>
              <a:pPr/>
              <a:t>40</a:t>
            </a:fld>
            <a:endParaRPr lang="en-US" altLang="zh-CN">
              <a:solidFill>
                <a:srgbClr val="002060"/>
              </a:solidFill>
              <a:latin typeface="黑体" panose="02010609060101010101" pitchFamily="49" charset="-122"/>
              <a:ea typeface="黑体" panose="02010609060101010101" pitchFamily="49" charset="-122"/>
            </a:endParaRPr>
          </a:p>
        </p:txBody>
      </p:sp>
      <p:graphicFrame>
        <p:nvGraphicFramePr>
          <p:cNvPr id="31749" name="对象 5">
            <a:extLst>
              <a:ext uri="{FF2B5EF4-FFF2-40B4-BE49-F238E27FC236}">
                <a16:creationId xmlns:a16="http://schemas.microsoft.com/office/drawing/2014/main" xmlns="" id="{63F378C7-B98D-C86F-8A0C-57E5BA653C56}"/>
              </a:ext>
            </a:extLst>
          </p:cNvPr>
          <p:cNvGraphicFramePr>
            <a:graphicFrameLocks noChangeAspect="1"/>
          </p:cNvGraphicFramePr>
          <p:nvPr/>
        </p:nvGraphicFramePr>
        <p:xfrm>
          <a:off x="1547813" y="1916113"/>
          <a:ext cx="5948362" cy="2151062"/>
        </p:xfrm>
        <a:graphic>
          <a:graphicData uri="http://schemas.openxmlformats.org/presentationml/2006/ole">
            <mc:AlternateContent xmlns:mc="http://schemas.openxmlformats.org/markup-compatibility/2006">
              <mc:Choice xmlns:v="urn:schemas-microsoft-com:vml" Requires="v">
                <p:oleObj spid="_x0000_s17513" r:id="rId4" imgW="2070100" imgH="749300" progId="">
                  <p:embed/>
                </p:oleObj>
              </mc:Choice>
              <mc:Fallback>
                <p:oleObj r:id="rId4" imgW="2070100" imgH="749300" progId="">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1916113"/>
                        <a:ext cx="5948362"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0" name="TextBox 1">
            <a:extLst>
              <a:ext uri="{FF2B5EF4-FFF2-40B4-BE49-F238E27FC236}">
                <a16:creationId xmlns:a16="http://schemas.microsoft.com/office/drawing/2014/main" xmlns="" id="{EF92226A-8812-D2FB-F9BE-95DE0312DDCA}"/>
              </a:ext>
            </a:extLst>
          </p:cNvPr>
          <p:cNvSpPr txBox="1">
            <a:spLocks noChangeArrowheads="1"/>
          </p:cNvSpPr>
          <p:nvPr/>
        </p:nvSpPr>
        <p:spPr bwMode="auto">
          <a:xfrm>
            <a:off x="539552" y="4437112"/>
            <a:ext cx="8136904" cy="1200150"/>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result2 = 1 / (</a:t>
            </a:r>
            <a:r>
              <a:rPr lang="en-US" altLang="zh-CN" sz="2400" dirty="0" err="1">
                <a:solidFill>
                  <a:srgbClr val="FF0000"/>
                </a:solidFill>
              </a:rPr>
              <a:t>math.sqrt</a:t>
            </a:r>
            <a:r>
              <a:rPr lang="en-US" altLang="zh-CN" sz="2400" dirty="0"/>
              <a:t>(x+1) + </a:t>
            </a:r>
            <a:r>
              <a:rPr lang="en-US" altLang="zh-CN" sz="2400" dirty="0" err="1">
                <a:solidFill>
                  <a:srgbClr val="FF0000"/>
                </a:solidFill>
              </a:rPr>
              <a:t>math.sqrt</a:t>
            </a:r>
            <a:r>
              <a:rPr lang="en-US" altLang="zh-CN" sz="2400" dirty="0"/>
              <a:t>(x))</a:t>
            </a:r>
          </a:p>
          <a:p>
            <a:endParaRPr lang="en-US" altLang="zh-CN" sz="2400" dirty="0"/>
          </a:p>
          <a:p>
            <a:r>
              <a:rPr lang="en-US" altLang="zh-CN" sz="2400" dirty="0"/>
              <a:t>print(“</a:t>
            </a:r>
            <a:r>
              <a:rPr lang="zh-CN" altLang="en-US" sz="2400" dirty="0"/>
              <a:t>变换公式方法</a:t>
            </a:r>
            <a:r>
              <a:rPr lang="en-US" altLang="zh-CN" sz="2400" dirty="0"/>
              <a:t>", result2)     #</a:t>
            </a:r>
            <a:r>
              <a:rPr lang="zh-CN" altLang="en-US" sz="2400" dirty="0"/>
              <a:t>输出</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9552" y="1124744"/>
            <a:ext cx="8280920" cy="1728192"/>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66" name="标题 1">
            <a:extLst>
              <a:ext uri="{FF2B5EF4-FFF2-40B4-BE49-F238E27FC236}">
                <a16:creationId xmlns:a16="http://schemas.microsoft.com/office/drawing/2014/main" xmlns="" id="{9568B386-50A5-AA5A-7765-072E68FDFBA9}"/>
              </a:ext>
            </a:extLst>
          </p:cNvPr>
          <p:cNvSpPr>
            <a:spLocks noGrp="1" noChangeArrowheads="1"/>
          </p:cNvSpPr>
          <p:nvPr>
            <p:ph type="title"/>
          </p:nvPr>
        </p:nvSpPr>
        <p:spPr/>
        <p:txBody>
          <a:bodyPr/>
          <a:lstStyle/>
          <a:p>
            <a:r>
              <a:rPr lang="zh-CN" altLang="en-US" dirty="0"/>
              <a:t>实例</a:t>
            </a:r>
            <a:r>
              <a:rPr lang="en-US" altLang="zh-CN" dirty="0"/>
              <a:t>2–</a:t>
            </a:r>
            <a:r>
              <a:rPr lang="zh-CN" altLang="en-US" dirty="0"/>
              <a:t>大数吃小数</a:t>
            </a:r>
          </a:p>
        </p:txBody>
      </p:sp>
      <p:sp>
        <p:nvSpPr>
          <p:cNvPr id="36868" name="灯片编号占位符 3">
            <a:extLst>
              <a:ext uri="{FF2B5EF4-FFF2-40B4-BE49-F238E27FC236}">
                <a16:creationId xmlns:a16="http://schemas.microsoft.com/office/drawing/2014/main" xmlns="" id="{822B83B8-D1BD-02E2-8350-74AF5F3CB61A}"/>
              </a:ext>
            </a:extLst>
          </p:cNvPr>
          <p:cNvSpPr>
            <a:spLocks noGrp="1"/>
          </p:cNvSpPr>
          <p:nvPr>
            <p:ph type="sldNum" sz="quarter" idx="12"/>
          </p:nvPr>
        </p:nvSpPr>
        <p:spPr>
          <a:xfrm>
            <a:off x="6732240" y="6060097"/>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FFF5EA-5289-4F47-BD8C-F140756FBDB5}" type="slidenum">
              <a:rPr lang="en-US" altLang="zh-CN" smtClean="0">
                <a:solidFill>
                  <a:srgbClr val="002060"/>
                </a:solidFill>
                <a:latin typeface="黑体" panose="02010609060101010101" pitchFamily="49" charset="-122"/>
                <a:ea typeface="黑体" panose="02010609060101010101" pitchFamily="49" charset="-122"/>
              </a:rPr>
              <a:pPr/>
              <a:t>41</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TextBox 1">
            <a:extLst>
              <a:ext uri="{FF2B5EF4-FFF2-40B4-BE49-F238E27FC236}">
                <a16:creationId xmlns:a16="http://schemas.microsoft.com/office/drawing/2014/main" xmlns="" id="{4BE750DB-89BF-64A6-F2A2-A261D112B2C7}"/>
              </a:ext>
            </a:extLst>
          </p:cNvPr>
          <p:cNvSpPr txBox="1">
            <a:spLocks noChangeArrowheads="1"/>
          </p:cNvSpPr>
          <p:nvPr/>
        </p:nvSpPr>
        <p:spPr bwMode="auto">
          <a:xfrm>
            <a:off x="611560" y="3068960"/>
            <a:ext cx="8208912" cy="3048000"/>
          </a:xfrm>
          <a:prstGeom prst="rect">
            <a:avLst/>
          </a:prstGeom>
          <a:solidFill>
            <a:schemeClr val="accent5">
              <a:lumMod val="20000"/>
              <a:lumOff val="80000"/>
            </a:schemeClr>
          </a:solidFill>
          <a:ln w="12700">
            <a:solidFill>
              <a:srgbClr val="0070C0"/>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 </a:t>
            </a:r>
            <a:r>
              <a:rPr lang="zh-CN" altLang="en-US" sz="2400" dirty="0"/>
              <a:t>程序</a:t>
            </a:r>
            <a:r>
              <a:rPr lang="en-US" altLang="zh-CN" sz="2400" dirty="0"/>
              <a:t>1.2  </a:t>
            </a:r>
          </a:p>
          <a:p>
            <a:r>
              <a:rPr lang="en-US" altLang="zh-CN" sz="2400" dirty="0"/>
              <a:t>x = 1e10</a:t>
            </a:r>
          </a:p>
          <a:p>
            <a:r>
              <a:rPr lang="en-US" altLang="zh-CN" sz="2400" dirty="0"/>
              <a:t>y = 1e-8</a:t>
            </a:r>
          </a:p>
          <a:p>
            <a:endParaRPr lang="en-US" altLang="zh-CN" sz="2400" dirty="0"/>
          </a:p>
          <a:p>
            <a:r>
              <a:rPr lang="en-US" altLang="zh-CN" sz="2400" dirty="0"/>
              <a:t>for </a:t>
            </a:r>
            <a:r>
              <a:rPr lang="en-US" altLang="zh-CN" sz="2400" dirty="0" err="1"/>
              <a:t>i</a:t>
            </a:r>
            <a:r>
              <a:rPr lang="en-US" altLang="zh-CN" sz="2400" dirty="0"/>
              <a:t> in range (10000000):</a:t>
            </a:r>
          </a:p>
          <a:p>
            <a:r>
              <a:rPr lang="en-US" altLang="zh-CN" sz="2400" dirty="0"/>
              <a:t>    x = x + y</a:t>
            </a:r>
          </a:p>
          <a:p>
            <a:endParaRPr lang="en-US" altLang="zh-CN" sz="2400" dirty="0"/>
          </a:p>
          <a:p>
            <a:r>
              <a:rPr lang="en-US" altLang="zh-CN" sz="2400" dirty="0"/>
              <a:t>print(x)     </a:t>
            </a:r>
            <a:r>
              <a:rPr lang="en-US" altLang="zh-CN" sz="2400" b="1" dirty="0">
                <a:solidFill>
                  <a:srgbClr val="0033CC"/>
                </a:solidFill>
              </a:rPr>
              <a:t>#</a:t>
            </a:r>
            <a:r>
              <a:rPr lang="zh-CN" altLang="en-US" sz="2400" b="1" dirty="0">
                <a:solidFill>
                  <a:srgbClr val="0033CC"/>
                </a:solidFill>
              </a:rPr>
              <a:t>输出为</a:t>
            </a:r>
            <a:r>
              <a:rPr lang="en-US" altLang="zh-CN" sz="2400" b="1" dirty="0">
                <a:solidFill>
                  <a:srgbClr val="0033CC"/>
                </a:solidFill>
              </a:rPr>
              <a:t>10000000000.0</a:t>
            </a:r>
          </a:p>
        </p:txBody>
      </p:sp>
      <p:sp>
        <p:nvSpPr>
          <p:cNvPr id="7" name="矩形 6">
            <a:extLst>
              <a:ext uri="{FF2B5EF4-FFF2-40B4-BE49-F238E27FC236}">
                <a16:creationId xmlns:a16="http://schemas.microsoft.com/office/drawing/2014/main" xmlns="" id="{85AAFF9F-F286-DE31-54C9-3304F18672CD}"/>
              </a:ext>
            </a:extLst>
          </p:cNvPr>
          <p:cNvSpPr>
            <a:spLocks noChangeArrowheads="1"/>
          </p:cNvSpPr>
          <p:nvPr/>
        </p:nvSpPr>
        <p:spPr bwMode="auto">
          <a:xfrm>
            <a:off x="3203848" y="5085184"/>
            <a:ext cx="4483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怎么不是</a:t>
            </a:r>
            <a:r>
              <a:rPr lang="en-US" altLang="zh-CN"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10000000000.1</a:t>
            </a:r>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a:t>
            </a:r>
          </a:p>
        </p:txBody>
      </p:sp>
      <p:graphicFrame>
        <p:nvGraphicFramePr>
          <p:cNvPr id="36871" name="对象 3">
            <a:extLst>
              <a:ext uri="{FF2B5EF4-FFF2-40B4-BE49-F238E27FC236}">
                <a16:creationId xmlns:a16="http://schemas.microsoft.com/office/drawing/2014/main" xmlns="" id="{1B18E946-805D-8747-541C-A0F5D443B893}"/>
              </a:ext>
            </a:extLst>
          </p:cNvPr>
          <p:cNvGraphicFramePr>
            <a:graphicFrameLocks noChangeAspect="1"/>
          </p:cNvGraphicFramePr>
          <p:nvPr>
            <p:extLst>
              <p:ext uri="{D42A27DB-BD31-4B8C-83A1-F6EECF244321}">
                <p14:modId xmlns:p14="http://schemas.microsoft.com/office/powerpoint/2010/main" val="614576244"/>
              </p:ext>
            </p:extLst>
          </p:nvPr>
        </p:nvGraphicFramePr>
        <p:xfrm>
          <a:off x="1331392" y="1340768"/>
          <a:ext cx="6907213" cy="1354137"/>
        </p:xfrm>
        <a:graphic>
          <a:graphicData uri="http://schemas.openxmlformats.org/presentationml/2006/ole">
            <mc:AlternateContent xmlns:mc="http://schemas.openxmlformats.org/markup-compatibility/2006">
              <mc:Choice xmlns:v="urn:schemas-microsoft-com:vml" Requires="v">
                <p:oleObj spid="_x0000_s18537" r:id="rId3" imgW="2070100" imgH="406400" progId="">
                  <p:embed/>
                </p:oleObj>
              </mc:Choice>
              <mc:Fallback>
                <p:oleObj r:id="rId3" imgW="2070100" imgH="406400" progId="">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392" y="1340768"/>
                        <a:ext cx="6907213"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xmlns="" id="{38E2B25D-9A02-17F1-4835-B970C4BBEE1C}"/>
              </a:ext>
            </a:extLst>
          </p:cNvPr>
          <p:cNvSpPr>
            <a:spLocks noGrp="1" noChangeArrowheads="1"/>
          </p:cNvSpPr>
          <p:nvPr>
            <p:ph type="title"/>
          </p:nvPr>
        </p:nvSpPr>
        <p:spPr/>
        <p:txBody>
          <a:bodyPr/>
          <a:lstStyle/>
          <a:p>
            <a:r>
              <a:rPr lang="zh-CN" altLang="en-US" dirty="0"/>
              <a:t>实例</a:t>
            </a:r>
            <a:r>
              <a:rPr lang="en-US" altLang="zh-CN" dirty="0"/>
              <a:t>2 – </a:t>
            </a:r>
            <a:r>
              <a:rPr lang="zh-CN" altLang="en-US" dirty="0"/>
              <a:t>大数吃小数</a:t>
            </a: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8C387538-F1D2-884E-972F-9661F7C264C2}"/>
              </a:ext>
            </a:extLst>
          </p:cNvPr>
          <p:cNvSpPr>
            <a:spLocks noGrp="1"/>
          </p:cNvSpPr>
          <p:nvPr>
            <p:ph idx="1"/>
          </p:nvPr>
        </p:nvSpPr>
        <p:spPr>
          <a:xfrm>
            <a:off x="491912" y="1218530"/>
            <a:ext cx="8229600" cy="1853283"/>
          </a:xfrm>
          <a:solidFill>
            <a:schemeClr val="accent6">
              <a:lumMod val="20000"/>
              <a:lumOff val="80000"/>
            </a:schemeClr>
          </a:solidFill>
          <a:ln w="12700">
            <a:solidFill>
              <a:schemeClr val="tx1"/>
            </a:solidFill>
          </a:ln>
        </p:spPr>
        <p:txBody>
          <a:bodyPr/>
          <a:lstStyle/>
          <a:p>
            <a:r>
              <a:rPr lang="zh-CN" altLang="en-US" dirty="0"/>
              <a:t>解决方法：</a:t>
            </a:r>
            <a:r>
              <a:rPr lang="zh-CN" altLang="en-US" sz="3200" b="1" dirty="0">
                <a:solidFill>
                  <a:srgbClr val="FF0000"/>
                </a:solidFill>
              </a:rPr>
              <a:t>先累加小的值，再加到大数上</a:t>
            </a:r>
            <a:endParaRPr lang="en-US" altLang="zh-CN" sz="3200" b="1" dirty="0">
              <a:solidFill>
                <a:srgbClr val="FF0000"/>
              </a:solidFill>
            </a:endParaRPr>
          </a:p>
          <a:p>
            <a:pPr marL="0" indent="0">
              <a:lnSpc>
                <a:spcPct val="150000"/>
              </a:lnSpc>
              <a:buFont typeface="Wingdings" panose="05000000000000000000" pitchFamily="2" charset="2"/>
              <a:buNone/>
              <a:defRPr/>
            </a:pPr>
            <a:r>
              <a:rPr lang="en-US" altLang="zh-CN" dirty="0"/>
              <a:t>     </a:t>
            </a: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p:txBody>
      </p:sp>
      <p:sp>
        <p:nvSpPr>
          <p:cNvPr id="37892" name="灯片编号占位符 3">
            <a:extLst>
              <a:ext uri="{FF2B5EF4-FFF2-40B4-BE49-F238E27FC236}">
                <a16:creationId xmlns:a16="http://schemas.microsoft.com/office/drawing/2014/main" xmlns="" id="{084EE29D-11F8-4A60-580E-674434477C8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5BA7DF-BEA1-43F8-89F5-8F8A8E260418}" type="slidenum">
              <a:rPr lang="en-US" altLang="zh-CN" smtClean="0">
                <a:solidFill>
                  <a:srgbClr val="002060"/>
                </a:solidFill>
                <a:latin typeface="黑体" panose="02010609060101010101" pitchFamily="49" charset="-122"/>
                <a:ea typeface="黑体" panose="02010609060101010101" pitchFamily="49" charset="-122"/>
              </a:rPr>
              <a:pPr/>
              <a:t>42</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TextBox 1">
            <a:extLst>
              <a:ext uri="{FF2B5EF4-FFF2-40B4-BE49-F238E27FC236}">
                <a16:creationId xmlns:a16="http://schemas.microsoft.com/office/drawing/2014/main" xmlns="" id="{876CBB6D-80BD-9673-B7A5-C0B8F1C45085}"/>
              </a:ext>
            </a:extLst>
          </p:cNvPr>
          <p:cNvSpPr txBox="1">
            <a:spLocks noChangeArrowheads="1"/>
          </p:cNvSpPr>
          <p:nvPr/>
        </p:nvSpPr>
        <p:spPr bwMode="auto">
          <a:xfrm>
            <a:off x="539552" y="3181032"/>
            <a:ext cx="8208912" cy="3416320"/>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 </a:t>
            </a:r>
            <a:r>
              <a:rPr lang="zh-CN" altLang="en-US" sz="2400" dirty="0"/>
              <a:t>程序</a:t>
            </a:r>
            <a:r>
              <a:rPr lang="en-US" altLang="zh-CN" sz="2400" dirty="0"/>
              <a:t>1.3  </a:t>
            </a:r>
          </a:p>
          <a:p>
            <a:r>
              <a:rPr lang="en-US" altLang="zh-CN" sz="2400" dirty="0"/>
              <a:t>x = 1e10</a:t>
            </a:r>
          </a:p>
          <a:p>
            <a:r>
              <a:rPr lang="en-US" altLang="zh-CN" sz="2400" dirty="0"/>
              <a:t>y = 1e-8</a:t>
            </a:r>
          </a:p>
          <a:p>
            <a:endParaRPr lang="en-US" altLang="zh-CN" sz="2400" dirty="0"/>
          </a:p>
          <a:p>
            <a:r>
              <a:rPr lang="en-US" altLang="zh-CN" sz="2400" dirty="0"/>
              <a:t>temp = 0</a:t>
            </a:r>
          </a:p>
          <a:p>
            <a:r>
              <a:rPr lang="en-US" altLang="zh-CN" sz="2400" dirty="0"/>
              <a:t>for </a:t>
            </a:r>
            <a:r>
              <a:rPr lang="en-US" altLang="zh-CN" sz="2400" dirty="0" err="1"/>
              <a:t>i</a:t>
            </a:r>
            <a:r>
              <a:rPr lang="en-US" altLang="zh-CN" sz="2400" dirty="0"/>
              <a:t> in range (10000000):</a:t>
            </a:r>
          </a:p>
          <a:p>
            <a:r>
              <a:rPr lang="en-US" altLang="zh-CN" sz="2400" dirty="0"/>
              <a:t>    temp += y</a:t>
            </a:r>
          </a:p>
          <a:p>
            <a:r>
              <a:rPr lang="en-US" altLang="zh-CN" sz="2400" dirty="0"/>
              <a:t>x += temp</a:t>
            </a:r>
          </a:p>
          <a:p>
            <a:r>
              <a:rPr lang="en-US" altLang="zh-CN" sz="2400" dirty="0"/>
              <a:t>print(x)     #</a:t>
            </a:r>
            <a:r>
              <a:rPr lang="zh-CN" altLang="en-US" sz="2400" dirty="0"/>
              <a:t>输出</a:t>
            </a:r>
            <a:endParaRPr lang="en-US" altLang="zh-CN" sz="2400" dirty="0"/>
          </a:p>
        </p:txBody>
      </p:sp>
      <p:sp>
        <p:nvSpPr>
          <p:cNvPr id="7" name="矩形 6">
            <a:extLst>
              <a:ext uri="{FF2B5EF4-FFF2-40B4-BE49-F238E27FC236}">
                <a16:creationId xmlns:a16="http://schemas.microsoft.com/office/drawing/2014/main" xmlns="" id="{3CC4EB93-9E43-560F-2FC1-D5D8B7302D4C}"/>
              </a:ext>
            </a:extLst>
          </p:cNvPr>
          <p:cNvSpPr>
            <a:spLocks noChangeArrowheads="1"/>
          </p:cNvSpPr>
          <p:nvPr/>
        </p:nvSpPr>
        <p:spPr bwMode="auto">
          <a:xfrm>
            <a:off x="3941763" y="5504561"/>
            <a:ext cx="3765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输出是</a:t>
            </a:r>
            <a:r>
              <a:rPr lang="en-US" altLang="zh-CN" sz="280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10000000000.1</a:t>
            </a:r>
            <a:endParaRPr lang="zh-CN" altLang="en-US" sz="280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aphicFrame>
        <p:nvGraphicFramePr>
          <p:cNvPr id="37895" name="对象 3">
            <a:extLst>
              <a:ext uri="{FF2B5EF4-FFF2-40B4-BE49-F238E27FC236}">
                <a16:creationId xmlns:a16="http://schemas.microsoft.com/office/drawing/2014/main" xmlns="" id="{2455666C-BC53-F3C9-EFBC-928A2F87302F}"/>
              </a:ext>
            </a:extLst>
          </p:cNvPr>
          <p:cNvGraphicFramePr>
            <a:graphicFrameLocks noChangeAspect="1"/>
          </p:cNvGraphicFramePr>
          <p:nvPr/>
        </p:nvGraphicFramePr>
        <p:xfrm>
          <a:off x="1979613" y="1989138"/>
          <a:ext cx="5113337" cy="1001712"/>
        </p:xfrm>
        <a:graphic>
          <a:graphicData uri="http://schemas.openxmlformats.org/presentationml/2006/ole">
            <mc:AlternateContent xmlns:mc="http://schemas.openxmlformats.org/markup-compatibility/2006">
              <mc:Choice xmlns:v="urn:schemas-microsoft-com:vml" Requires="v">
                <p:oleObj spid="_x0000_s19561" r:id="rId3" imgW="2070100" imgH="406400" progId="">
                  <p:embed/>
                </p:oleObj>
              </mc:Choice>
              <mc:Fallback>
                <p:oleObj r:id="rId3" imgW="2070100" imgH="406400" progId="">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989138"/>
                        <a:ext cx="511333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xmlns="" id="{E8C3FA18-13F3-1B2F-4A0A-12199995F920}"/>
              </a:ext>
            </a:extLst>
          </p:cNvPr>
          <p:cNvSpPr>
            <a:spLocks noChangeArrowheads="1"/>
          </p:cNvSpPr>
          <p:nvPr/>
        </p:nvSpPr>
        <p:spPr bwMode="auto">
          <a:xfrm>
            <a:off x="4211638" y="3826574"/>
            <a:ext cx="37528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这说明了：</a:t>
            </a:r>
            <a:r>
              <a:rPr lang="zh-CN" altLang="en-US" sz="28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编码前，</a:t>
            </a:r>
            <a:endParaRPr lang="en-US" altLang="zh-CN" sz="28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28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要下功夫思考方法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xmlns="" id="{55AE7FF1-969C-661A-903A-4A5A904A599A}"/>
              </a:ext>
            </a:extLst>
          </p:cNvPr>
          <p:cNvSpPr>
            <a:spLocks noGrp="1" noChangeArrowheads="1"/>
          </p:cNvSpPr>
          <p:nvPr>
            <p:ph type="title"/>
          </p:nvPr>
        </p:nvSpPr>
        <p:spPr/>
        <p:txBody>
          <a:bodyPr/>
          <a:lstStyle/>
          <a:p>
            <a:r>
              <a:rPr lang="zh-CN" altLang="en-US"/>
              <a:t>奇怪的计算结果</a:t>
            </a:r>
          </a:p>
        </p:txBody>
      </p:sp>
      <p:sp>
        <p:nvSpPr>
          <p:cNvPr id="5123" name="内容占位符 2">
            <a:extLst>
              <a:ext uri="{FF2B5EF4-FFF2-40B4-BE49-F238E27FC236}">
                <a16:creationId xmlns:a16="http://schemas.microsoft.com/office/drawing/2014/main" xmlns="" id="{ABB4622A-D05C-02A7-A9F3-93747481A600}"/>
              </a:ext>
            </a:extLst>
          </p:cNvPr>
          <p:cNvSpPr>
            <a:spLocks noGrp="1" noChangeArrowheads="1"/>
          </p:cNvSpPr>
          <p:nvPr>
            <p:ph idx="1"/>
          </p:nvPr>
        </p:nvSpPr>
        <p:spPr>
          <a:xfrm>
            <a:off x="468313" y="981075"/>
            <a:ext cx="8229600" cy="3960093"/>
          </a:xfrm>
          <a:solidFill>
            <a:schemeClr val="accent6">
              <a:lumMod val="20000"/>
              <a:lumOff val="80000"/>
            </a:schemeClr>
          </a:solidFill>
          <a:ln w="12700">
            <a:solidFill>
              <a:schemeClr val="tx1"/>
            </a:solidFill>
          </a:ln>
        </p:spPr>
        <p:txBody>
          <a:bodyPr/>
          <a:lstStyle/>
          <a:p>
            <a:r>
              <a:rPr lang="zh-CN" altLang="en-US" dirty="0">
                <a:solidFill>
                  <a:srgbClr val="FF0000"/>
                </a:solidFill>
              </a:rPr>
              <a:t>加法结果怎么不对？？</a:t>
            </a:r>
          </a:p>
          <a:p>
            <a:pPr>
              <a:lnSpc>
                <a:spcPct val="200000"/>
              </a:lnSpc>
              <a:buFont typeface="Wingdings" panose="05000000000000000000" pitchFamily="2" charset="2"/>
              <a:buNone/>
            </a:pPr>
            <a:endParaRPr lang="en-US" altLang="zh-CN" dirty="0"/>
          </a:p>
          <a:p>
            <a:endParaRPr lang="en-US" altLang="zh-CN" sz="1800" dirty="0"/>
          </a:p>
          <a:p>
            <a:r>
              <a:rPr lang="zh-CN" altLang="en-US" b="1" dirty="0">
                <a:solidFill>
                  <a:srgbClr val="FF0000"/>
                </a:solidFill>
              </a:rPr>
              <a:t>化整误差</a:t>
            </a:r>
            <a:r>
              <a:rPr lang="zh-CN" altLang="en-US" dirty="0"/>
              <a:t>是数值编程的基本问题，不只在</a:t>
            </a:r>
            <a:r>
              <a:rPr lang="en-US" altLang="zh-CN" dirty="0"/>
              <a:t>Python</a:t>
            </a:r>
            <a:r>
              <a:rPr lang="zh-CN" altLang="en-US" dirty="0"/>
              <a:t>中</a:t>
            </a:r>
            <a:r>
              <a:rPr lang="zh-CN" altLang="en-US" dirty="0" smtClean="0"/>
              <a:t>出现。</a:t>
            </a:r>
            <a:endParaRPr lang="en-US" altLang="zh-CN" dirty="0"/>
          </a:p>
          <a:p>
            <a:r>
              <a:rPr lang="en-US" altLang="zh-CN" dirty="0">
                <a:solidFill>
                  <a:srgbClr val="FF0000"/>
                </a:solidFill>
              </a:rPr>
              <a:t>Python</a:t>
            </a:r>
            <a:r>
              <a:rPr lang="zh-CN" altLang="en-US" dirty="0">
                <a:solidFill>
                  <a:srgbClr val="FF0000"/>
                </a:solidFill>
              </a:rPr>
              <a:t>中的处理方式是</a:t>
            </a:r>
            <a:r>
              <a:rPr lang="zh-CN" altLang="en-US" dirty="0">
                <a:solidFill>
                  <a:srgbClr val="0033CC"/>
                </a:solidFill>
              </a:rPr>
              <a:t>使用十进制数（固定精度浮点数）和</a:t>
            </a:r>
            <a:r>
              <a:rPr lang="zh-CN" altLang="en-US" dirty="0" smtClean="0">
                <a:solidFill>
                  <a:srgbClr val="0033CC"/>
                </a:solidFill>
              </a:rPr>
              <a:t>分数。</a:t>
            </a:r>
            <a:endParaRPr lang="en-US" altLang="zh-CN" dirty="0">
              <a:solidFill>
                <a:srgbClr val="FF0000"/>
              </a:solidFill>
            </a:endParaRPr>
          </a:p>
        </p:txBody>
      </p:sp>
      <p:sp>
        <p:nvSpPr>
          <p:cNvPr id="34820" name="灯片编号占位符 3">
            <a:extLst>
              <a:ext uri="{FF2B5EF4-FFF2-40B4-BE49-F238E27FC236}">
                <a16:creationId xmlns:a16="http://schemas.microsoft.com/office/drawing/2014/main" xmlns="" id="{356EE820-2997-9530-E780-901DC23EC60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5779BC-90B6-4937-9201-2A70400CFD2A}" type="slidenum">
              <a:rPr lang="en-US" altLang="zh-CN" smtClean="0">
                <a:solidFill>
                  <a:srgbClr val="002060"/>
                </a:solidFill>
                <a:latin typeface="黑体" panose="02010609060101010101" pitchFamily="49" charset="-122"/>
                <a:ea typeface="黑体" panose="02010609060101010101" pitchFamily="49" charset="-122"/>
              </a:rPr>
              <a:pPr/>
              <a:t>43</a:t>
            </a:fld>
            <a:endParaRPr lang="en-US" altLang="zh-CN">
              <a:solidFill>
                <a:srgbClr val="002060"/>
              </a:solidFill>
              <a:latin typeface="黑体" panose="02010609060101010101" pitchFamily="49" charset="-122"/>
              <a:ea typeface="黑体" panose="02010609060101010101" pitchFamily="49" charset="-122"/>
            </a:endParaRPr>
          </a:p>
        </p:txBody>
      </p:sp>
      <p:sp>
        <p:nvSpPr>
          <p:cNvPr id="34821" name="TextBox 1">
            <a:extLst>
              <a:ext uri="{FF2B5EF4-FFF2-40B4-BE49-F238E27FC236}">
                <a16:creationId xmlns:a16="http://schemas.microsoft.com/office/drawing/2014/main" xmlns="" id="{434B28A8-3F1E-FB45-AFEC-F2BFDD24E269}"/>
              </a:ext>
            </a:extLst>
          </p:cNvPr>
          <p:cNvSpPr txBox="1">
            <a:spLocks noChangeArrowheads="1"/>
          </p:cNvSpPr>
          <p:nvPr/>
        </p:nvSpPr>
        <p:spPr bwMode="auto">
          <a:xfrm>
            <a:off x="827088" y="1557338"/>
            <a:ext cx="7705725" cy="1200150"/>
          </a:xfrm>
          <a:prstGeom prst="rect">
            <a:avLst/>
          </a:prstGeom>
          <a:solidFill>
            <a:schemeClr val="accent5">
              <a:lumMod val="20000"/>
              <a:lumOff val="80000"/>
            </a:schemeClr>
          </a:solidFill>
          <a:ln w="1905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1.1 + 2.2</a:t>
            </a:r>
          </a:p>
          <a:p>
            <a:endParaRPr lang="en-US" altLang="zh-CN" sz="2400" dirty="0"/>
          </a:p>
          <a:p>
            <a:r>
              <a:rPr lang="en-US" altLang="zh-CN" sz="2400" dirty="0"/>
              <a:t>3.3000000000000003</a:t>
            </a:r>
          </a:p>
        </p:txBody>
      </p:sp>
      <p:sp>
        <p:nvSpPr>
          <p:cNvPr id="6" name="TextBox 1">
            <a:extLst>
              <a:ext uri="{FF2B5EF4-FFF2-40B4-BE49-F238E27FC236}">
                <a16:creationId xmlns:a16="http://schemas.microsoft.com/office/drawing/2014/main" xmlns="" id="{CDE8EF0A-F3BD-DA6B-1DE4-BB7F2CAF6475}"/>
              </a:ext>
            </a:extLst>
          </p:cNvPr>
          <p:cNvSpPr txBox="1">
            <a:spLocks noChangeArrowheads="1"/>
          </p:cNvSpPr>
          <p:nvPr/>
        </p:nvSpPr>
        <p:spPr bwMode="auto">
          <a:xfrm>
            <a:off x="467544" y="5099323"/>
            <a:ext cx="8208912" cy="1570037"/>
          </a:xfrm>
          <a:prstGeom prst="rect">
            <a:avLst/>
          </a:prstGeom>
          <a:solidFill>
            <a:schemeClr val="accent5">
              <a:lumMod val="20000"/>
              <a:lumOff val="80000"/>
            </a:schemeClr>
          </a:solidFill>
          <a:ln w="19050">
            <a:solidFill>
              <a:srgbClr val="0070C0"/>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a:t>
            </a:r>
            <a:r>
              <a:rPr lang="en-US" altLang="zh-CN" sz="2400" dirty="0">
                <a:solidFill>
                  <a:srgbClr val="FF0000"/>
                </a:solidFill>
              </a:rPr>
              <a:t>from decimal import *</a:t>
            </a:r>
          </a:p>
          <a:p>
            <a:r>
              <a:rPr lang="en-US" altLang="zh-CN" sz="2400" dirty="0"/>
              <a:t>&gt;&gt;&gt; Decimal("1.1") + Decimal("2.2")</a:t>
            </a:r>
          </a:p>
          <a:p>
            <a:endParaRPr lang="en-US" altLang="zh-CN" sz="2400" dirty="0"/>
          </a:p>
          <a:p>
            <a:r>
              <a:rPr lang="en-US" altLang="zh-CN" sz="2400" dirty="0"/>
              <a:t>Decimal(‘3.3')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xmlns="" id="{A33FA150-66C1-36D0-BE21-375B141F3577}"/>
              </a:ext>
            </a:extLst>
          </p:cNvPr>
          <p:cNvSpPr>
            <a:spLocks noGrp="1" noChangeArrowheads="1"/>
          </p:cNvSpPr>
          <p:nvPr>
            <p:ph type="title"/>
          </p:nvPr>
        </p:nvSpPr>
        <p:spPr/>
        <p:txBody>
          <a:bodyPr/>
          <a:lstStyle/>
          <a:p>
            <a:r>
              <a:rPr lang="zh-CN" altLang="en-US" dirty="0"/>
              <a:t>实例</a:t>
            </a:r>
            <a:r>
              <a:rPr lang="en-US" altLang="zh-CN" dirty="0"/>
              <a:t>3– </a:t>
            </a:r>
            <a:r>
              <a:rPr lang="zh-CN" altLang="en-US" dirty="0"/>
              <a:t>化整误差</a:t>
            </a:r>
            <a:r>
              <a:rPr lang="zh-CN" altLang="en-US" sz="2800" dirty="0"/>
              <a:t>（</a:t>
            </a:r>
            <a:r>
              <a:rPr lang="en-US" altLang="zh-CN" sz="2800" dirty="0"/>
              <a:t>rounding error</a:t>
            </a:r>
            <a:r>
              <a:rPr lang="zh-CN" altLang="en-US" sz="2800" dirty="0"/>
              <a:t>）</a:t>
            </a:r>
            <a:r>
              <a:rPr lang="en-US" altLang="zh-CN" dirty="0">
                <a:solidFill>
                  <a:srgbClr val="FF0000"/>
                </a:solidFill>
              </a:rPr>
              <a:t/>
            </a:r>
            <a:br>
              <a:rPr lang="en-US" altLang="zh-CN" dirty="0">
                <a:solidFill>
                  <a:srgbClr val="FF0000"/>
                </a:solidFill>
              </a:rPr>
            </a:b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3DD81487-D86B-6FCD-3B5A-18B57A7FAA3D}"/>
              </a:ext>
            </a:extLst>
          </p:cNvPr>
          <p:cNvSpPr>
            <a:spLocks noGrp="1"/>
          </p:cNvSpPr>
          <p:nvPr>
            <p:ph idx="1"/>
          </p:nvPr>
        </p:nvSpPr>
        <p:spPr>
          <a:xfrm>
            <a:off x="457200" y="1341438"/>
            <a:ext cx="8229600" cy="4530725"/>
          </a:xfrm>
          <a:solidFill>
            <a:schemeClr val="accent6">
              <a:lumMod val="20000"/>
              <a:lumOff val="80000"/>
            </a:schemeClr>
          </a:solidFill>
          <a:ln w="15875">
            <a:solidFill>
              <a:schemeClr val="tx1"/>
            </a:solidFill>
          </a:ln>
        </p:spPr>
        <p:txBody>
          <a:bodyPr/>
          <a:lstStyle/>
          <a:p>
            <a:pPr marL="0" indent="0">
              <a:buNone/>
              <a:defRPr/>
            </a:pPr>
            <a:r>
              <a:rPr lang="en-US" altLang="zh-CN" dirty="0">
                <a:solidFill>
                  <a:srgbClr val="0033CC"/>
                </a:solidFill>
              </a:rPr>
              <a:t>  </a:t>
            </a:r>
            <a:r>
              <a:rPr lang="zh-CN" altLang="en-US" dirty="0">
                <a:solidFill>
                  <a:srgbClr val="0033CC"/>
                </a:solidFill>
              </a:rPr>
              <a:t>把</a:t>
            </a:r>
            <a:r>
              <a:rPr lang="en-US" altLang="zh-CN" dirty="0">
                <a:solidFill>
                  <a:srgbClr val="0033CC"/>
                </a:solidFill>
              </a:rPr>
              <a:t>0.1</a:t>
            </a:r>
            <a:r>
              <a:rPr lang="zh-CN" altLang="en-US" dirty="0">
                <a:solidFill>
                  <a:srgbClr val="0033CC"/>
                </a:solidFill>
              </a:rPr>
              <a:t>累加</a:t>
            </a:r>
            <a:r>
              <a:rPr lang="en-US" altLang="zh-CN" dirty="0">
                <a:solidFill>
                  <a:srgbClr val="0033CC"/>
                </a:solidFill>
              </a:rPr>
              <a:t>100</a:t>
            </a:r>
            <a:r>
              <a:rPr lang="zh-CN" altLang="en-US" dirty="0">
                <a:solidFill>
                  <a:srgbClr val="0033CC"/>
                </a:solidFill>
              </a:rPr>
              <a:t>万次</a:t>
            </a:r>
            <a:endParaRPr lang="en-US" altLang="zh-CN" dirty="0">
              <a:solidFill>
                <a:srgbClr val="0033CC"/>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lvl="1" indent="0">
              <a:lnSpc>
                <a:spcPct val="200000"/>
              </a:lnSpc>
              <a:buClr>
                <a:schemeClr val="accent1"/>
              </a:buClr>
              <a:buSzPct val="65000"/>
              <a:buFont typeface="Wingdings" panose="05000000000000000000" pitchFamily="2" charset="2"/>
              <a:buNone/>
              <a:defRPr/>
            </a:pPr>
            <a:r>
              <a:rPr lang="zh-CN" altLang="en-US" dirty="0" smtClean="0"/>
              <a:t>  输出</a:t>
            </a:r>
            <a:r>
              <a:rPr lang="zh-CN" altLang="en-US" dirty="0"/>
              <a:t>为</a:t>
            </a:r>
            <a:r>
              <a:rPr lang="en-US" altLang="zh-CN" b="1" dirty="0" smtClean="0">
                <a:solidFill>
                  <a:srgbClr val="0033CC"/>
                </a:solidFill>
              </a:rPr>
              <a:t>100000.00000133288</a:t>
            </a:r>
            <a:endParaRPr lang="en-US" altLang="zh-CN" b="1" dirty="0">
              <a:solidFill>
                <a:srgbClr val="0033CC"/>
              </a:solidFill>
            </a:endParaRPr>
          </a:p>
        </p:txBody>
      </p:sp>
      <p:sp>
        <p:nvSpPr>
          <p:cNvPr id="32772" name="灯片编号占位符 3">
            <a:extLst>
              <a:ext uri="{FF2B5EF4-FFF2-40B4-BE49-F238E27FC236}">
                <a16:creationId xmlns:a16="http://schemas.microsoft.com/office/drawing/2014/main" xmlns="" id="{FCAC8745-407B-7787-7348-7E4BC0317AC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8FB493-5FFF-425A-9545-3BE16CF38DE8}" type="slidenum">
              <a:rPr lang="en-US" altLang="zh-CN" smtClean="0">
                <a:solidFill>
                  <a:srgbClr val="002060"/>
                </a:solidFill>
                <a:latin typeface="黑体" panose="02010609060101010101" pitchFamily="49" charset="-122"/>
                <a:ea typeface="黑体" panose="02010609060101010101" pitchFamily="49" charset="-122"/>
              </a:rPr>
              <a:pPr/>
              <a:t>44</a:t>
            </a:fld>
            <a:endParaRPr lang="en-US" altLang="zh-CN">
              <a:solidFill>
                <a:srgbClr val="002060"/>
              </a:solidFill>
              <a:latin typeface="黑体" panose="02010609060101010101" pitchFamily="49" charset="-122"/>
              <a:ea typeface="黑体" panose="02010609060101010101" pitchFamily="49" charset="-122"/>
            </a:endParaRPr>
          </a:p>
        </p:txBody>
      </p:sp>
      <p:sp>
        <p:nvSpPr>
          <p:cNvPr id="32773" name="TextBox 1">
            <a:extLst>
              <a:ext uri="{FF2B5EF4-FFF2-40B4-BE49-F238E27FC236}">
                <a16:creationId xmlns:a16="http://schemas.microsoft.com/office/drawing/2014/main" xmlns="" id="{99E5ED2A-9C6F-B655-809B-81BA1F1D6577}"/>
              </a:ext>
            </a:extLst>
          </p:cNvPr>
          <p:cNvSpPr txBox="1">
            <a:spLocks noChangeArrowheads="1"/>
          </p:cNvSpPr>
          <p:nvPr/>
        </p:nvSpPr>
        <p:spPr bwMode="auto">
          <a:xfrm>
            <a:off x="684287" y="2090737"/>
            <a:ext cx="7704137" cy="2264274"/>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dirty="0"/>
              <a:t># </a:t>
            </a:r>
            <a:r>
              <a:rPr lang="zh-CN" altLang="en-US" sz="2400" dirty="0"/>
              <a:t>程序</a:t>
            </a:r>
            <a:r>
              <a:rPr lang="en-US" altLang="zh-CN" sz="2400" dirty="0"/>
              <a:t>1.4  </a:t>
            </a:r>
          </a:p>
          <a:p>
            <a:pPr>
              <a:lnSpc>
                <a:spcPct val="120000"/>
              </a:lnSpc>
            </a:pPr>
            <a:r>
              <a:rPr lang="en-US" altLang="zh-CN" sz="2400" dirty="0"/>
              <a:t>x = </a:t>
            </a:r>
            <a:r>
              <a:rPr lang="en-US" altLang="zh-CN" sz="2400" dirty="0" smtClean="0"/>
              <a:t>0.0</a:t>
            </a:r>
            <a:endParaRPr lang="en-US" altLang="zh-CN" sz="2400" dirty="0"/>
          </a:p>
          <a:p>
            <a:pPr>
              <a:lnSpc>
                <a:spcPct val="120000"/>
              </a:lnSpc>
            </a:pPr>
            <a:r>
              <a:rPr lang="en-US" altLang="zh-CN" sz="2400" dirty="0"/>
              <a:t>for </a:t>
            </a:r>
            <a:r>
              <a:rPr lang="en-US" altLang="zh-CN" sz="2400" dirty="0" err="1"/>
              <a:t>i</a:t>
            </a:r>
            <a:r>
              <a:rPr lang="en-US" altLang="zh-CN" sz="2400" dirty="0"/>
              <a:t> in range (1000000):</a:t>
            </a:r>
          </a:p>
          <a:p>
            <a:pPr>
              <a:lnSpc>
                <a:spcPct val="120000"/>
              </a:lnSpc>
            </a:pPr>
            <a:r>
              <a:rPr lang="en-US" altLang="zh-CN" sz="2400" dirty="0"/>
              <a:t>    x = x + </a:t>
            </a:r>
            <a:r>
              <a:rPr lang="en-US" altLang="zh-CN" sz="2400" dirty="0" smtClean="0"/>
              <a:t>0.1</a:t>
            </a:r>
            <a:endParaRPr lang="en-US" altLang="zh-CN" sz="2400" dirty="0"/>
          </a:p>
          <a:p>
            <a:pPr>
              <a:lnSpc>
                <a:spcPct val="120000"/>
              </a:lnSpc>
            </a:pPr>
            <a:r>
              <a:rPr lang="en-US" altLang="zh-CN" sz="2400" dirty="0"/>
              <a:t>print("sum result = ", x)     #</a:t>
            </a:r>
            <a:r>
              <a:rPr lang="zh-CN" altLang="en-US" sz="2400" dirty="0"/>
              <a:t>输出</a:t>
            </a:r>
            <a:endParaRPr lang="en-US" altLang="zh-CN" sz="2400" dirty="0"/>
          </a:p>
        </p:txBody>
      </p:sp>
      <p:sp>
        <p:nvSpPr>
          <p:cNvPr id="7" name="矩形 6">
            <a:extLst>
              <a:ext uri="{FF2B5EF4-FFF2-40B4-BE49-F238E27FC236}">
                <a16:creationId xmlns:a16="http://schemas.microsoft.com/office/drawing/2014/main" xmlns="" id="{CCF34862-72C8-115F-862C-727D3D810C14}"/>
              </a:ext>
            </a:extLst>
          </p:cNvPr>
          <p:cNvSpPr>
            <a:spLocks noChangeArrowheads="1"/>
          </p:cNvSpPr>
          <p:nvPr/>
        </p:nvSpPr>
        <p:spPr bwMode="auto">
          <a:xfrm>
            <a:off x="5148064" y="5137373"/>
            <a:ext cx="3181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怎么不是</a:t>
            </a:r>
            <a:r>
              <a:rPr lang="en-US" altLang="zh-CN"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100000</a:t>
            </a:r>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xmlns="" id="{62033649-F342-1BDF-3ECB-FC7A59F3FCC0}"/>
              </a:ext>
            </a:extLst>
          </p:cNvPr>
          <p:cNvSpPr>
            <a:spLocks noGrp="1" noChangeArrowheads="1"/>
          </p:cNvSpPr>
          <p:nvPr>
            <p:ph type="title"/>
          </p:nvPr>
        </p:nvSpPr>
        <p:spPr/>
        <p:txBody>
          <a:bodyPr/>
          <a:lstStyle/>
          <a:p>
            <a:r>
              <a:rPr lang="zh-CN" altLang="en-US" dirty="0"/>
              <a:t>实例</a:t>
            </a:r>
            <a:r>
              <a:rPr lang="en-US" altLang="zh-CN" dirty="0"/>
              <a:t>3 - </a:t>
            </a:r>
            <a:r>
              <a:rPr lang="zh-CN" altLang="en-US" dirty="0"/>
              <a:t>化整误差</a:t>
            </a: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7EA97311-3C99-B275-2D3F-156B295CE7D4}"/>
              </a:ext>
            </a:extLst>
          </p:cNvPr>
          <p:cNvSpPr>
            <a:spLocks noGrp="1"/>
          </p:cNvSpPr>
          <p:nvPr>
            <p:ph idx="1"/>
          </p:nvPr>
        </p:nvSpPr>
        <p:spPr>
          <a:xfrm>
            <a:off x="457200" y="1341438"/>
            <a:ext cx="8229600" cy="4823866"/>
          </a:xfrm>
          <a:solidFill>
            <a:schemeClr val="accent6">
              <a:lumMod val="20000"/>
              <a:lumOff val="80000"/>
            </a:schemeClr>
          </a:solidFill>
          <a:ln w="12700">
            <a:solidFill>
              <a:schemeClr val="tx1"/>
            </a:solidFill>
          </a:ln>
        </p:spPr>
        <p:txBody>
          <a:bodyPr/>
          <a:lstStyle/>
          <a:p>
            <a:pPr>
              <a:defRPr/>
            </a:pPr>
            <a:r>
              <a:rPr lang="zh-CN" altLang="en-US" dirty="0"/>
              <a:t>原因是</a:t>
            </a:r>
            <a:r>
              <a:rPr lang="zh-CN" altLang="en-US" dirty="0">
                <a:solidFill>
                  <a:srgbClr val="FF0000"/>
                </a:solidFill>
                <a:effectLst>
                  <a:outerShdw blurRad="38100" dist="38100" dir="2700000" algn="tl">
                    <a:srgbClr val="000000">
                      <a:alpha val="43137"/>
                    </a:srgbClr>
                  </a:outerShdw>
                </a:effectLst>
              </a:rPr>
              <a:t>化整误差</a:t>
            </a:r>
            <a:r>
              <a:rPr lang="zh-CN" altLang="en-US" dirty="0"/>
              <a:t>（</a:t>
            </a:r>
            <a:r>
              <a:rPr lang="en-US" altLang="zh-CN" dirty="0"/>
              <a:t>rounding error</a:t>
            </a:r>
            <a:r>
              <a:rPr lang="zh-CN" altLang="en-US" dirty="0"/>
              <a:t>）</a:t>
            </a:r>
            <a:endParaRPr lang="en-US" altLang="zh-CN" dirty="0"/>
          </a:p>
          <a:p>
            <a:pPr lvl="1">
              <a:lnSpc>
                <a:spcPct val="150000"/>
              </a:lnSpc>
              <a:defRPr/>
            </a:pPr>
            <a:r>
              <a:rPr lang="zh-CN" altLang="en-US" dirty="0"/>
              <a:t>在运用有效位数的二进制表示数值的电脑中，只要表示</a:t>
            </a:r>
            <a:r>
              <a:rPr lang="zh-CN" altLang="en-US" b="1" dirty="0">
                <a:solidFill>
                  <a:srgbClr val="0033CC"/>
                </a:solidFill>
              </a:rPr>
              <a:t>实数，不可避免就会</a:t>
            </a:r>
            <a:r>
              <a:rPr lang="zh-CN" altLang="en-US" b="1" dirty="0" smtClean="0">
                <a:solidFill>
                  <a:srgbClr val="0033CC"/>
                </a:solidFill>
              </a:rPr>
              <a:t>出现</a:t>
            </a:r>
            <a:r>
              <a:rPr lang="zh-CN" altLang="en-US" b="1" dirty="0">
                <a:solidFill>
                  <a:srgbClr val="0033CC"/>
                </a:solidFill>
              </a:rPr>
              <a:t>化</a:t>
            </a:r>
            <a:r>
              <a:rPr lang="zh-CN" altLang="en-US" b="1" dirty="0" smtClean="0">
                <a:solidFill>
                  <a:srgbClr val="0033CC"/>
                </a:solidFill>
              </a:rPr>
              <a:t>整误差</a:t>
            </a:r>
            <a:r>
              <a:rPr lang="zh-CN" altLang="en-US" dirty="0"/>
              <a:t>。</a:t>
            </a:r>
            <a:endParaRPr lang="en-US" altLang="zh-CN" dirty="0"/>
          </a:p>
          <a:p>
            <a:pPr lvl="2">
              <a:lnSpc>
                <a:spcPct val="150000"/>
              </a:lnSpc>
              <a:defRPr/>
            </a:pPr>
            <a:r>
              <a:rPr lang="zh-CN" altLang="en-US" dirty="0">
                <a:solidFill>
                  <a:srgbClr val="0033CC"/>
                </a:solidFill>
              </a:rPr>
              <a:t>十进制的</a:t>
            </a:r>
            <a:r>
              <a:rPr lang="en-US" altLang="zh-CN" dirty="0">
                <a:solidFill>
                  <a:srgbClr val="0033CC"/>
                </a:solidFill>
              </a:rPr>
              <a:t>0.1</a:t>
            </a:r>
            <a:r>
              <a:rPr lang="zh-CN" altLang="en-US" dirty="0">
                <a:solidFill>
                  <a:srgbClr val="0033CC"/>
                </a:solidFill>
              </a:rPr>
              <a:t>在变为二进制的过程中，成为循环小数</a:t>
            </a:r>
            <a:endParaRPr lang="en-US" altLang="zh-CN" dirty="0">
              <a:solidFill>
                <a:srgbClr val="0033CC"/>
              </a:solidFill>
            </a:endParaRPr>
          </a:p>
          <a:p>
            <a:pPr marL="671512" lvl="2" indent="0">
              <a:lnSpc>
                <a:spcPct val="150000"/>
              </a:lnSpc>
              <a:buFont typeface="Wingdings" panose="05000000000000000000" pitchFamily="2" charset="2"/>
              <a:buNone/>
              <a:defRPr/>
            </a:pPr>
            <a:r>
              <a:rPr lang="en-US" altLang="zh-CN" dirty="0">
                <a:solidFill>
                  <a:srgbClr val="0033CC"/>
                </a:solidFill>
              </a:rPr>
              <a:t>   (0.1)</a:t>
            </a:r>
            <a:r>
              <a:rPr lang="en-US" altLang="zh-CN" baseline="-25000" dirty="0">
                <a:solidFill>
                  <a:srgbClr val="0033CC"/>
                </a:solidFill>
              </a:rPr>
              <a:t>10</a:t>
            </a:r>
            <a:r>
              <a:rPr lang="en-US" altLang="zh-CN" dirty="0">
                <a:solidFill>
                  <a:srgbClr val="0033CC"/>
                </a:solidFill>
              </a:rPr>
              <a:t> = (0.0001100110011…)</a:t>
            </a:r>
            <a:r>
              <a:rPr lang="en-US" altLang="zh-CN" baseline="-25000" dirty="0">
                <a:solidFill>
                  <a:srgbClr val="0033CC"/>
                </a:solidFill>
              </a:rPr>
              <a:t>2</a:t>
            </a:r>
          </a:p>
          <a:p>
            <a:pPr lvl="2">
              <a:lnSpc>
                <a:spcPct val="150000"/>
              </a:lnSpc>
              <a:defRPr/>
            </a:pPr>
            <a:r>
              <a:rPr lang="zh-CN" altLang="en-US" dirty="0">
                <a:solidFill>
                  <a:srgbClr val="0033CC"/>
                </a:solidFill>
              </a:rPr>
              <a:t>发生化整，变成了比</a:t>
            </a:r>
            <a:r>
              <a:rPr lang="en-US" altLang="zh-CN" dirty="0">
                <a:solidFill>
                  <a:srgbClr val="0033CC"/>
                </a:solidFill>
              </a:rPr>
              <a:t>0.1</a:t>
            </a:r>
            <a:r>
              <a:rPr lang="zh-CN" altLang="en-US" dirty="0">
                <a:solidFill>
                  <a:srgbClr val="0033CC"/>
                </a:solidFill>
              </a:rPr>
              <a:t>稍大的值。</a:t>
            </a:r>
            <a:endParaRPr lang="en-US" altLang="zh-CN" dirty="0"/>
          </a:p>
          <a:p>
            <a:pPr lvl="1">
              <a:lnSpc>
                <a:spcPct val="150000"/>
              </a:lnSpc>
              <a:defRPr/>
            </a:pPr>
            <a:r>
              <a:rPr lang="zh-CN" altLang="en-US" dirty="0"/>
              <a:t>计算过程中不应该采用诸如上述化整误差产生巨大影响的算法</a:t>
            </a:r>
            <a:r>
              <a:rPr lang="zh-CN" altLang="en-US" dirty="0" smtClean="0"/>
              <a:t>。</a:t>
            </a:r>
            <a:endParaRPr lang="en-US" altLang="zh-CN" dirty="0"/>
          </a:p>
        </p:txBody>
      </p:sp>
      <p:sp>
        <p:nvSpPr>
          <p:cNvPr id="33796" name="灯片编号占位符 3">
            <a:extLst>
              <a:ext uri="{FF2B5EF4-FFF2-40B4-BE49-F238E27FC236}">
                <a16:creationId xmlns:a16="http://schemas.microsoft.com/office/drawing/2014/main" xmlns="" id="{931BF225-877C-C12B-F737-27CEDDFFDFE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96BB3A-CFC9-4226-B5A3-B8C18FA865CA}" type="slidenum">
              <a:rPr lang="en-US" altLang="zh-CN" smtClean="0">
                <a:solidFill>
                  <a:srgbClr val="002060"/>
                </a:solidFill>
                <a:latin typeface="黑体" panose="02010609060101010101" pitchFamily="49" charset="-122"/>
                <a:ea typeface="黑体" panose="02010609060101010101" pitchFamily="49" charset="-122"/>
              </a:rPr>
              <a:pPr/>
              <a:t>45</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xmlns="" id="{B437B815-0A35-89F4-C816-CCC83F7FC35A}"/>
              </a:ext>
            </a:extLst>
          </p:cNvPr>
          <p:cNvSpPr>
            <a:spLocks noGrp="1" noChangeArrowheads="1"/>
          </p:cNvSpPr>
          <p:nvPr>
            <p:ph type="title"/>
          </p:nvPr>
        </p:nvSpPr>
        <p:spPr/>
        <p:txBody>
          <a:bodyPr/>
          <a:lstStyle/>
          <a:p>
            <a:r>
              <a:rPr lang="en-US" altLang="zh-CN" dirty="0"/>
              <a:t>2 Python</a:t>
            </a:r>
            <a:r>
              <a:rPr lang="zh-CN" altLang="en-US" dirty="0"/>
              <a:t>解决误差的模块</a:t>
            </a: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864613CA-BD23-D50A-AE08-A24DFB86220F}"/>
              </a:ext>
            </a:extLst>
          </p:cNvPr>
          <p:cNvSpPr>
            <a:spLocks noGrp="1"/>
          </p:cNvSpPr>
          <p:nvPr>
            <p:ph idx="1"/>
          </p:nvPr>
        </p:nvSpPr>
        <p:spPr>
          <a:xfrm>
            <a:off x="457200" y="1341439"/>
            <a:ext cx="8229600" cy="1295474"/>
          </a:xfrm>
          <a:solidFill>
            <a:schemeClr val="accent6">
              <a:lumMod val="20000"/>
              <a:lumOff val="80000"/>
            </a:schemeClr>
          </a:solidFill>
          <a:ln w="12700">
            <a:solidFill>
              <a:schemeClr val="tx1"/>
            </a:solidFill>
          </a:ln>
        </p:spPr>
        <p:txBody>
          <a:bodyPr/>
          <a:lstStyle/>
          <a:p>
            <a:pPr>
              <a:defRPr/>
            </a:pPr>
            <a:r>
              <a:rPr lang="zh-CN" altLang="en-US" dirty="0" smtClean="0"/>
              <a:t>一、</a:t>
            </a:r>
            <a:r>
              <a:rPr lang="en-US" altLang="zh-CN" dirty="0" smtClean="0"/>
              <a:t>Decimal</a:t>
            </a:r>
            <a:r>
              <a:rPr lang="zh-CN" altLang="en-US" dirty="0"/>
              <a:t>模块</a:t>
            </a:r>
            <a:r>
              <a:rPr lang="en-US" altLang="zh-CN" dirty="0"/>
              <a:t>– </a:t>
            </a:r>
            <a:r>
              <a:rPr lang="zh-CN" altLang="en-US" dirty="0">
                <a:solidFill>
                  <a:srgbClr val="FF0000"/>
                </a:solidFill>
              </a:rPr>
              <a:t>正确管理二进制浮点数</a:t>
            </a:r>
            <a:endParaRPr lang="en-US" altLang="zh-CN" dirty="0">
              <a:solidFill>
                <a:srgbClr val="FF0000"/>
              </a:solidFill>
            </a:endParaRPr>
          </a:p>
          <a:p>
            <a:pPr marL="0" indent="0">
              <a:lnSpc>
                <a:spcPct val="150000"/>
              </a:lnSpc>
              <a:buFont typeface="Wingdings" panose="05000000000000000000" pitchFamily="2" charset="2"/>
              <a:buNone/>
              <a:defRPr/>
            </a:pPr>
            <a:r>
              <a:rPr lang="en-US" altLang="zh-CN" dirty="0"/>
              <a:t>     </a:t>
            </a:r>
            <a:r>
              <a:rPr lang="zh-CN" altLang="en-US" dirty="0">
                <a:solidFill>
                  <a:srgbClr val="0033CC"/>
                </a:solidFill>
              </a:rPr>
              <a:t>把</a:t>
            </a:r>
            <a:r>
              <a:rPr lang="en-US" altLang="zh-CN" dirty="0">
                <a:solidFill>
                  <a:srgbClr val="0033CC"/>
                </a:solidFill>
              </a:rPr>
              <a:t>0.1</a:t>
            </a:r>
            <a:r>
              <a:rPr lang="zh-CN" altLang="en-US" dirty="0">
                <a:solidFill>
                  <a:srgbClr val="0033CC"/>
                </a:solidFill>
              </a:rPr>
              <a:t>累加</a:t>
            </a:r>
            <a:r>
              <a:rPr lang="en-US" altLang="zh-CN" dirty="0">
                <a:solidFill>
                  <a:srgbClr val="0033CC"/>
                </a:solidFill>
              </a:rPr>
              <a:t>100</a:t>
            </a:r>
            <a:r>
              <a:rPr lang="zh-CN" altLang="en-US" dirty="0">
                <a:solidFill>
                  <a:srgbClr val="0033CC"/>
                </a:solidFill>
              </a:rPr>
              <a:t>万次</a:t>
            </a:r>
            <a:endParaRPr lang="en-US" altLang="zh-CN" dirty="0">
              <a:solidFill>
                <a:srgbClr val="0033CC"/>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p:txBody>
      </p:sp>
      <p:sp>
        <p:nvSpPr>
          <p:cNvPr id="38916" name="灯片编号占位符 3">
            <a:extLst>
              <a:ext uri="{FF2B5EF4-FFF2-40B4-BE49-F238E27FC236}">
                <a16:creationId xmlns:a16="http://schemas.microsoft.com/office/drawing/2014/main" xmlns="" id="{B5D4D069-0F49-7E6A-0C7B-0F4D48C6536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2464DE-69EB-4673-9EA8-B96F0C2DA7A1}" type="slidenum">
              <a:rPr lang="en-US" altLang="zh-CN" smtClean="0">
                <a:solidFill>
                  <a:srgbClr val="002060"/>
                </a:solidFill>
                <a:latin typeface="黑体" panose="02010609060101010101" pitchFamily="49" charset="-122"/>
                <a:ea typeface="黑体" panose="02010609060101010101" pitchFamily="49" charset="-122"/>
              </a:rPr>
              <a:pPr/>
              <a:t>46</a:t>
            </a:fld>
            <a:endParaRPr lang="en-US" altLang="zh-CN">
              <a:solidFill>
                <a:srgbClr val="002060"/>
              </a:solidFill>
              <a:latin typeface="黑体" panose="02010609060101010101" pitchFamily="49" charset="-122"/>
              <a:ea typeface="黑体" panose="02010609060101010101" pitchFamily="49" charset="-122"/>
            </a:endParaRPr>
          </a:p>
        </p:txBody>
      </p:sp>
      <p:sp>
        <p:nvSpPr>
          <p:cNvPr id="38917" name="TextBox 1">
            <a:extLst>
              <a:ext uri="{FF2B5EF4-FFF2-40B4-BE49-F238E27FC236}">
                <a16:creationId xmlns:a16="http://schemas.microsoft.com/office/drawing/2014/main" xmlns="" id="{A0DA2C31-ADB5-C2D3-95ED-CDF2801AF8C3}"/>
              </a:ext>
            </a:extLst>
          </p:cNvPr>
          <p:cNvSpPr txBox="1">
            <a:spLocks noChangeArrowheads="1"/>
          </p:cNvSpPr>
          <p:nvPr/>
        </p:nvSpPr>
        <p:spPr bwMode="auto">
          <a:xfrm>
            <a:off x="467544" y="2781300"/>
            <a:ext cx="8208912" cy="3231654"/>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 </a:t>
            </a:r>
            <a:r>
              <a:rPr lang="zh-CN" altLang="en-US" sz="2400" dirty="0"/>
              <a:t>程序</a:t>
            </a:r>
            <a:r>
              <a:rPr lang="en-US" altLang="zh-CN" sz="2400" dirty="0"/>
              <a:t>1.5  </a:t>
            </a:r>
          </a:p>
          <a:p>
            <a:pPr>
              <a:lnSpc>
                <a:spcPct val="150000"/>
              </a:lnSpc>
            </a:pPr>
            <a:r>
              <a:rPr lang="en-US" altLang="zh-CN" sz="2400" dirty="0">
                <a:solidFill>
                  <a:srgbClr val="FF0000"/>
                </a:solidFill>
              </a:rPr>
              <a:t>from decimal import </a:t>
            </a:r>
            <a:r>
              <a:rPr lang="en-US" altLang="zh-CN" sz="2400" dirty="0" smtClean="0">
                <a:solidFill>
                  <a:srgbClr val="FF0000"/>
                </a:solidFill>
              </a:rPr>
              <a:t>*</a:t>
            </a:r>
            <a:endParaRPr lang="en-US" altLang="zh-CN" sz="2400" dirty="0"/>
          </a:p>
          <a:p>
            <a:pPr>
              <a:lnSpc>
                <a:spcPct val="150000"/>
              </a:lnSpc>
            </a:pPr>
            <a:r>
              <a:rPr lang="en-US" altLang="zh-CN" sz="2400" dirty="0"/>
              <a:t>x = </a:t>
            </a:r>
            <a:r>
              <a:rPr lang="en-US" altLang="zh-CN" sz="2400" dirty="0">
                <a:solidFill>
                  <a:srgbClr val="FF0000"/>
                </a:solidFill>
              </a:rPr>
              <a:t>Decimal</a:t>
            </a:r>
            <a:r>
              <a:rPr lang="en-US" altLang="zh-CN" sz="2400" dirty="0"/>
              <a:t>("0.0</a:t>
            </a:r>
            <a:r>
              <a:rPr lang="en-US" altLang="zh-CN" sz="2400" dirty="0" smtClean="0"/>
              <a:t>")</a:t>
            </a:r>
            <a:endParaRPr lang="en-US" altLang="zh-CN" sz="2400" dirty="0"/>
          </a:p>
          <a:p>
            <a:pPr>
              <a:lnSpc>
                <a:spcPct val="150000"/>
              </a:lnSpc>
            </a:pPr>
            <a:r>
              <a:rPr lang="en-US" altLang="zh-CN" sz="2400" dirty="0"/>
              <a:t>for </a:t>
            </a:r>
            <a:r>
              <a:rPr lang="en-US" altLang="zh-CN" sz="2400" dirty="0" err="1"/>
              <a:t>i</a:t>
            </a:r>
            <a:r>
              <a:rPr lang="en-US" altLang="zh-CN" sz="2400" dirty="0"/>
              <a:t> in range (1000000):</a:t>
            </a:r>
          </a:p>
          <a:p>
            <a:pPr>
              <a:lnSpc>
                <a:spcPct val="150000"/>
              </a:lnSpc>
            </a:pPr>
            <a:r>
              <a:rPr lang="en-US" altLang="zh-CN" sz="2400" dirty="0"/>
              <a:t>    x = x + </a:t>
            </a:r>
            <a:r>
              <a:rPr lang="en-US" altLang="zh-CN" sz="2400" dirty="0">
                <a:solidFill>
                  <a:srgbClr val="FF0000"/>
                </a:solidFill>
              </a:rPr>
              <a:t>Decimal</a:t>
            </a:r>
            <a:r>
              <a:rPr lang="en-US" altLang="zh-CN" sz="2400" dirty="0"/>
              <a:t>("0.1")       #</a:t>
            </a:r>
            <a:r>
              <a:rPr lang="zh-CN" altLang="en-US" sz="2400" dirty="0"/>
              <a:t>十进制的</a:t>
            </a:r>
            <a:r>
              <a:rPr lang="en-US" altLang="zh-CN" sz="2400" dirty="0"/>
              <a:t>0.1 </a:t>
            </a:r>
          </a:p>
          <a:p>
            <a:pPr>
              <a:lnSpc>
                <a:spcPct val="150000"/>
              </a:lnSpc>
            </a:pPr>
            <a:r>
              <a:rPr lang="en-US" altLang="zh-CN" sz="2400" dirty="0"/>
              <a:t>print("sum result = ", x)     </a:t>
            </a:r>
            <a:r>
              <a:rPr lang="en-US" altLang="zh-CN" sz="2400" dirty="0" smtClean="0"/>
              <a:t>    #</a:t>
            </a:r>
            <a:r>
              <a:rPr lang="zh-CN" altLang="en-US" sz="2400" dirty="0"/>
              <a:t>输出</a:t>
            </a:r>
            <a:endParaRPr lang="en-US" altLang="zh-CN" sz="2400" dirty="0"/>
          </a:p>
        </p:txBody>
      </p:sp>
      <p:sp>
        <p:nvSpPr>
          <p:cNvPr id="7" name="矩形 6">
            <a:extLst>
              <a:ext uri="{FF2B5EF4-FFF2-40B4-BE49-F238E27FC236}">
                <a16:creationId xmlns:a16="http://schemas.microsoft.com/office/drawing/2014/main" xmlns="" id="{42500140-1B99-93E9-545A-32A1A1157C0D}"/>
              </a:ext>
            </a:extLst>
          </p:cNvPr>
          <p:cNvSpPr>
            <a:spLocks noChangeArrowheads="1"/>
          </p:cNvSpPr>
          <p:nvPr/>
        </p:nvSpPr>
        <p:spPr bwMode="auto">
          <a:xfrm>
            <a:off x="4572000" y="3213100"/>
            <a:ext cx="38131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结果为</a:t>
            </a:r>
            <a:r>
              <a:rPr lang="en-US" altLang="zh-CN"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100000.0</a:t>
            </a:r>
          </a:p>
          <a:p>
            <a:r>
              <a:rPr lang="zh-CN" altLang="en-US" sz="2800" dirty="0">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    不受化整误差的影响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xmlns="" id="{B3DA562F-FD70-56F9-323A-E2589577E49B}"/>
              </a:ext>
            </a:extLst>
          </p:cNvPr>
          <p:cNvSpPr>
            <a:spLocks noGrp="1" noChangeArrowheads="1"/>
          </p:cNvSpPr>
          <p:nvPr>
            <p:ph type="title"/>
          </p:nvPr>
        </p:nvSpPr>
        <p:spPr/>
        <p:txBody>
          <a:bodyPr/>
          <a:lstStyle/>
          <a:p>
            <a:r>
              <a:rPr lang="en-US" altLang="zh-CN" dirty="0"/>
              <a:t>2 Python</a:t>
            </a:r>
            <a:r>
              <a:rPr lang="zh-CN" altLang="en-US" dirty="0"/>
              <a:t>解决误差的模块</a:t>
            </a:r>
            <a:r>
              <a:rPr lang="en-US" altLang="zh-CN" dirty="0">
                <a:solidFill>
                  <a:srgbClr val="FF0000"/>
                </a:solidFill>
              </a:rPr>
              <a:t/>
            </a:r>
            <a:br>
              <a:rPr lang="en-US" altLang="zh-CN" dirty="0">
                <a:solidFill>
                  <a:srgbClr val="FF0000"/>
                </a:solidFill>
              </a:rPr>
            </a:br>
            <a:endParaRPr lang="zh-CN" altLang="en-US" dirty="0"/>
          </a:p>
        </p:txBody>
      </p:sp>
      <p:sp>
        <p:nvSpPr>
          <p:cNvPr id="3" name="内容占位符 2">
            <a:extLst>
              <a:ext uri="{FF2B5EF4-FFF2-40B4-BE49-F238E27FC236}">
                <a16:creationId xmlns:a16="http://schemas.microsoft.com/office/drawing/2014/main" xmlns="" id="{042EFDD4-A4C9-3F27-2DD5-7BE422230264}"/>
              </a:ext>
            </a:extLst>
          </p:cNvPr>
          <p:cNvSpPr>
            <a:spLocks noGrp="1"/>
          </p:cNvSpPr>
          <p:nvPr>
            <p:ph idx="1"/>
          </p:nvPr>
        </p:nvSpPr>
        <p:spPr>
          <a:xfrm>
            <a:off x="395536" y="1341438"/>
            <a:ext cx="8424936" cy="1550987"/>
          </a:xfrm>
          <a:solidFill>
            <a:schemeClr val="accent6">
              <a:lumMod val="20000"/>
              <a:lumOff val="80000"/>
            </a:schemeClr>
          </a:solidFill>
          <a:ln w="12700">
            <a:solidFill>
              <a:schemeClr val="tx1"/>
            </a:solidFill>
          </a:ln>
        </p:spPr>
        <p:txBody>
          <a:bodyPr/>
          <a:lstStyle/>
          <a:p>
            <a:pPr>
              <a:defRPr/>
            </a:pPr>
            <a:r>
              <a:rPr lang="zh-CN" altLang="en-US" dirty="0" smtClean="0"/>
              <a:t>二、</a:t>
            </a:r>
            <a:r>
              <a:rPr lang="en-US" altLang="zh-CN" dirty="0" smtClean="0"/>
              <a:t>Fractions</a:t>
            </a:r>
            <a:r>
              <a:rPr lang="zh-CN" altLang="en-US" dirty="0"/>
              <a:t>模块</a:t>
            </a:r>
            <a:r>
              <a:rPr lang="en-US" altLang="zh-CN" dirty="0"/>
              <a:t>– </a:t>
            </a:r>
            <a:r>
              <a:rPr lang="zh-CN" altLang="en-US" dirty="0">
                <a:solidFill>
                  <a:srgbClr val="FF0000"/>
                </a:solidFill>
              </a:rPr>
              <a:t>直接分数计算</a:t>
            </a:r>
            <a:endParaRPr lang="en-US" altLang="zh-CN" dirty="0">
              <a:solidFill>
                <a:srgbClr val="FF0000"/>
              </a:solidFill>
            </a:endParaRPr>
          </a:p>
          <a:p>
            <a:pPr marL="0" indent="0">
              <a:lnSpc>
                <a:spcPct val="150000"/>
              </a:lnSpc>
              <a:buFont typeface="Wingdings" panose="05000000000000000000" pitchFamily="2" charset="2"/>
              <a:buNone/>
              <a:defRPr/>
            </a:pPr>
            <a:r>
              <a:rPr lang="en-US" altLang="zh-CN" dirty="0"/>
              <a:t>     </a:t>
            </a:r>
            <a:endParaRPr lang="en-US" altLang="zh-CN" dirty="0">
              <a:solidFill>
                <a:srgbClr val="0033CC"/>
              </a:solidFill>
            </a:endParaRP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a:p>
        </p:txBody>
      </p:sp>
      <p:sp>
        <p:nvSpPr>
          <p:cNvPr id="39940" name="灯片编号占位符 3">
            <a:extLst>
              <a:ext uri="{FF2B5EF4-FFF2-40B4-BE49-F238E27FC236}">
                <a16:creationId xmlns:a16="http://schemas.microsoft.com/office/drawing/2014/main" xmlns="" id="{81599588-E879-F6BF-4EEC-52410D81CEC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5AD6AB-C642-4B15-A4F6-09403B8301AB}" type="slidenum">
              <a:rPr lang="en-US" altLang="zh-CN" smtClean="0">
                <a:solidFill>
                  <a:srgbClr val="002060"/>
                </a:solidFill>
                <a:latin typeface="黑体" panose="02010609060101010101" pitchFamily="49" charset="-122"/>
                <a:ea typeface="黑体" panose="02010609060101010101" pitchFamily="49" charset="-122"/>
              </a:rPr>
              <a:pPr/>
              <a:t>47</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TextBox 1">
            <a:extLst>
              <a:ext uri="{FF2B5EF4-FFF2-40B4-BE49-F238E27FC236}">
                <a16:creationId xmlns:a16="http://schemas.microsoft.com/office/drawing/2014/main" xmlns="" id="{3F96A6EE-006E-CC2F-AC1F-AA6526FAD1D5}"/>
              </a:ext>
            </a:extLst>
          </p:cNvPr>
          <p:cNvSpPr txBox="1">
            <a:spLocks noChangeArrowheads="1"/>
          </p:cNvSpPr>
          <p:nvPr/>
        </p:nvSpPr>
        <p:spPr bwMode="auto">
          <a:xfrm>
            <a:off x="395536" y="3037036"/>
            <a:ext cx="8424936" cy="3416300"/>
          </a:xfrm>
          <a:prstGeom prst="rect">
            <a:avLst/>
          </a:prstGeom>
          <a:solidFill>
            <a:schemeClr val="accent5">
              <a:lumMod val="20000"/>
              <a:lumOff val="80000"/>
            </a:schemeClr>
          </a:solidFill>
          <a:ln w="12700">
            <a:solidFill>
              <a:schemeClr val="tx1"/>
            </a:solidFill>
            <a:miter lim="800000"/>
            <a:headEnd/>
            <a:tailEnd/>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 </a:t>
            </a:r>
            <a:r>
              <a:rPr lang="zh-CN" altLang="en-US" sz="2400" dirty="0"/>
              <a:t>程序</a:t>
            </a:r>
            <a:r>
              <a:rPr lang="en-US" altLang="zh-CN" sz="2400" dirty="0"/>
              <a:t>1.6  </a:t>
            </a:r>
          </a:p>
          <a:p>
            <a:r>
              <a:rPr lang="en-US" altLang="zh-CN" sz="2400" dirty="0"/>
              <a:t>from </a:t>
            </a:r>
            <a:r>
              <a:rPr lang="en-US" altLang="zh-CN" sz="2400" dirty="0">
                <a:solidFill>
                  <a:srgbClr val="FF0000"/>
                </a:solidFill>
              </a:rPr>
              <a:t>fractions</a:t>
            </a:r>
            <a:r>
              <a:rPr lang="en-US" altLang="zh-CN" sz="2400" dirty="0"/>
              <a:t> import </a:t>
            </a:r>
            <a:r>
              <a:rPr lang="en-US" altLang="zh-CN" sz="2400" dirty="0" smtClean="0">
                <a:solidFill>
                  <a:srgbClr val="FF0000"/>
                </a:solidFill>
              </a:rPr>
              <a:t>Fraction       </a:t>
            </a:r>
            <a:r>
              <a:rPr lang="en-US" altLang="zh-CN" sz="2400" dirty="0" smtClean="0">
                <a:solidFill>
                  <a:srgbClr val="0033CC"/>
                </a:solidFill>
              </a:rPr>
              <a:t>#</a:t>
            </a:r>
            <a:r>
              <a:rPr lang="zh-CN" altLang="en-US" sz="2400" dirty="0" smtClean="0">
                <a:solidFill>
                  <a:srgbClr val="0033CC"/>
                </a:solidFill>
              </a:rPr>
              <a:t>引入</a:t>
            </a:r>
            <a:r>
              <a:rPr lang="en-US" altLang="zh-CN" sz="2400" dirty="0" err="1">
                <a:solidFill>
                  <a:srgbClr val="0033CC"/>
                </a:solidFill>
              </a:rPr>
              <a:t>fractions.Fraction</a:t>
            </a:r>
            <a:r>
              <a:rPr lang="zh-CN" altLang="en-US" sz="2400" dirty="0">
                <a:solidFill>
                  <a:srgbClr val="0033CC"/>
                </a:solidFill>
              </a:rPr>
              <a:t>类</a:t>
            </a:r>
            <a:endParaRPr lang="en-US" altLang="zh-CN" sz="2400" dirty="0">
              <a:solidFill>
                <a:srgbClr val="0033CC"/>
              </a:solidFill>
            </a:endParaRPr>
          </a:p>
          <a:p>
            <a:endParaRPr lang="en-US" altLang="zh-CN" sz="2400" dirty="0"/>
          </a:p>
          <a:p>
            <a:pPr algn="r"/>
            <a:r>
              <a:rPr lang="en-US" altLang="zh-CN" sz="2400" dirty="0" smtClean="0"/>
              <a:t>#</a:t>
            </a:r>
            <a:r>
              <a:rPr lang="zh-CN" altLang="en-US" sz="2400" b="1" dirty="0" smtClean="0"/>
              <a:t>输出</a:t>
            </a:r>
            <a:r>
              <a:rPr lang="en-US" altLang="zh-CN" sz="2400" b="1" dirty="0" smtClean="0"/>
              <a:t>1/2</a:t>
            </a:r>
            <a:r>
              <a:rPr lang="zh-CN" altLang="en-US" sz="2400" b="1" dirty="0" smtClean="0"/>
              <a:t>和</a:t>
            </a:r>
            <a:r>
              <a:rPr lang="en-US" altLang="zh-CN" sz="2400" b="1" dirty="0" smtClean="0"/>
              <a:t>1/5</a:t>
            </a:r>
            <a:r>
              <a:rPr lang="zh-CN" altLang="en-US" sz="2400" b="1" dirty="0" smtClean="0"/>
              <a:t>，</a:t>
            </a:r>
            <a:r>
              <a:rPr lang="zh-CN" altLang="en-US" sz="2400" b="1" dirty="0" smtClean="0">
                <a:solidFill>
                  <a:srgbClr val="0033CC"/>
                </a:solidFill>
              </a:rPr>
              <a:t>约分</a:t>
            </a:r>
            <a:endParaRPr lang="en-US" altLang="zh-CN" sz="2400" b="1" dirty="0">
              <a:solidFill>
                <a:srgbClr val="0033CC"/>
              </a:solidFill>
            </a:endParaRPr>
          </a:p>
          <a:p>
            <a:r>
              <a:rPr lang="en-US" altLang="zh-CN" sz="2400" dirty="0"/>
              <a:t>print(</a:t>
            </a:r>
            <a:r>
              <a:rPr lang="en-US" altLang="zh-CN" sz="2400" dirty="0">
                <a:solidFill>
                  <a:srgbClr val="FF0000"/>
                </a:solidFill>
              </a:rPr>
              <a:t>Fraction</a:t>
            </a:r>
            <a:r>
              <a:rPr lang="en-US" altLang="zh-CN" sz="2400" dirty="0"/>
              <a:t>(5, 10), </a:t>
            </a:r>
            <a:r>
              <a:rPr lang="en-US" altLang="zh-CN" sz="2400" dirty="0">
                <a:solidFill>
                  <a:srgbClr val="FF0000"/>
                </a:solidFill>
              </a:rPr>
              <a:t>Fraction</a:t>
            </a:r>
            <a:r>
              <a:rPr lang="en-US" altLang="zh-CN" sz="2400" dirty="0"/>
              <a:t>(3, 15)) </a:t>
            </a:r>
          </a:p>
          <a:p>
            <a:pPr algn="r"/>
            <a:r>
              <a:rPr lang="en-US" altLang="zh-CN" sz="2400" dirty="0" smtClean="0"/>
              <a:t># </a:t>
            </a:r>
            <a:r>
              <a:rPr lang="en-US" altLang="zh-CN" sz="2400" dirty="0"/>
              <a:t>1/3 + 1/7</a:t>
            </a:r>
          </a:p>
          <a:p>
            <a:r>
              <a:rPr lang="en-US" altLang="zh-CN" sz="2400" dirty="0"/>
              <a:t>print(</a:t>
            </a:r>
            <a:r>
              <a:rPr lang="en-US" altLang="zh-CN" sz="2400" dirty="0">
                <a:solidFill>
                  <a:srgbClr val="FF0000"/>
                </a:solidFill>
              </a:rPr>
              <a:t>Fraction</a:t>
            </a:r>
            <a:r>
              <a:rPr lang="en-US" altLang="zh-CN" sz="2400" dirty="0"/>
              <a:t>(1, 3) + </a:t>
            </a:r>
            <a:r>
              <a:rPr lang="en-US" altLang="zh-CN" sz="2400" dirty="0">
                <a:solidFill>
                  <a:srgbClr val="FF0000"/>
                </a:solidFill>
              </a:rPr>
              <a:t>Fraction</a:t>
            </a:r>
            <a:r>
              <a:rPr lang="en-US" altLang="zh-CN" sz="2400" dirty="0"/>
              <a:t>(1, 7)) </a:t>
            </a:r>
          </a:p>
          <a:p>
            <a:pPr algn="r"/>
            <a:r>
              <a:rPr lang="en-US" altLang="zh-CN" sz="2400" dirty="0"/>
              <a:t>                 # 5/3 * 6/7 * 3/2</a:t>
            </a:r>
          </a:p>
          <a:p>
            <a:r>
              <a:rPr lang="en-US" altLang="zh-CN" sz="2400" dirty="0"/>
              <a:t>print(</a:t>
            </a:r>
            <a:r>
              <a:rPr lang="en-US" altLang="zh-CN" sz="2400" dirty="0">
                <a:solidFill>
                  <a:srgbClr val="FF0000"/>
                </a:solidFill>
              </a:rPr>
              <a:t>Fraction</a:t>
            </a:r>
            <a:r>
              <a:rPr lang="en-US" altLang="zh-CN" sz="2400" dirty="0"/>
              <a:t>(5, 3) * </a:t>
            </a:r>
            <a:r>
              <a:rPr lang="en-US" altLang="zh-CN" sz="2400" dirty="0">
                <a:solidFill>
                  <a:srgbClr val="FF0000"/>
                </a:solidFill>
              </a:rPr>
              <a:t>Fraction</a:t>
            </a:r>
            <a:r>
              <a:rPr lang="en-US" altLang="zh-CN" sz="2400" dirty="0"/>
              <a:t>(6, 7) * </a:t>
            </a:r>
            <a:r>
              <a:rPr lang="en-US" altLang="zh-CN" sz="2400" dirty="0">
                <a:solidFill>
                  <a:srgbClr val="FF0000"/>
                </a:solidFill>
              </a:rPr>
              <a:t>Fraction</a:t>
            </a:r>
            <a:r>
              <a:rPr lang="en-US" altLang="zh-CN" sz="2400" dirty="0"/>
              <a:t>(3, 2))</a:t>
            </a:r>
          </a:p>
        </p:txBody>
      </p:sp>
      <p:graphicFrame>
        <p:nvGraphicFramePr>
          <p:cNvPr id="39942" name="对象 3">
            <a:extLst>
              <a:ext uri="{FF2B5EF4-FFF2-40B4-BE49-F238E27FC236}">
                <a16:creationId xmlns:a16="http://schemas.microsoft.com/office/drawing/2014/main" xmlns="" id="{43A57FFD-1373-8F75-FC1D-E788FF63FB8B}"/>
              </a:ext>
            </a:extLst>
          </p:cNvPr>
          <p:cNvGraphicFramePr>
            <a:graphicFrameLocks noChangeAspect="1"/>
          </p:cNvGraphicFramePr>
          <p:nvPr/>
        </p:nvGraphicFramePr>
        <p:xfrm>
          <a:off x="1619250" y="1987550"/>
          <a:ext cx="2363788" cy="803275"/>
        </p:xfrm>
        <a:graphic>
          <a:graphicData uri="http://schemas.openxmlformats.org/presentationml/2006/ole">
            <mc:AlternateContent xmlns:mc="http://schemas.openxmlformats.org/markup-compatibility/2006">
              <mc:Choice xmlns:v="urn:schemas-microsoft-com:vml" Requires="v">
                <p:oleObj spid="_x0000_s20688" r:id="rId3" imgW="1155700" imgH="393700" progId="">
                  <p:embed/>
                </p:oleObj>
              </mc:Choice>
              <mc:Fallback>
                <p:oleObj r:id="rId3" imgW="1155700" imgH="393700" progId="">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87550"/>
                        <a:ext cx="23637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3" name="对象 4">
            <a:extLst>
              <a:ext uri="{FF2B5EF4-FFF2-40B4-BE49-F238E27FC236}">
                <a16:creationId xmlns:a16="http://schemas.microsoft.com/office/drawing/2014/main" xmlns="" id="{81E5DC7D-F1AF-B501-49F1-4703F8727626}"/>
              </a:ext>
            </a:extLst>
          </p:cNvPr>
          <p:cNvGraphicFramePr>
            <a:graphicFrameLocks noChangeAspect="1"/>
          </p:cNvGraphicFramePr>
          <p:nvPr/>
        </p:nvGraphicFramePr>
        <p:xfrm>
          <a:off x="4572000" y="1989138"/>
          <a:ext cx="2363788" cy="803275"/>
        </p:xfrm>
        <a:graphic>
          <a:graphicData uri="http://schemas.openxmlformats.org/presentationml/2006/ole">
            <mc:AlternateContent xmlns:mc="http://schemas.openxmlformats.org/markup-compatibility/2006">
              <mc:Choice xmlns:v="urn:schemas-microsoft-com:vml" Requires="v">
                <p:oleObj spid="_x0000_s20689" r:id="rId5" imgW="1155700" imgH="393700" progId="">
                  <p:embed/>
                </p:oleObj>
              </mc:Choice>
              <mc:Fallback>
                <p:oleObj r:id="rId5" imgW="1155700" imgH="393700" progId="">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89138"/>
                        <a:ext cx="23637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29B774A-8626-FF81-8F4A-171033904453}"/>
            </a:ext>
          </a:extLst>
        </p:cNvPr>
        <p:cNvGrpSpPr/>
        <p:nvPr/>
      </p:nvGrpSpPr>
      <p:grpSpPr>
        <a:xfrm>
          <a:off x="0" y="0"/>
          <a:ext cx="0" cy="0"/>
          <a:chOff x="0" y="0"/>
          <a:chExt cx="0" cy="0"/>
        </a:xfrm>
      </p:grpSpPr>
      <p:sp>
        <p:nvSpPr>
          <p:cNvPr id="26626" name="Rectangle 2">
            <a:extLst>
              <a:ext uri="{FF2B5EF4-FFF2-40B4-BE49-F238E27FC236}">
                <a16:creationId xmlns:a16="http://schemas.microsoft.com/office/drawing/2014/main" xmlns="" id="{616566C5-FDE8-7FA7-EE59-9D3624F2ABD5}"/>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a:t>第二章 </a:t>
            </a:r>
            <a:r>
              <a:rPr lang="en-US" altLang="zh-CN" sz="5400"/>
              <a:t>Python</a:t>
            </a:r>
            <a:r>
              <a:rPr lang="zh-CN" altLang="en-US" sz="5400"/>
              <a:t>数值计算</a:t>
            </a:r>
          </a:p>
        </p:txBody>
      </p:sp>
      <p:sp>
        <p:nvSpPr>
          <p:cNvPr id="26627" name="Rectangle 3">
            <a:extLst>
              <a:ext uri="{FF2B5EF4-FFF2-40B4-BE49-F238E27FC236}">
                <a16:creationId xmlns:a16="http://schemas.microsoft.com/office/drawing/2014/main" xmlns="" id="{DD7E5B71-4757-F750-BC59-BFEB8D0BF13D}"/>
              </a:ext>
            </a:extLst>
          </p:cNvPr>
          <p:cNvSpPr>
            <a:spLocks noGrp="1" noChangeArrowheads="1"/>
          </p:cNvSpPr>
          <p:nvPr>
            <p:ph type="body" idx="1"/>
          </p:nvPr>
        </p:nvSpPr>
        <p:spPr>
          <a:xfrm>
            <a:off x="838200" y="1409790"/>
            <a:ext cx="7848600" cy="4611498"/>
          </a:xfrm>
        </p:spPr>
        <p:txBody>
          <a:bodyPr/>
          <a:lstStyle/>
          <a:p>
            <a:pPr eaLnBrk="1" hangingPunct="1"/>
            <a:r>
              <a:rPr lang="en-US" altLang="zh-CN" sz="3600" b="1" dirty="0">
                <a:solidFill>
                  <a:schemeClr val="bg1">
                    <a:lumMod val="75000"/>
                  </a:schemeClr>
                </a:solidFill>
              </a:rPr>
              <a:t>1 </a:t>
            </a:r>
            <a:r>
              <a:rPr lang="zh-CN" altLang="en-US" sz="3600" b="1" dirty="0">
                <a:solidFill>
                  <a:schemeClr val="bg1">
                    <a:lumMod val="75000"/>
                  </a:schemeClr>
                </a:solidFill>
              </a:rPr>
              <a:t>数值误差的实例</a:t>
            </a:r>
            <a:endParaRPr lang="en-US" altLang="zh-CN" sz="3600" b="1" dirty="0">
              <a:solidFill>
                <a:schemeClr val="bg1">
                  <a:lumMod val="75000"/>
                </a:schemeClr>
              </a:solidFill>
            </a:endParaRPr>
          </a:p>
          <a:p>
            <a:pPr lvl="1" eaLnBrk="1" hangingPunct="1"/>
            <a:r>
              <a:rPr lang="zh-CN" altLang="en-US" sz="2800" b="1" dirty="0">
                <a:solidFill>
                  <a:schemeClr val="bg1">
                    <a:lumMod val="75000"/>
                  </a:schemeClr>
                </a:solidFill>
              </a:rPr>
              <a:t>实例</a:t>
            </a:r>
            <a:r>
              <a:rPr lang="en-US" altLang="zh-CN" sz="2800" b="1" dirty="0">
                <a:solidFill>
                  <a:schemeClr val="bg1">
                    <a:lumMod val="75000"/>
                  </a:schemeClr>
                </a:solidFill>
              </a:rPr>
              <a:t>1</a:t>
            </a:r>
            <a:r>
              <a:rPr lang="zh-CN" altLang="en-US" sz="2800" b="1" dirty="0">
                <a:solidFill>
                  <a:schemeClr val="bg1">
                    <a:lumMod val="75000"/>
                  </a:schemeClr>
                </a:solidFill>
              </a:rPr>
              <a:t>：相近数相减</a:t>
            </a:r>
            <a:endParaRPr lang="en-US" altLang="zh-CN" sz="2800" b="1" dirty="0">
              <a:solidFill>
                <a:schemeClr val="bg1">
                  <a:lumMod val="75000"/>
                </a:schemeClr>
              </a:solidFill>
            </a:endParaRPr>
          </a:p>
          <a:p>
            <a:pPr lvl="1" eaLnBrk="1" hangingPunct="1"/>
            <a:r>
              <a:rPr lang="zh-CN" altLang="en-US" sz="2800" b="1" dirty="0">
                <a:solidFill>
                  <a:schemeClr val="bg1">
                    <a:lumMod val="75000"/>
                  </a:schemeClr>
                </a:solidFill>
              </a:rPr>
              <a:t>实例</a:t>
            </a:r>
            <a:r>
              <a:rPr lang="en-US" altLang="zh-CN" sz="2800" b="1" dirty="0">
                <a:solidFill>
                  <a:schemeClr val="bg1">
                    <a:lumMod val="75000"/>
                  </a:schemeClr>
                </a:solidFill>
              </a:rPr>
              <a:t>2</a:t>
            </a:r>
            <a:r>
              <a:rPr lang="zh-CN" altLang="en-US" sz="2800" b="1" dirty="0">
                <a:solidFill>
                  <a:schemeClr val="bg1">
                    <a:lumMod val="75000"/>
                  </a:schemeClr>
                </a:solidFill>
              </a:rPr>
              <a:t>：大数吃小数</a:t>
            </a:r>
            <a:endParaRPr lang="en-US" altLang="zh-CN" sz="2800" b="1" dirty="0">
              <a:solidFill>
                <a:schemeClr val="bg1">
                  <a:lumMod val="75000"/>
                </a:schemeClr>
              </a:solidFill>
            </a:endParaRPr>
          </a:p>
          <a:p>
            <a:pPr lvl="1" eaLnBrk="1" hangingPunct="1"/>
            <a:r>
              <a:rPr lang="zh-CN" altLang="en-US" sz="2800" b="1" dirty="0">
                <a:solidFill>
                  <a:schemeClr val="bg1">
                    <a:lumMod val="75000"/>
                  </a:schemeClr>
                </a:solidFill>
              </a:rPr>
              <a:t>实例</a:t>
            </a:r>
            <a:r>
              <a:rPr lang="en-US" altLang="zh-CN" sz="2800" b="1" dirty="0">
                <a:solidFill>
                  <a:schemeClr val="bg1">
                    <a:lumMod val="75000"/>
                  </a:schemeClr>
                </a:solidFill>
              </a:rPr>
              <a:t>3</a:t>
            </a:r>
            <a:r>
              <a:rPr lang="zh-CN" altLang="en-US" sz="2800" b="1" dirty="0">
                <a:solidFill>
                  <a:schemeClr val="bg1">
                    <a:lumMod val="75000"/>
                  </a:schemeClr>
                </a:solidFill>
              </a:rPr>
              <a:t>：化整误差</a:t>
            </a:r>
            <a:endParaRPr lang="en-US" altLang="zh-CN" sz="2800" b="1" dirty="0">
              <a:solidFill>
                <a:schemeClr val="bg1">
                  <a:lumMod val="75000"/>
                </a:schemeClr>
              </a:solidFill>
            </a:endParaRPr>
          </a:p>
          <a:p>
            <a:pPr eaLnBrk="1" hangingPunct="1"/>
            <a:r>
              <a:rPr lang="en-US" altLang="zh-CN" sz="3600" b="1" dirty="0">
                <a:solidFill>
                  <a:schemeClr val="bg1">
                    <a:lumMod val="75000"/>
                  </a:schemeClr>
                </a:solidFill>
              </a:rPr>
              <a:t>2 Python</a:t>
            </a:r>
            <a:r>
              <a:rPr lang="zh-CN" altLang="en-US" sz="3600" b="1" dirty="0">
                <a:solidFill>
                  <a:schemeClr val="bg1">
                    <a:lumMod val="75000"/>
                  </a:schemeClr>
                </a:solidFill>
              </a:rPr>
              <a:t>解决误差的模块</a:t>
            </a:r>
            <a:endParaRPr lang="en-US" altLang="zh-CN" sz="3600" b="1" dirty="0">
              <a:solidFill>
                <a:schemeClr val="bg1">
                  <a:lumMod val="75000"/>
                </a:schemeClr>
              </a:solidFill>
            </a:endParaRPr>
          </a:p>
          <a:p>
            <a:pPr lvl="1" eaLnBrk="1" hangingPunct="1"/>
            <a:r>
              <a:rPr lang="en-US" altLang="zh-CN" sz="2800" b="1" dirty="0">
                <a:solidFill>
                  <a:schemeClr val="bg1">
                    <a:lumMod val="75000"/>
                  </a:schemeClr>
                </a:solidFill>
              </a:rPr>
              <a:t>Decimal</a:t>
            </a:r>
            <a:r>
              <a:rPr lang="zh-CN" altLang="en-US" sz="2800" b="1" dirty="0">
                <a:solidFill>
                  <a:schemeClr val="bg1">
                    <a:lumMod val="75000"/>
                  </a:schemeClr>
                </a:solidFill>
              </a:rPr>
              <a:t>模块</a:t>
            </a:r>
            <a:endParaRPr lang="en-US" altLang="zh-CN" sz="2800" b="1" dirty="0">
              <a:solidFill>
                <a:schemeClr val="bg1">
                  <a:lumMod val="75000"/>
                </a:schemeClr>
              </a:solidFill>
            </a:endParaRPr>
          </a:p>
          <a:p>
            <a:pPr lvl="1" eaLnBrk="1" hangingPunct="1"/>
            <a:r>
              <a:rPr lang="en-US" altLang="zh-CN" sz="2800" b="1" dirty="0">
                <a:solidFill>
                  <a:schemeClr val="bg1">
                    <a:lumMod val="75000"/>
                  </a:schemeClr>
                </a:solidFill>
              </a:rPr>
              <a:t>Fractions</a:t>
            </a:r>
            <a:r>
              <a:rPr lang="zh-CN" altLang="en-US" sz="2800" b="1" dirty="0">
                <a:solidFill>
                  <a:schemeClr val="bg1">
                    <a:lumMod val="75000"/>
                  </a:schemeClr>
                </a:solidFill>
              </a:rPr>
              <a:t>模块</a:t>
            </a:r>
            <a:endParaRPr lang="en-US" altLang="zh-CN" sz="2800" b="1" dirty="0">
              <a:solidFill>
                <a:schemeClr val="bg1">
                  <a:lumMod val="75000"/>
                </a:schemeClr>
              </a:solidFill>
            </a:endParaRPr>
          </a:p>
          <a:p>
            <a:pPr eaLnBrk="1" hangingPunct="1"/>
            <a:r>
              <a:rPr lang="en-US" altLang="zh-CN" sz="3600" b="1" dirty="0"/>
              <a:t>3 Python</a:t>
            </a:r>
            <a:r>
              <a:rPr lang="zh-CN" altLang="en-US" sz="3600" b="1" dirty="0">
                <a:cs typeface="Times New Roman" panose="02020603050405020304" pitchFamily="18" charset="0"/>
              </a:rPr>
              <a:t>核心数据类型（上机课讲</a:t>
            </a:r>
            <a:r>
              <a:rPr lang="zh-CN" altLang="en-US" sz="3600" b="1" dirty="0" smtClean="0">
                <a:cs typeface="Times New Roman" panose="02020603050405020304" pitchFamily="18" charset="0"/>
              </a:rPr>
              <a:t>）</a:t>
            </a:r>
            <a:endParaRPr lang="en-US" altLang="zh-CN" sz="3600" b="1" dirty="0"/>
          </a:p>
        </p:txBody>
      </p:sp>
      <p:sp>
        <p:nvSpPr>
          <p:cNvPr id="26628" name="灯片编号占位符 5">
            <a:extLst>
              <a:ext uri="{FF2B5EF4-FFF2-40B4-BE49-F238E27FC236}">
                <a16:creationId xmlns:a16="http://schemas.microsoft.com/office/drawing/2014/main" xmlns="" id="{C34E2F05-C5EF-246B-864A-06FF3C7ACB1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1F216F5-0B52-4081-9DEC-498E0DA9AED8}" type="slidenum">
              <a:rPr lang="zh-CN" altLang="en-US" sz="1400" smtClean="0">
                <a:solidFill>
                  <a:srgbClr val="002060"/>
                </a:solidFill>
              </a:rPr>
              <a:pPr>
                <a:spcBef>
                  <a:spcPct val="0"/>
                </a:spcBef>
                <a:buClrTx/>
                <a:buSzTx/>
                <a:buFontTx/>
                <a:buNone/>
              </a:pPr>
              <a:t>48</a:t>
            </a:fld>
            <a:endParaRPr lang="en-US" altLang="zh-CN" sz="1400">
              <a:solidFill>
                <a:srgbClr val="002060"/>
              </a:solidFill>
            </a:endParaRPr>
          </a:p>
        </p:txBody>
      </p:sp>
    </p:spTree>
    <p:extLst>
      <p:ext uri="{BB962C8B-B14F-4D97-AF65-F5344CB8AC3E}">
        <p14:creationId xmlns:p14="http://schemas.microsoft.com/office/powerpoint/2010/main" val="2311549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xmlns="" id="{251932F8-2EDD-0DE3-2FF9-BBBB6626404B}"/>
              </a:ext>
            </a:extLst>
          </p:cNvPr>
          <p:cNvSpPr>
            <a:spLocks noGrp="1" noChangeArrowheads="1"/>
          </p:cNvSpPr>
          <p:nvPr>
            <p:ph type="title"/>
          </p:nvPr>
        </p:nvSpPr>
        <p:spPr/>
        <p:txBody>
          <a:bodyPr/>
          <a:lstStyle/>
          <a:p>
            <a:r>
              <a:rPr lang="en-US" altLang="zh-CN" dirty="0"/>
              <a:t>Python</a:t>
            </a:r>
            <a:r>
              <a:rPr lang="zh-CN" altLang="en-US" dirty="0"/>
              <a:t>核心数据类型</a:t>
            </a:r>
          </a:p>
        </p:txBody>
      </p:sp>
      <p:pic>
        <p:nvPicPr>
          <p:cNvPr id="8195" name="内容占位符 2">
            <a:extLst>
              <a:ext uri="{FF2B5EF4-FFF2-40B4-BE49-F238E27FC236}">
                <a16:creationId xmlns:a16="http://schemas.microsoft.com/office/drawing/2014/main" xmlns="" id="{2D07E19E-5292-CA0D-8A9A-1CEECFEF89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196975"/>
            <a:ext cx="8151812" cy="5184775"/>
          </a:xfrm>
        </p:spPr>
      </p:pic>
      <p:sp>
        <p:nvSpPr>
          <p:cNvPr id="8196" name="灯片编号占位符 3">
            <a:extLst>
              <a:ext uri="{FF2B5EF4-FFF2-40B4-BE49-F238E27FC236}">
                <a16:creationId xmlns:a16="http://schemas.microsoft.com/office/drawing/2014/main" xmlns="" id="{9C058E84-C452-E272-FFDF-C43C93458F6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2C6376-A4AD-4253-BF19-F44A9AC04EAA}" type="slidenum">
              <a:rPr lang="en-US" altLang="zh-CN" smtClean="0">
                <a:solidFill>
                  <a:srgbClr val="002060"/>
                </a:solidFill>
                <a:latin typeface="黑体" panose="02010609060101010101" pitchFamily="49" charset="-122"/>
                <a:ea typeface="黑体" panose="02010609060101010101" pitchFamily="49" charset="-122"/>
              </a:rPr>
              <a:pPr/>
              <a:t>49</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7CEDC07-DE6B-A6A9-330D-EFC7902ED72A}"/>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xmlns="" id="{58B54A4E-2B58-1B9C-374F-65B17EE39B22}"/>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990A9A91-3571-DF06-B291-735281E98763}"/>
              </a:ext>
            </a:extLst>
          </p:cNvPr>
          <p:cNvSpPr>
            <a:spLocks noGrp="1" noChangeArrowheads="1"/>
          </p:cNvSpPr>
          <p:nvPr>
            <p:ph type="body" idx="1"/>
          </p:nvPr>
        </p:nvSpPr>
        <p:spPr>
          <a:xfrm>
            <a:off x="647700" y="1340768"/>
            <a:ext cx="7848600" cy="5040560"/>
          </a:xfrm>
        </p:spPr>
        <p:txBody>
          <a:bodyPr/>
          <a:lstStyle/>
          <a:p>
            <a:pPr eaLnBrk="1" hangingPunct="1">
              <a:defRPr/>
            </a:pPr>
            <a:r>
              <a:rPr lang="zh-CN" altLang="en-US" sz="2800" b="1" dirty="0"/>
              <a:t>复习思考题</a:t>
            </a:r>
            <a:endParaRPr lang="en-US" altLang="zh-CN" sz="3200" b="1" dirty="0"/>
          </a:p>
          <a:p>
            <a:pPr marL="0" indent="0" eaLnBrk="1" hangingPunct="1">
              <a:spcBef>
                <a:spcPts val="2400"/>
              </a:spcBef>
              <a:buNone/>
              <a:defRPr/>
            </a:pPr>
            <a:r>
              <a:rPr lang="en-US" altLang="zh-CN" sz="2400" b="1" dirty="0"/>
              <a:t>1. </a:t>
            </a:r>
            <a:r>
              <a:rPr lang="zh-CN" altLang="en-US" sz="2400" b="1" dirty="0"/>
              <a:t>截断误差和舍入误差的区别是什么</a:t>
            </a:r>
            <a:r>
              <a:rPr lang="zh-CN" altLang="en-US" sz="2400" b="1" dirty="0" smtClean="0"/>
              <a:t>？</a:t>
            </a:r>
            <a:endParaRPr lang="en-US" altLang="zh-CN" sz="2400" b="1" dirty="0"/>
          </a:p>
          <a:p>
            <a:pPr algn="l">
              <a:spcAft>
                <a:spcPts val="300"/>
              </a:spcAft>
            </a:pPr>
            <a:r>
              <a:rPr lang="en-US" altLang="zh-CN" sz="2400" b="1" i="0" dirty="0" smtClean="0">
                <a:solidFill>
                  <a:srgbClr val="990000"/>
                </a:solidFill>
                <a:effectLst/>
                <a:latin typeface="Inter"/>
              </a:rPr>
              <a:t>A</a:t>
            </a:r>
            <a:r>
              <a:rPr lang="zh-CN" altLang="en-US" sz="2400" b="1" i="0" dirty="0" smtClean="0">
                <a:solidFill>
                  <a:srgbClr val="990000"/>
                </a:solidFill>
                <a:effectLst/>
                <a:latin typeface="Inter"/>
              </a:rPr>
              <a:t>）产生</a:t>
            </a:r>
            <a:r>
              <a:rPr lang="zh-CN" altLang="en-US" sz="2400" b="1" i="0" dirty="0">
                <a:solidFill>
                  <a:srgbClr val="990000"/>
                </a:solidFill>
                <a:effectLst/>
                <a:latin typeface="Inter"/>
              </a:rPr>
              <a:t>原因</a:t>
            </a:r>
          </a:p>
          <a:p>
            <a:pPr algn="l">
              <a:spcBef>
                <a:spcPts val="0"/>
              </a:spcBef>
              <a:spcAft>
                <a:spcPts val="0"/>
              </a:spcAft>
              <a:buFont typeface="Arial" panose="020B0604020202020204" pitchFamily="34" charset="0"/>
              <a:buChar char="•"/>
            </a:pPr>
            <a:r>
              <a:rPr lang="zh-CN" altLang="en-US" sz="2000" b="1" i="0" dirty="0">
                <a:solidFill>
                  <a:srgbClr val="222222"/>
                </a:solidFill>
                <a:effectLst/>
                <a:latin typeface="Inter"/>
              </a:rPr>
              <a:t>截断误差</a:t>
            </a:r>
            <a:r>
              <a:rPr lang="zh-CN" altLang="en-US" sz="2000" b="0" i="0" dirty="0">
                <a:solidFill>
                  <a:srgbClr val="222222"/>
                </a:solidFill>
                <a:effectLst/>
                <a:latin typeface="Inter"/>
              </a:rPr>
              <a:t>：</a:t>
            </a:r>
            <a:r>
              <a:rPr lang="zh-CN" altLang="en-US" sz="2000" b="1" i="0" dirty="0">
                <a:solidFill>
                  <a:srgbClr val="0033CC"/>
                </a:solidFill>
                <a:effectLst/>
                <a:latin typeface="Inter"/>
              </a:rPr>
              <a:t>也叫方法误差，是由于在数值计算中对数学模型进行近似处理或截断无限过程而产生的误差</a:t>
            </a:r>
            <a:r>
              <a:rPr lang="zh-CN" altLang="en-US" sz="2000" b="1" i="0" dirty="0" smtClean="0">
                <a:solidFill>
                  <a:srgbClr val="0033CC"/>
                </a:solidFill>
                <a:effectLst/>
                <a:latin typeface="Inter"/>
              </a:rPr>
              <a:t>。</a:t>
            </a:r>
            <a:endParaRPr lang="en-US" altLang="zh-CN" sz="2000" b="1" i="0" dirty="0" smtClean="0">
              <a:solidFill>
                <a:srgbClr val="0033CC"/>
              </a:solidFill>
              <a:effectLst/>
              <a:latin typeface="Inter"/>
            </a:endParaRPr>
          </a:p>
          <a:p>
            <a:pPr algn="l">
              <a:spcBef>
                <a:spcPts val="0"/>
              </a:spcBef>
              <a:spcAft>
                <a:spcPts val="600"/>
              </a:spcAft>
              <a:buFont typeface="Arial" panose="020B0604020202020204" pitchFamily="34" charset="0"/>
              <a:buChar char="•"/>
            </a:pPr>
            <a:r>
              <a:rPr lang="zh-CN" altLang="en-US" sz="2000" b="1" dirty="0">
                <a:solidFill>
                  <a:srgbClr val="0033CC"/>
                </a:solidFill>
                <a:latin typeface="Inter"/>
              </a:rPr>
              <a:t>例如</a:t>
            </a:r>
            <a:r>
              <a:rPr lang="zh-CN" altLang="en-US" sz="2000" b="0" i="0" dirty="0">
                <a:solidFill>
                  <a:srgbClr val="222222"/>
                </a:solidFill>
                <a:effectLst/>
                <a:latin typeface="Inter"/>
              </a:rPr>
              <a:t>，在数值积分中用有限项的求和来近似代替积分，或者用泰勒级数的前几项来近似表示一个函数，省略掉的后面无穷多项就会导致截断误差。</a:t>
            </a:r>
          </a:p>
          <a:p>
            <a:pPr algn="l">
              <a:spcBef>
                <a:spcPts val="0"/>
              </a:spcBef>
              <a:spcAft>
                <a:spcPts val="0"/>
              </a:spcAft>
              <a:buFont typeface="Arial" panose="020B0604020202020204" pitchFamily="34" charset="0"/>
              <a:buChar char="•"/>
            </a:pPr>
            <a:r>
              <a:rPr lang="zh-CN" altLang="en-US" sz="2000" b="1" i="0" dirty="0">
                <a:solidFill>
                  <a:srgbClr val="222222"/>
                </a:solidFill>
                <a:effectLst/>
                <a:latin typeface="Inter"/>
              </a:rPr>
              <a:t>舍入误差</a:t>
            </a:r>
            <a:r>
              <a:rPr lang="zh-CN" altLang="en-US" sz="2000" b="0" i="0" dirty="0">
                <a:solidFill>
                  <a:srgbClr val="222222"/>
                </a:solidFill>
                <a:effectLst/>
                <a:latin typeface="Inter"/>
              </a:rPr>
              <a:t>：</a:t>
            </a:r>
            <a:r>
              <a:rPr lang="zh-CN" altLang="en-US" sz="2000" b="1" i="0" dirty="0">
                <a:solidFill>
                  <a:srgbClr val="0033CC"/>
                </a:solidFill>
                <a:effectLst/>
                <a:latin typeface="Inter"/>
              </a:rPr>
              <a:t>是由于计算机等计算工具的字长有限，对数字进行存储和处理时，需要将数字进行舍入或截断而产生的误差</a:t>
            </a:r>
            <a:r>
              <a:rPr lang="zh-CN" altLang="en-US" sz="2000" b="1" i="0" dirty="0" smtClean="0">
                <a:solidFill>
                  <a:srgbClr val="0033CC"/>
                </a:solidFill>
                <a:effectLst/>
                <a:latin typeface="Inter"/>
              </a:rPr>
              <a:t>。</a:t>
            </a:r>
            <a:endParaRPr lang="en-US" altLang="zh-CN" sz="2000" b="1" i="0" dirty="0" smtClean="0">
              <a:solidFill>
                <a:srgbClr val="0033CC"/>
              </a:solidFill>
              <a:effectLst/>
              <a:latin typeface="Inter"/>
            </a:endParaRPr>
          </a:p>
          <a:p>
            <a:pPr algn="l">
              <a:spcBef>
                <a:spcPts val="0"/>
              </a:spcBef>
              <a:spcAft>
                <a:spcPts val="600"/>
              </a:spcAft>
              <a:buFont typeface="Arial" panose="020B0604020202020204" pitchFamily="34" charset="0"/>
              <a:buChar char="•"/>
            </a:pPr>
            <a:r>
              <a:rPr lang="zh-CN" altLang="en-US" sz="2000" b="1" dirty="0">
                <a:solidFill>
                  <a:srgbClr val="0033CC"/>
                </a:solidFill>
                <a:latin typeface="Inter"/>
              </a:rPr>
              <a:t>比如</a:t>
            </a:r>
            <a:r>
              <a:rPr lang="zh-CN" altLang="en-US" sz="2000" b="0" i="0" dirty="0">
                <a:solidFill>
                  <a:srgbClr val="222222"/>
                </a:solidFill>
                <a:effectLst/>
                <a:latin typeface="Inter"/>
              </a:rPr>
              <a:t>，在计算机中用有限的二进制位来表示一个实数，当要表示的数不能精确地用给定的位数表示时，就需要进行舍入操作，从而产生舍入误差</a:t>
            </a:r>
            <a:r>
              <a:rPr lang="zh-CN" altLang="en-US" sz="2000" b="0" i="0" dirty="0" smtClean="0">
                <a:solidFill>
                  <a:srgbClr val="222222"/>
                </a:solidFill>
                <a:effectLst/>
                <a:latin typeface="Inter"/>
              </a:rPr>
              <a:t>。</a:t>
            </a:r>
            <a:endParaRPr lang="zh-CN" altLang="en-US" sz="2000" b="0" i="0" dirty="0">
              <a:solidFill>
                <a:srgbClr val="222222"/>
              </a:solidFill>
              <a:effectLst/>
              <a:latin typeface="Inter"/>
            </a:endParaRPr>
          </a:p>
        </p:txBody>
      </p:sp>
      <p:sp>
        <p:nvSpPr>
          <p:cNvPr id="8196" name="灯片编号占位符 5">
            <a:extLst>
              <a:ext uri="{FF2B5EF4-FFF2-40B4-BE49-F238E27FC236}">
                <a16:creationId xmlns:a16="http://schemas.microsoft.com/office/drawing/2014/main" xmlns="" id="{2F46F3F3-7CA2-A6EA-0F49-5FBF0C8D0FA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5</a:t>
            </a:fld>
            <a:endParaRPr lang="en-US" altLang="zh-CN" sz="1400">
              <a:solidFill>
                <a:srgbClr val="002060"/>
              </a:solidFill>
            </a:endParaRPr>
          </a:p>
        </p:txBody>
      </p:sp>
    </p:spTree>
    <p:extLst>
      <p:ext uri="{BB962C8B-B14F-4D97-AF65-F5344CB8AC3E}">
        <p14:creationId xmlns:p14="http://schemas.microsoft.com/office/powerpoint/2010/main" val="3720366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xmlns="" id="{C62FA3D5-D996-1C93-435F-3B429FA883AB}"/>
              </a:ext>
            </a:extLst>
          </p:cNvPr>
          <p:cNvSpPr>
            <a:spLocks noGrp="1" noChangeArrowheads="1"/>
          </p:cNvSpPr>
          <p:nvPr>
            <p:ph type="title"/>
          </p:nvPr>
        </p:nvSpPr>
        <p:spPr>
          <a:xfrm>
            <a:off x="457200" y="277813"/>
            <a:ext cx="8229600" cy="630907"/>
          </a:xfrm>
        </p:spPr>
        <p:txBody>
          <a:bodyPr/>
          <a:lstStyle/>
          <a:p>
            <a:r>
              <a:rPr lang="en-US" altLang="zh-CN" dirty="0" smtClean="0"/>
              <a:t>Python</a:t>
            </a:r>
            <a:r>
              <a:rPr lang="zh-CN" altLang="en-US" dirty="0" smtClean="0"/>
              <a:t>的</a:t>
            </a:r>
            <a:r>
              <a:rPr lang="zh-CN" altLang="en-US" dirty="0"/>
              <a:t>数值</a:t>
            </a:r>
            <a:r>
              <a:rPr lang="zh-CN" altLang="en-US" dirty="0" smtClean="0"/>
              <a:t>类型</a:t>
            </a:r>
            <a:endParaRPr lang="zh-CN" altLang="en-US" dirty="0"/>
          </a:p>
        </p:txBody>
      </p:sp>
      <p:sp>
        <p:nvSpPr>
          <p:cNvPr id="9219" name="灯片编号占位符 3">
            <a:extLst>
              <a:ext uri="{FF2B5EF4-FFF2-40B4-BE49-F238E27FC236}">
                <a16:creationId xmlns:a16="http://schemas.microsoft.com/office/drawing/2014/main" xmlns="" id="{DB65B0DB-E62E-8878-C933-BEFD6FCE9FF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585C02-9BA8-4DB3-BD9B-6DE6420276B7}" type="slidenum">
              <a:rPr lang="en-US" altLang="zh-CN" smtClean="0">
                <a:solidFill>
                  <a:srgbClr val="002060"/>
                </a:solidFill>
                <a:latin typeface="黑体" panose="02010609060101010101" pitchFamily="49" charset="-122"/>
                <a:ea typeface="黑体" panose="02010609060101010101" pitchFamily="49" charset="-122"/>
              </a:rPr>
              <a:pPr/>
              <a:t>50</a:t>
            </a:fld>
            <a:endParaRPr lang="en-US" altLang="zh-CN">
              <a:solidFill>
                <a:srgbClr val="002060"/>
              </a:solidFill>
              <a:latin typeface="黑体" panose="02010609060101010101" pitchFamily="49" charset="-122"/>
              <a:ea typeface="黑体" panose="02010609060101010101" pitchFamily="49" charset="-122"/>
            </a:endParaRPr>
          </a:p>
        </p:txBody>
      </p:sp>
      <p:sp>
        <p:nvSpPr>
          <p:cNvPr id="9221" name="内容占位符 2">
            <a:extLst>
              <a:ext uri="{FF2B5EF4-FFF2-40B4-BE49-F238E27FC236}">
                <a16:creationId xmlns:a16="http://schemas.microsoft.com/office/drawing/2014/main" xmlns="" id="{B085A00F-CF67-D641-D3C8-04AEB8084779}"/>
              </a:ext>
            </a:extLst>
          </p:cNvPr>
          <p:cNvSpPr txBox="1">
            <a:spLocks noChangeArrowheads="1"/>
          </p:cNvSpPr>
          <p:nvPr/>
        </p:nvSpPr>
        <p:spPr bwMode="auto">
          <a:xfrm>
            <a:off x="251519" y="1484784"/>
            <a:ext cx="8675687" cy="3960440"/>
          </a:xfrm>
          <a:prstGeom prst="rect">
            <a:avLst/>
          </a:prstGeom>
          <a:solidFill>
            <a:schemeClr val="accent6">
              <a:lumMod val="20000"/>
              <a:lumOff val="80000"/>
            </a:schemeClr>
          </a:solidFill>
          <a:ln w="12700">
            <a:solidFill>
              <a:schemeClr val="tx1"/>
            </a:solidFill>
          </a:ln>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lnSpc>
                <a:spcPct val="120000"/>
              </a:lnSpc>
            </a:pPr>
            <a:r>
              <a:rPr lang="en-US" altLang="zh-CN" sz="2800" dirty="0"/>
              <a:t>Python </a:t>
            </a:r>
            <a:r>
              <a:rPr lang="zh-CN" altLang="en-US" sz="2800" dirty="0"/>
              <a:t>支持三种不同的数值类型（数字数据类型</a:t>
            </a:r>
            <a:r>
              <a:rPr lang="zh-CN" altLang="en-US" sz="2800" dirty="0" smtClean="0"/>
              <a:t>）</a:t>
            </a:r>
            <a:endParaRPr lang="en-US" altLang="zh-CN" sz="2800" b="1" dirty="0" smtClean="0">
              <a:solidFill>
                <a:srgbClr val="0033CC"/>
              </a:solidFill>
            </a:endParaRPr>
          </a:p>
          <a:p>
            <a:pPr lvl="1">
              <a:lnSpc>
                <a:spcPct val="120000"/>
              </a:lnSpc>
            </a:pPr>
            <a:r>
              <a:rPr lang="zh-CN" altLang="en-US" sz="2400" b="1" dirty="0" smtClean="0">
                <a:solidFill>
                  <a:srgbClr val="0033CC"/>
                </a:solidFill>
              </a:rPr>
              <a:t>整数</a:t>
            </a:r>
            <a:r>
              <a:rPr lang="zh-CN" altLang="en-US" sz="2400" dirty="0"/>
              <a:t>：通常被称为是整型或整数，是正或负整数，不带小数点</a:t>
            </a:r>
            <a:r>
              <a:rPr lang="zh-CN" altLang="en-US" sz="2400" dirty="0" smtClean="0"/>
              <a:t>。可以</a:t>
            </a:r>
            <a:r>
              <a:rPr lang="zh-CN" altLang="en-US" sz="2400" dirty="0"/>
              <a:t>增长为</a:t>
            </a:r>
            <a:r>
              <a:rPr lang="zh-CN" altLang="en-US" sz="2400" dirty="0">
                <a:solidFill>
                  <a:srgbClr val="0033CC"/>
                </a:solidFill>
              </a:rPr>
              <a:t>任意位数的数字</a:t>
            </a:r>
            <a:r>
              <a:rPr lang="zh-CN" altLang="en-US" sz="2400" dirty="0"/>
              <a:t>（</a:t>
            </a:r>
            <a:r>
              <a:rPr lang="zh-CN" altLang="en-US" sz="2400" dirty="0">
                <a:solidFill>
                  <a:srgbClr val="FF0000"/>
                </a:solidFill>
              </a:rPr>
              <a:t>内存允许</a:t>
            </a:r>
            <a:r>
              <a:rPr lang="zh-CN" altLang="en-US" sz="2400" dirty="0" smtClean="0"/>
              <a:t>）。</a:t>
            </a:r>
            <a:r>
              <a:rPr lang="zh-CN" altLang="en-US" sz="2400" dirty="0"/>
              <a:t>布尔</a:t>
            </a:r>
            <a:r>
              <a:rPr lang="en-US" altLang="zh-CN" sz="2400" dirty="0"/>
              <a:t>(bool)</a:t>
            </a:r>
            <a:r>
              <a:rPr lang="zh-CN" altLang="en-US" sz="2400" dirty="0"/>
              <a:t>是整型的子类型。</a:t>
            </a:r>
            <a:endParaRPr lang="en-US" altLang="zh-CN" sz="2400" dirty="0"/>
          </a:p>
          <a:p>
            <a:pPr lvl="1">
              <a:lnSpc>
                <a:spcPct val="120000"/>
              </a:lnSpc>
            </a:pPr>
            <a:r>
              <a:rPr lang="zh-CN" altLang="en-US" sz="2400" b="1" dirty="0" smtClean="0">
                <a:solidFill>
                  <a:srgbClr val="0033CC"/>
                </a:solidFill>
              </a:rPr>
              <a:t>浮点数</a:t>
            </a:r>
            <a:r>
              <a:rPr lang="zh-CN" altLang="en-US" sz="2400" dirty="0" smtClean="0"/>
              <a:t>：</a:t>
            </a:r>
            <a:r>
              <a:rPr lang="zh-CN" altLang="en-US" sz="2400" dirty="0"/>
              <a:t>带有</a:t>
            </a:r>
            <a:r>
              <a:rPr lang="zh-CN" altLang="en-US" sz="2400" dirty="0">
                <a:solidFill>
                  <a:srgbClr val="0033CC"/>
                </a:solidFill>
              </a:rPr>
              <a:t>小数点</a:t>
            </a:r>
            <a:r>
              <a:rPr lang="zh-CN" altLang="en-US" sz="2400" dirty="0"/>
              <a:t>或</a:t>
            </a:r>
            <a:r>
              <a:rPr lang="zh-CN" altLang="en-US" sz="2400" dirty="0">
                <a:solidFill>
                  <a:srgbClr val="0033CC"/>
                </a:solidFill>
              </a:rPr>
              <a:t>科学计数标志</a:t>
            </a:r>
            <a:r>
              <a:rPr lang="en-US" altLang="zh-CN" sz="2400" dirty="0">
                <a:solidFill>
                  <a:srgbClr val="0033CC"/>
                </a:solidFill>
              </a:rPr>
              <a:t>e</a:t>
            </a:r>
            <a:r>
              <a:rPr lang="zh-CN" altLang="en-US" sz="2400" dirty="0">
                <a:solidFill>
                  <a:srgbClr val="0033CC"/>
                </a:solidFill>
              </a:rPr>
              <a:t>或</a:t>
            </a:r>
            <a:r>
              <a:rPr lang="en-US" altLang="zh-CN" sz="2400" dirty="0" smtClean="0">
                <a:solidFill>
                  <a:srgbClr val="0033CC"/>
                </a:solidFill>
              </a:rPr>
              <a:t>E</a:t>
            </a:r>
            <a:r>
              <a:rPr lang="zh-CN" altLang="en-US" sz="2400" dirty="0" smtClean="0">
                <a:solidFill>
                  <a:srgbClr val="0033CC"/>
                </a:solidFill>
              </a:rPr>
              <a:t>。</a:t>
            </a:r>
            <a:endParaRPr lang="en-US" altLang="zh-CN" sz="2400" dirty="0" smtClean="0">
              <a:solidFill>
                <a:srgbClr val="0033CC"/>
              </a:solidFill>
            </a:endParaRPr>
          </a:p>
          <a:p>
            <a:pPr lvl="1">
              <a:lnSpc>
                <a:spcPct val="120000"/>
              </a:lnSpc>
            </a:pPr>
            <a:r>
              <a:rPr lang="zh-CN" altLang="en-US" sz="2400" b="1" dirty="0">
                <a:solidFill>
                  <a:srgbClr val="0033CC"/>
                </a:solidFill>
              </a:rPr>
              <a:t>复数</a:t>
            </a:r>
            <a:r>
              <a:rPr lang="zh-CN" altLang="en-US" sz="2400" dirty="0"/>
              <a:t>：</a:t>
            </a:r>
            <a:r>
              <a:rPr lang="zh-CN" altLang="en-US" sz="2400" dirty="0" smtClean="0"/>
              <a:t>复数</a:t>
            </a:r>
            <a:r>
              <a:rPr lang="zh-CN" altLang="en-US" sz="2400" dirty="0"/>
              <a:t>由实数部分和虚数部分构成，可以用</a:t>
            </a:r>
            <a:r>
              <a:rPr lang="en-US" altLang="zh-CN" sz="2400" dirty="0"/>
              <a:t>a + </a:t>
            </a:r>
            <a:r>
              <a:rPr lang="en-US" altLang="zh-CN" sz="2400" dirty="0" err="1"/>
              <a:t>bj</a:t>
            </a:r>
            <a:r>
              <a:rPr lang="en-US" altLang="zh-CN" sz="2400" dirty="0"/>
              <a:t>,</a:t>
            </a:r>
            <a:r>
              <a:rPr lang="zh-CN" altLang="en-US" sz="2400" dirty="0"/>
              <a:t>或者</a:t>
            </a:r>
            <a:r>
              <a:rPr lang="en-US" altLang="zh-CN" sz="2400" dirty="0"/>
              <a:t>complex(</a:t>
            </a:r>
            <a:r>
              <a:rPr lang="en-US" altLang="zh-CN" sz="2400" dirty="0" err="1"/>
              <a:t>a,b</a:t>
            </a:r>
            <a:r>
              <a:rPr lang="en-US" altLang="zh-CN" sz="2400" dirty="0"/>
              <a:t>)</a:t>
            </a:r>
            <a:r>
              <a:rPr lang="zh-CN" altLang="en-US" sz="2400" dirty="0"/>
              <a:t>表示， </a:t>
            </a:r>
            <a:r>
              <a:rPr lang="zh-CN" altLang="en-US" sz="2400" dirty="0">
                <a:solidFill>
                  <a:srgbClr val="0033CC"/>
                </a:solidFill>
              </a:rPr>
              <a:t>复数的实部</a:t>
            </a:r>
            <a:r>
              <a:rPr lang="en-US" altLang="zh-CN" sz="2400" dirty="0">
                <a:solidFill>
                  <a:srgbClr val="0033CC"/>
                </a:solidFill>
              </a:rPr>
              <a:t>a</a:t>
            </a:r>
            <a:r>
              <a:rPr lang="zh-CN" altLang="en-US" sz="2400" dirty="0">
                <a:solidFill>
                  <a:srgbClr val="0033CC"/>
                </a:solidFill>
              </a:rPr>
              <a:t>和虚部</a:t>
            </a:r>
            <a:r>
              <a:rPr lang="en-US" altLang="zh-CN" sz="2400" dirty="0">
                <a:solidFill>
                  <a:srgbClr val="0033CC"/>
                </a:solidFill>
              </a:rPr>
              <a:t>b</a:t>
            </a:r>
            <a:r>
              <a:rPr lang="zh-CN" altLang="en-US" sz="2400" dirty="0">
                <a:solidFill>
                  <a:srgbClr val="0033CC"/>
                </a:solidFill>
              </a:rPr>
              <a:t>都是浮点型</a:t>
            </a:r>
            <a:r>
              <a:rPr lang="zh-CN" altLang="en-US" sz="2400" dirty="0"/>
              <a:t>。</a:t>
            </a:r>
            <a:endParaRPr lang="en-US" altLang="zh-CN" sz="2400" dirty="0">
              <a:solidFill>
                <a:srgbClr val="0033CC"/>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xmlns="" id="{C62FA3D5-D996-1C93-435F-3B429FA883AB}"/>
              </a:ext>
            </a:extLst>
          </p:cNvPr>
          <p:cNvSpPr>
            <a:spLocks noGrp="1" noChangeArrowheads="1"/>
          </p:cNvSpPr>
          <p:nvPr>
            <p:ph type="title"/>
          </p:nvPr>
        </p:nvSpPr>
        <p:spPr/>
        <p:txBody>
          <a:bodyPr/>
          <a:lstStyle/>
          <a:p>
            <a:r>
              <a:rPr lang="en-US" altLang="zh-CN" dirty="0"/>
              <a:t>Python</a:t>
            </a:r>
            <a:r>
              <a:rPr lang="zh-CN" altLang="en-US" dirty="0"/>
              <a:t>数字</a:t>
            </a:r>
          </a:p>
        </p:txBody>
      </p:sp>
      <p:sp>
        <p:nvSpPr>
          <p:cNvPr id="9219" name="灯片编号占位符 3">
            <a:extLst>
              <a:ext uri="{FF2B5EF4-FFF2-40B4-BE49-F238E27FC236}">
                <a16:creationId xmlns:a16="http://schemas.microsoft.com/office/drawing/2014/main" xmlns="" id="{DB65B0DB-E62E-8878-C933-BEFD6FCE9FF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585C02-9BA8-4DB3-BD9B-6DE6420276B7}" type="slidenum">
              <a:rPr lang="en-US" altLang="zh-CN" smtClean="0">
                <a:solidFill>
                  <a:srgbClr val="002060"/>
                </a:solidFill>
                <a:latin typeface="黑体" panose="02010609060101010101" pitchFamily="49" charset="-122"/>
                <a:ea typeface="黑体" panose="02010609060101010101" pitchFamily="49" charset="-122"/>
              </a:rPr>
              <a:pPr/>
              <a:t>51</a:t>
            </a:fld>
            <a:endParaRPr lang="en-US" altLang="zh-CN">
              <a:solidFill>
                <a:srgbClr val="002060"/>
              </a:solidFill>
              <a:latin typeface="黑体" panose="02010609060101010101" pitchFamily="49" charset="-122"/>
              <a:ea typeface="黑体" panose="02010609060101010101" pitchFamily="49" charset="-122"/>
            </a:endParaRPr>
          </a:p>
        </p:txBody>
      </p:sp>
      <p:pic>
        <p:nvPicPr>
          <p:cNvPr id="9220" name="内容占位符 5">
            <a:extLst>
              <a:ext uri="{FF2B5EF4-FFF2-40B4-BE49-F238E27FC236}">
                <a16:creationId xmlns:a16="http://schemas.microsoft.com/office/drawing/2014/main" xmlns="" id="{E9A2DA66-FE29-7E50-CB9C-4EECA1E908B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6380" y="2996952"/>
            <a:ext cx="8596100" cy="3506223"/>
          </a:xfrm>
        </p:spPr>
      </p:pic>
      <p:sp>
        <p:nvSpPr>
          <p:cNvPr id="9221" name="内容占位符 2">
            <a:extLst>
              <a:ext uri="{FF2B5EF4-FFF2-40B4-BE49-F238E27FC236}">
                <a16:creationId xmlns:a16="http://schemas.microsoft.com/office/drawing/2014/main" xmlns="" id="{B085A00F-CF67-D641-D3C8-04AEB8084779}"/>
              </a:ext>
            </a:extLst>
          </p:cNvPr>
          <p:cNvSpPr txBox="1">
            <a:spLocks noChangeArrowheads="1"/>
          </p:cNvSpPr>
          <p:nvPr/>
        </p:nvSpPr>
        <p:spPr bwMode="auto">
          <a:xfrm>
            <a:off x="315654" y="1196752"/>
            <a:ext cx="8675687" cy="1584176"/>
          </a:xfrm>
          <a:prstGeom prst="rect">
            <a:avLst/>
          </a:prstGeom>
          <a:solidFill>
            <a:schemeClr val="accent6">
              <a:lumMod val="20000"/>
              <a:lumOff val="80000"/>
            </a:schemeClr>
          </a:solidFill>
          <a:ln w="12700">
            <a:solidFill>
              <a:schemeClr val="tx1"/>
            </a:solidFill>
          </a:ln>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r>
              <a:rPr lang="zh-CN" altLang="en-US" sz="2600" b="1" dirty="0">
                <a:solidFill>
                  <a:srgbClr val="0033CC"/>
                </a:solidFill>
              </a:rPr>
              <a:t>整数</a:t>
            </a:r>
            <a:r>
              <a:rPr lang="zh-CN" altLang="en-US" sz="2600" dirty="0"/>
              <a:t>：可以增长为</a:t>
            </a:r>
            <a:r>
              <a:rPr lang="zh-CN" altLang="en-US" sz="2600" dirty="0">
                <a:solidFill>
                  <a:srgbClr val="0033CC"/>
                </a:solidFill>
              </a:rPr>
              <a:t>任意位数的数字</a:t>
            </a:r>
            <a:r>
              <a:rPr lang="zh-CN" altLang="en-US" sz="2600" dirty="0"/>
              <a:t>（</a:t>
            </a:r>
            <a:r>
              <a:rPr lang="zh-CN" altLang="en-US" sz="2600" dirty="0">
                <a:solidFill>
                  <a:srgbClr val="FF0000"/>
                </a:solidFill>
              </a:rPr>
              <a:t>内存允许</a:t>
            </a:r>
            <a:r>
              <a:rPr lang="zh-CN" altLang="en-US" sz="2600" dirty="0" smtClean="0"/>
              <a:t>）。</a:t>
            </a:r>
            <a:endParaRPr lang="en-US" altLang="zh-CN" sz="2600" dirty="0"/>
          </a:p>
          <a:p>
            <a:r>
              <a:rPr lang="zh-CN" altLang="en-US" sz="2600" b="1" dirty="0" smtClean="0">
                <a:solidFill>
                  <a:srgbClr val="0033CC"/>
                </a:solidFill>
              </a:rPr>
              <a:t>浮点数</a:t>
            </a:r>
            <a:r>
              <a:rPr lang="zh-CN" altLang="en-US" sz="2600" dirty="0" smtClean="0"/>
              <a:t>：</a:t>
            </a:r>
            <a:r>
              <a:rPr lang="zh-CN" altLang="en-US" sz="2600" dirty="0"/>
              <a:t>带有</a:t>
            </a:r>
            <a:r>
              <a:rPr lang="zh-CN" altLang="en-US" sz="2600" dirty="0">
                <a:solidFill>
                  <a:srgbClr val="0033CC"/>
                </a:solidFill>
              </a:rPr>
              <a:t>小数点</a:t>
            </a:r>
            <a:r>
              <a:rPr lang="zh-CN" altLang="en-US" sz="2600" dirty="0"/>
              <a:t>或</a:t>
            </a:r>
            <a:r>
              <a:rPr lang="zh-CN" altLang="en-US" sz="2600" dirty="0">
                <a:solidFill>
                  <a:srgbClr val="0033CC"/>
                </a:solidFill>
              </a:rPr>
              <a:t>科学计数标志</a:t>
            </a:r>
            <a:r>
              <a:rPr lang="en-US" altLang="zh-CN" sz="2600" dirty="0">
                <a:solidFill>
                  <a:srgbClr val="0033CC"/>
                </a:solidFill>
              </a:rPr>
              <a:t>e</a:t>
            </a:r>
            <a:r>
              <a:rPr lang="zh-CN" altLang="en-US" sz="2600" dirty="0">
                <a:solidFill>
                  <a:srgbClr val="0033CC"/>
                </a:solidFill>
              </a:rPr>
              <a:t>或</a:t>
            </a:r>
            <a:r>
              <a:rPr lang="en-US" altLang="zh-CN" sz="2600" dirty="0" smtClean="0">
                <a:solidFill>
                  <a:srgbClr val="0033CC"/>
                </a:solidFill>
              </a:rPr>
              <a:t>E</a:t>
            </a:r>
            <a:r>
              <a:rPr lang="zh-CN" altLang="en-US" sz="2600" dirty="0" smtClean="0">
                <a:solidFill>
                  <a:srgbClr val="0033CC"/>
                </a:solidFill>
              </a:rPr>
              <a:t>。</a:t>
            </a:r>
            <a:endParaRPr lang="en-US" altLang="zh-CN" sz="2600" dirty="0" smtClean="0">
              <a:solidFill>
                <a:srgbClr val="0033CC"/>
              </a:solidFill>
            </a:endParaRPr>
          </a:p>
          <a:p>
            <a:r>
              <a:rPr lang="zh-CN" altLang="en-US" sz="2600" b="1" dirty="0">
                <a:solidFill>
                  <a:srgbClr val="0033CC"/>
                </a:solidFill>
              </a:rPr>
              <a:t>复数</a:t>
            </a:r>
            <a:r>
              <a:rPr lang="zh-CN" altLang="en-US" sz="2600" dirty="0" smtClean="0"/>
              <a:t>：实部</a:t>
            </a:r>
            <a:r>
              <a:rPr lang="en-US" altLang="zh-CN" sz="2600" dirty="0"/>
              <a:t>a</a:t>
            </a:r>
            <a:r>
              <a:rPr lang="zh-CN" altLang="en-US" sz="2600" dirty="0"/>
              <a:t>和虚部</a:t>
            </a:r>
            <a:r>
              <a:rPr lang="en-US" altLang="zh-CN" sz="2600" dirty="0"/>
              <a:t>b</a:t>
            </a:r>
            <a:r>
              <a:rPr lang="zh-CN" altLang="en-US" sz="2600" dirty="0"/>
              <a:t>都是浮点型</a:t>
            </a:r>
            <a:r>
              <a:rPr lang="zh-CN" altLang="en-US" sz="2600" dirty="0" smtClean="0"/>
              <a:t>。</a:t>
            </a:r>
            <a:endParaRPr lang="en-US" altLang="zh-CN" sz="2600" dirty="0">
              <a:solidFill>
                <a:srgbClr val="0033CC"/>
              </a:solidFill>
            </a:endParaRPr>
          </a:p>
        </p:txBody>
      </p:sp>
    </p:spTree>
    <p:extLst>
      <p:ext uri="{BB962C8B-B14F-4D97-AF65-F5344CB8AC3E}">
        <p14:creationId xmlns:p14="http://schemas.microsoft.com/office/powerpoint/2010/main" val="2477715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xmlns="" id="{3B6BC277-FFD9-D040-81C3-644B9155542E}"/>
              </a:ext>
            </a:extLst>
          </p:cNvPr>
          <p:cNvSpPr>
            <a:spLocks noGrp="1" noChangeArrowheads="1"/>
          </p:cNvSpPr>
          <p:nvPr>
            <p:ph type="title"/>
          </p:nvPr>
        </p:nvSpPr>
        <p:spPr/>
        <p:txBody>
          <a:bodyPr/>
          <a:lstStyle/>
          <a:p>
            <a:r>
              <a:rPr lang="en-US" altLang="zh-CN"/>
              <a:t>Python</a:t>
            </a:r>
            <a:r>
              <a:rPr lang="zh-CN" altLang="en-US"/>
              <a:t>整数</a:t>
            </a:r>
          </a:p>
        </p:txBody>
      </p:sp>
      <p:sp>
        <p:nvSpPr>
          <p:cNvPr id="10243" name="内容占位符 2">
            <a:extLst>
              <a:ext uri="{FF2B5EF4-FFF2-40B4-BE49-F238E27FC236}">
                <a16:creationId xmlns:a16="http://schemas.microsoft.com/office/drawing/2014/main" xmlns="" id="{53D9762F-6E8B-581D-6CC2-DE82A46889A5}"/>
              </a:ext>
            </a:extLst>
          </p:cNvPr>
          <p:cNvSpPr>
            <a:spLocks noGrp="1" noChangeArrowheads="1"/>
          </p:cNvSpPr>
          <p:nvPr>
            <p:ph idx="1"/>
          </p:nvPr>
        </p:nvSpPr>
        <p:spPr>
          <a:xfrm>
            <a:off x="468313" y="1268413"/>
            <a:ext cx="8229600" cy="5040312"/>
          </a:xfrm>
          <a:solidFill>
            <a:schemeClr val="accent6">
              <a:lumMod val="20000"/>
              <a:lumOff val="80000"/>
            </a:schemeClr>
          </a:solidFill>
          <a:ln w="12700">
            <a:solidFill>
              <a:schemeClr val="tx1"/>
            </a:solidFill>
          </a:ln>
        </p:spPr>
        <p:txBody>
          <a:bodyPr/>
          <a:lstStyle/>
          <a:p>
            <a:pPr>
              <a:lnSpc>
                <a:spcPct val="130000"/>
              </a:lnSpc>
              <a:spcBef>
                <a:spcPts val="0"/>
              </a:spcBef>
            </a:pPr>
            <a:r>
              <a:rPr lang="zh-CN" altLang="en-US" sz="2400" dirty="0">
                <a:latin typeface="Times New Roman" panose="02020603050405020304" pitchFamily="18" charset="0"/>
                <a:cs typeface="Times New Roman" panose="02020603050405020304" pitchFamily="18" charset="0"/>
              </a:rPr>
              <a:t>整数</a:t>
            </a:r>
            <a:r>
              <a:rPr lang="zh-CN" altLang="en-US" sz="2400" dirty="0" smtClean="0">
                <a:latin typeface="Times New Roman" panose="02020603050405020304" pitchFamily="18" charset="0"/>
                <a:cs typeface="Times New Roman" panose="02020603050405020304" pitchFamily="18" charset="0"/>
              </a:rPr>
              <a:t>写</a:t>
            </a:r>
            <a:r>
              <a:rPr lang="zh-CN" altLang="en-US" sz="2400" dirty="0">
                <a:latin typeface="Times New Roman" panose="02020603050405020304" pitchFamily="18" charset="0"/>
                <a:cs typeface="Times New Roman" panose="02020603050405020304" pitchFamily="18" charset="0"/>
              </a:rPr>
              <a:t>成十进制的数字的</a:t>
            </a:r>
            <a:r>
              <a:rPr lang="zh-CN" altLang="en-US" sz="2400" dirty="0" smtClean="0">
                <a:latin typeface="Times New Roman" panose="02020603050405020304" pitchFamily="18" charset="0"/>
                <a:cs typeface="Times New Roman" panose="02020603050405020304" pitchFamily="18" charset="0"/>
              </a:rPr>
              <a:t>串。</a:t>
            </a:r>
            <a:endParaRPr lang="en-US" altLang="zh-CN" sz="2400" dirty="0">
              <a:latin typeface="Times New Roman" panose="02020603050405020304" pitchFamily="18" charset="0"/>
              <a:cs typeface="Times New Roman" panose="02020603050405020304" pitchFamily="18" charset="0"/>
            </a:endParaRPr>
          </a:p>
          <a:p>
            <a:pPr>
              <a:lnSpc>
                <a:spcPct val="130000"/>
              </a:lnSpc>
              <a:spcBef>
                <a:spcPts val="0"/>
              </a:spcBef>
            </a:pPr>
            <a:r>
              <a:rPr lang="zh-CN" altLang="en-US" sz="2400" dirty="0">
                <a:latin typeface="Times New Roman" panose="02020603050405020304" pitchFamily="18" charset="0"/>
                <a:cs typeface="Times New Roman" panose="02020603050405020304" pitchFamily="18" charset="0"/>
              </a:rPr>
              <a:t>十六、八、二进制在代码中都对应整数对象，只是特定值的不同语法</a:t>
            </a:r>
            <a:r>
              <a:rPr lang="zh-CN" altLang="en-US" sz="2400" dirty="0" smtClean="0">
                <a:latin typeface="Times New Roman" panose="02020603050405020304" pitchFamily="18" charset="0"/>
                <a:cs typeface="Times New Roman" panose="02020603050405020304" pitchFamily="18" charset="0"/>
              </a:rPr>
              <a:t>表示。</a:t>
            </a:r>
            <a:endParaRPr lang="en-US" altLang="zh-CN" sz="2400" dirty="0" smtClean="0">
              <a:latin typeface="Times New Roman" panose="02020603050405020304" pitchFamily="18" charset="0"/>
              <a:cs typeface="Times New Roman" panose="02020603050405020304" pitchFamily="18" charset="0"/>
            </a:endParaRPr>
          </a:p>
          <a:p>
            <a:pPr>
              <a:lnSpc>
                <a:spcPct val="130000"/>
              </a:lnSpc>
              <a:spcBef>
                <a:spcPts val="0"/>
              </a:spcBef>
            </a:pPr>
            <a:r>
              <a:rPr lang="zh-CN" altLang="en-US" sz="2400" dirty="0" smtClean="0"/>
              <a:t>前缀</a:t>
            </a:r>
            <a:r>
              <a:rPr lang="en-US" altLang="zh-CN" sz="2000" dirty="0" smtClean="0"/>
              <a:t>(</a:t>
            </a:r>
            <a:r>
              <a:rPr lang="zh-CN" altLang="en-US" sz="2000" dirty="0" smtClean="0"/>
              <a:t>前缀</a:t>
            </a:r>
            <a:r>
              <a:rPr lang="zh-CN" altLang="en-US" sz="2000" dirty="0"/>
              <a:t>中的</a:t>
            </a:r>
            <a:r>
              <a:rPr lang="en-US" altLang="zh-CN" sz="2000" dirty="0"/>
              <a:t>0</a:t>
            </a:r>
            <a:r>
              <a:rPr lang="zh-CN" altLang="en-US" sz="2000" dirty="0"/>
              <a:t>是数字零</a:t>
            </a:r>
            <a:r>
              <a:rPr lang="en-US" altLang="zh-CN" sz="2000" dirty="0" smtClean="0"/>
              <a:t>):</a:t>
            </a:r>
            <a:endParaRPr lang="en-US" altLang="zh-CN" sz="2400" dirty="0" smtClean="0">
              <a:latin typeface="Times New Roman" panose="02020603050405020304" pitchFamily="18" charset="0"/>
              <a:cs typeface="Times New Roman" panose="02020603050405020304" pitchFamily="18" charset="0"/>
            </a:endParaRPr>
          </a:p>
          <a:p>
            <a:pPr lvl="1">
              <a:lnSpc>
                <a:spcPct val="130000"/>
              </a:lnSpc>
              <a:spcBef>
                <a:spcPts val="0"/>
              </a:spcBef>
            </a:pPr>
            <a:r>
              <a:rPr lang="zh-CN" altLang="en-US" sz="2000" dirty="0">
                <a:latin typeface="Times New Roman" panose="02020603050405020304" pitchFamily="18" charset="0"/>
                <a:cs typeface="Times New Roman" panose="02020603050405020304" pitchFamily="18" charset="0"/>
              </a:rPr>
              <a:t>二进制</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Binary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'0b'</a:t>
            </a:r>
            <a:r>
              <a:rPr lang="zh-CN" altLang="en-US" sz="2000" dirty="0">
                <a:latin typeface="Times New Roman" panose="02020603050405020304" pitchFamily="18" charset="0"/>
                <a:cs typeface="Times New Roman" panose="02020603050405020304" pitchFamily="18" charset="0"/>
              </a:rPr>
              <a:t>或</a:t>
            </a:r>
            <a:r>
              <a:rPr lang="en-US" altLang="zh-CN" sz="2000" dirty="0" smtClean="0">
                <a:latin typeface="Times New Roman" panose="02020603050405020304" pitchFamily="18" charset="0"/>
                <a:cs typeface="Times New Roman" panose="02020603050405020304" pitchFamily="18" charset="0"/>
              </a:rPr>
              <a:t>'0B'</a:t>
            </a:r>
          </a:p>
          <a:p>
            <a:pPr lvl="1">
              <a:lnSpc>
                <a:spcPct val="130000"/>
              </a:lnSpc>
              <a:spcBef>
                <a:spcPts val="0"/>
              </a:spcBef>
            </a:pPr>
            <a:r>
              <a:rPr lang="zh-CN" altLang="en-US" sz="2000" dirty="0" smtClean="0">
                <a:latin typeface="Times New Roman" panose="02020603050405020304" pitchFamily="18" charset="0"/>
                <a:cs typeface="Times New Roman" panose="02020603050405020304" pitchFamily="18" charset="0"/>
              </a:rPr>
              <a:t>八进制（</a:t>
            </a:r>
            <a:r>
              <a:rPr lang="en-US" altLang="zh-CN" sz="2000" dirty="0" smtClean="0">
                <a:latin typeface="Times New Roman" panose="02020603050405020304" pitchFamily="18" charset="0"/>
                <a:cs typeface="Times New Roman" panose="02020603050405020304" pitchFamily="18" charset="0"/>
              </a:rPr>
              <a:t>Octal</a:t>
            </a:r>
            <a:r>
              <a:rPr lang="zh-CN" alt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'0o'</a:t>
            </a:r>
            <a:r>
              <a:rPr lang="zh-CN" altLang="en-US" sz="2000" dirty="0" smtClean="0">
                <a:latin typeface="Times New Roman" panose="02020603050405020304" pitchFamily="18" charset="0"/>
                <a:cs typeface="Times New Roman" panose="02020603050405020304" pitchFamily="18" charset="0"/>
              </a:rPr>
              <a:t>或</a:t>
            </a:r>
            <a:r>
              <a:rPr lang="en-US" altLang="zh-CN" sz="2000" dirty="0" smtClean="0">
                <a:latin typeface="Times New Roman" panose="02020603050405020304" pitchFamily="18" charset="0"/>
                <a:cs typeface="Times New Roman" panose="02020603050405020304" pitchFamily="18" charset="0"/>
              </a:rPr>
              <a:t>'0O'</a:t>
            </a:r>
          </a:p>
          <a:p>
            <a:pPr lvl="1">
              <a:lnSpc>
                <a:spcPct val="130000"/>
              </a:lnSpc>
              <a:spcBef>
                <a:spcPts val="0"/>
              </a:spcBef>
            </a:pPr>
            <a:r>
              <a:rPr lang="zh-CN" altLang="en-US" sz="2000" dirty="0" smtClean="0">
                <a:latin typeface="Times New Roman" panose="02020603050405020304" pitchFamily="18" charset="0"/>
                <a:cs typeface="Times New Roman" panose="02020603050405020304" pitchFamily="18" charset="0"/>
              </a:rPr>
              <a:t>十六进制</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Hexadecimal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'0x'</a:t>
            </a:r>
            <a:r>
              <a:rPr lang="zh-CN" altLang="en-US"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cs typeface="Times New Roman" panose="02020603050405020304" pitchFamily="18" charset="0"/>
              </a:rPr>
              <a:t>'0X'</a:t>
            </a:r>
          </a:p>
          <a:p>
            <a:pPr>
              <a:lnSpc>
                <a:spcPct val="130000"/>
              </a:lnSpc>
              <a:spcBef>
                <a:spcPts val="0"/>
              </a:spcBef>
            </a:pPr>
            <a:r>
              <a:rPr lang="zh-CN" altLang="en-US" sz="2400" dirty="0">
                <a:latin typeface="Times New Roman" panose="02020603050405020304" pitchFamily="18" charset="0"/>
                <a:cs typeface="Times New Roman" panose="02020603050405020304" pitchFamily="18" charset="0"/>
              </a:rPr>
              <a:t>内置函数</a:t>
            </a:r>
            <a:r>
              <a:rPr lang="en-US" altLang="zh-CN" sz="2400" dirty="0">
                <a:solidFill>
                  <a:srgbClr val="FF0000"/>
                </a:solidFill>
                <a:latin typeface="Times New Roman" panose="02020603050405020304" pitchFamily="18" charset="0"/>
                <a:cs typeface="Times New Roman" panose="02020603050405020304" pitchFamily="18" charset="0"/>
              </a:rPr>
              <a:t>hex(</a:t>
            </a:r>
            <a:r>
              <a:rPr lang="en-US" altLang="zh-CN" sz="2400" i="1"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400" dirty="0" err="1">
                <a:solidFill>
                  <a:srgbClr val="FF0000"/>
                </a:solidFill>
                <a:latin typeface="Times New Roman" panose="02020603050405020304" pitchFamily="18" charset="0"/>
                <a:cs typeface="Times New Roman" panose="02020603050405020304" pitchFamily="18" charset="0"/>
              </a:rPr>
              <a:t>oct</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和</a:t>
            </a:r>
            <a:r>
              <a:rPr lang="en-US" altLang="zh-CN" sz="2400" dirty="0">
                <a:solidFill>
                  <a:srgbClr val="FF0000"/>
                </a:solidFill>
                <a:latin typeface="Times New Roman" panose="02020603050405020304" pitchFamily="18" charset="0"/>
                <a:cs typeface="Times New Roman" panose="02020603050405020304" pitchFamily="18" charset="0"/>
              </a:rPr>
              <a:t>bin(</a:t>
            </a:r>
            <a:r>
              <a:rPr lang="en-US" altLang="zh-CN" sz="2400" i="1"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把一个整数转换为十六、八、二进制表示的</a:t>
            </a:r>
            <a:r>
              <a:rPr lang="zh-CN" altLang="en-US" sz="2400" dirty="0" smtClean="0">
                <a:latin typeface="Times New Roman" panose="02020603050405020304" pitchFamily="18" charset="0"/>
                <a:cs typeface="Times New Roman" panose="02020603050405020304" pitchFamily="18" charset="0"/>
              </a:rPr>
              <a:t>字符串。</a:t>
            </a:r>
            <a:endParaRPr lang="en-US" altLang="zh-CN" sz="2400" dirty="0">
              <a:latin typeface="Times New Roman" panose="02020603050405020304" pitchFamily="18" charset="0"/>
              <a:cs typeface="Times New Roman" panose="02020603050405020304" pitchFamily="18" charset="0"/>
            </a:endParaRPr>
          </a:p>
          <a:p>
            <a:pPr>
              <a:lnSpc>
                <a:spcPct val="130000"/>
              </a:lnSpc>
              <a:spcBef>
                <a:spcPts val="0"/>
              </a:spcBef>
            </a:pPr>
            <a:r>
              <a:rPr lang="en-US" altLang="zh-CN" sz="2400" dirty="0">
                <a:solidFill>
                  <a:srgbClr val="FF0000"/>
                </a:solidFill>
                <a:latin typeface="Times New Roman" panose="02020603050405020304" pitchFamily="18" charset="0"/>
                <a:cs typeface="Times New Roman" panose="02020603050405020304" pitchFamily="18" charset="0"/>
              </a:rPr>
              <a:t>int(</a:t>
            </a:r>
            <a:r>
              <a:rPr lang="en-US" altLang="zh-CN" sz="2400" i="1" dirty="0" err="1">
                <a:solidFill>
                  <a:srgbClr val="FF0000"/>
                </a:solidFill>
                <a:latin typeface="Times New Roman" panose="02020603050405020304" pitchFamily="18" charset="0"/>
                <a:cs typeface="Times New Roman" panose="02020603050405020304" pitchFamily="18" charset="0"/>
              </a:rPr>
              <a:t>str</a:t>
            </a:r>
            <a:r>
              <a:rPr lang="en-US" altLang="zh-CN" sz="2400" dirty="0">
                <a:solidFill>
                  <a:srgbClr val="FF0000"/>
                </a:solidFill>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base</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根据给定</a:t>
            </a:r>
            <a:r>
              <a:rPr lang="en-US" altLang="zh-CN" sz="2400" i="1" dirty="0">
                <a:latin typeface="Times New Roman" panose="02020603050405020304" pitchFamily="18" charset="0"/>
                <a:cs typeface="Times New Roman" panose="02020603050405020304" pitchFamily="18" charset="0"/>
              </a:rPr>
              <a:t>base</a:t>
            </a:r>
            <a:r>
              <a:rPr lang="zh-CN" altLang="en-US" sz="2400" dirty="0">
                <a:latin typeface="Times New Roman" panose="02020603050405020304" pitchFamily="18" charset="0"/>
                <a:cs typeface="Times New Roman" panose="02020603050405020304" pitchFamily="18" charset="0"/>
              </a:rPr>
              <a:t>进制转为十进制</a:t>
            </a:r>
            <a:r>
              <a:rPr lang="zh-CN" altLang="en-US" sz="2400" dirty="0" smtClean="0">
                <a:latin typeface="Times New Roman" panose="02020603050405020304" pitchFamily="18" charset="0"/>
                <a:cs typeface="Times New Roman" panose="02020603050405020304" pitchFamily="18" charset="0"/>
              </a:rPr>
              <a:t>整数。</a:t>
            </a:r>
            <a:endParaRPr lang="zh-CN" altLang="en-US" sz="2400" dirty="0">
              <a:latin typeface="Times New Roman" panose="02020603050405020304" pitchFamily="18" charset="0"/>
              <a:cs typeface="Times New Roman" panose="02020603050405020304" pitchFamily="18" charset="0"/>
            </a:endParaRPr>
          </a:p>
        </p:txBody>
      </p:sp>
      <p:sp>
        <p:nvSpPr>
          <p:cNvPr id="10244" name="灯片编号占位符 3">
            <a:extLst>
              <a:ext uri="{FF2B5EF4-FFF2-40B4-BE49-F238E27FC236}">
                <a16:creationId xmlns:a16="http://schemas.microsoft.com/office/drawing/2014/main" xmlns="" id="{1C1D6242-A843-C167-BD70-5841C99A3C9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4D3E1E-76D2-4533-B06E-F9FCC15A5DB8}" type="slidenum">
              <a:rPr lang="en-US" altLang="zh-CN" smtClean="0">
                <a:solidFill>
                  <a:srgbClr val="002060"/>
                </a:solidFill>
                <a:latin typeface="黑体" panose="02010609060101010101" pitchFamily="49" charset="-122"/>
                <a:ea typeface="黑体" panose="02010609060101010101" pitchFamily="49" charset="-122"/>
              </a:rPr>
              <a:pPr/>
              <a:t>52</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xmlns="" id="{F17F4655-2CA2-EA93-4CC2-7C9D1C4DC3A7}"/>
              </a:ext>
            </a:extLst>
          </p:cNvPr>
          <p:cNvSpPr>
            <a:spLocks noGrp="1" noChangeArrowheads="1"/>
          </p:cNvSpPr>
          <p:nvPr>
            <p:ph type="title"/>
          </p:nvPr>
        </p:nvSpPr>
        <p:spPr/>
        <p:txBody>
          <a:bodyPr/>
          <a:lstStyle/>
          <a:p>
            <a:r>
              <a:rPr lang="en-US" altLang="zh-CN"/>
              <a:t>Python</a:t>
            </a:r>
            <a:r>
              <a:rPr lang="zh-CN" altLang="en-US"/>
              <a:t>浮点数</a:t>
            </a:r>
          </a:p>
        </p:txBody>
      </p:sp>
      <p:sp>
        <p:nvSpPr>
          <p:cNvPr id="11267" name="内容占位符 2">
            <a:extLst>
              <a:ext uri="{FF2B5EF4-FFF2-40B4-BE49-F238E27FC236}">
                <a16:creationId xmlns:a16="http://schemas.microsoft.com/office/drawing/2014/main" xmlns="" id="{1410BC80-F81C-9244-4DD1-DDD25EAA27C6}"/>
              </a:ext>
            </a:extLst>
          </p:cNvPr>
          <p:cNvSpPr>
            <a:spLocks noGrp="1" noChangeArrowheads="1"/>
          </p:cNvSpPr>
          <p:nvPr>
            <p:ph idx="1"/>
          </p:nvPr>
        </p:nvSpPr>
        <p:spPr>
          <a:xfrm>
            <a:off x="468313" y="1124744"/>
            <a:ext cx="8229600" cy="5472608"/>
          </a:xfrm>
          <a:solidFill>
            <a:schemeClr val="accent6">
              <a:lumMod val="20000"/>
              <a:lumOff val="80000"/>
            </a:schemeClr>
          </a:solidFill>
          <a:ln w="12700">
            <a:solidFill>
              <a:schemeClr val="tx1"/>
            </a:solidFill>
          </a:ln>
        </p:spPr>
        <p:txBody>
          <a:bodyPr/>
          <a:lstStyle/>
          <a:p>
            <a:pPr>
              <a:lnSpc>
                <a:spcPct val="130000"/>
              </a:lnSpc>
            </a:pPr>
            <a:r>
              <a:rPr lang="zh-CN" altLang="en-US" sz="2800" dirty="0"/>
              <a:t>浮点数对象在表达式中，</a:t>
            </a:r>
            <a:r>
              <a:rPr lang="en-US" altLang="zh-CN" sz="2800" dirty="0"/>
              <a:t>Python</a:t>
            </a:r>
            <a:r>
              <a:rPr lang="zh-CN" altLang="en-US" sz="2800" dirty="0"/>
              <a:t>将启用</a:t>
            </a:r>
            <a:r>
              <a:rPr lang="zh-CN" altLang="en-US" sz="2800" dirty="0">
                <a:solidFill>
                  <a:srgbClr val="FF0000"/>
                </a:solidFill>
              </a:rPr>
              <a:t>浮点数</a:t>
            </a:r>
            <a:r>
              <a:rPr lang="zh-CN" altLang="en-US" sz="2800" dirty="0"/>
              <a:t>（而不是整数）</a:t>
            </a:r>
            <a:r>
              <a:rPr lang="zh-CN" altLang="en-US" sz="2800" dirty="0">
                <a:solidFill>
                  <a:srgbClr val="FF0000"/>
                </a:solidFill>
              </a:rPr>
              <a:t>的运算法则</a:t>
            </a:r>
            <a:r>
              <a:rPr lang="zh-CN" altLang="en-US" sz="2800" dirty="0"/>
              <a:t>。</a:t>
            </a:r>
            <a:endParaRPr lang="en-US" altLang="zh-CN" sz="2800" dirty="0"/>
          </a:p>
          <a:p>
            <a:pPr>
              <a:lnSpc>
                <a:spcPct val="130000"/>
              </a:lnSpc>
            </a:pPr>
            <a:r>
              <a:rPr lang="zh-CN" altLang="en-US" sz="2800" dirty="0"/>
              <a:t>浮点数在标准</a:t>
            </a:r>
            <a:r>
              <a:rPr lang="en-US" altLang="zh-CN" sz="2800" dirty="0" err="1"/>
              <a:t>Cpython</a:t>
            </a:r>
            <a:r>
              <a:rPr lang="zh-CN" altLang="en-US" sz="2800" dirty="0"/>
              <a:t>中采用</a:t>
            </a:r>
            <a:r>
              <a:rPr lang="en-US" altLang="zh-CN" sz="2800" dirty="0"/>
              <a:t>C</a:t>
            </a:r>
            <a:r>
              <a:rPr lang="zh-CN" altLang="en-US" sz="2800" dirty="0"/>
              <a:t>语言中的“</a:t>
            </a:r>
            <a:r>
              <a:rPr lang="zh-CN" altLang="en-US" sz="2800" dirty="0">
                <a:solidFill>
                  <a:srgbClr val="FF0000"/>
                </a:solidFill>
              </a:rPr>
              <a:t>双精度</a:t>
            </a:r>
            <a:r>
              <a:rPr lang="zh-CN" altLang="en-US" sz="2800" dirty="0"/>
              <a:t>”来实现，其精度与用来构架</a:t>
            </a:r>
            <a:r>
              <a:rPr lang="en-US" altLang="zh-CN" sz="2800" dirty="0"/>
              <a:t>Python</a:t>
            </a:r>
            <a:r>
              <a:rPr lang="zh-CN" altLang="en-US" sz="2800" dirty="0"/>
              <a:t>解释器的</a:t>
            </a:r>
            <a:r>
              <a:rPr lang="en-US" altLang="zh-CN" sz="2800" dirty="0"/>
              <a:t>C</a:t>
            </a:r>
            <a:r>
              <a:rPr lang="zh-CN" altLang="en-US" sz="2800" dirty="0"/>
              <a:t>编译器所给定的双精度一样。</a:t>
            </a:r>
          </a:p>
        </p:txBody>
      </p:sp>
      <p:sp>
        <p:nvSpPr>
          <p:cNvPr id="11268" name="灯片编号占位符 3">
            <a:extLst>
              <a:ext uri="{FF2B5EF4-FFF2-40B4-BE49-F238E27FC236}">
                <a16:creationId xmlns:a16="http://schemas.microsoft.com/office/drawing/2014/main" xmlns="" id="{FA7AC3CE-CC9D-070E-B8A2-CCF2308BB92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EB8BD3-E806-4070-9742-482B5BEEBB8A}" type="slidenum">
              <a:rPr lang="en-US" altLang="zh-CN" smtClean="0">
                <a:solidFill>
                  <a:srgbClr val="002060"/>
                </a:solidFill>
                <a:latin typeface="黑体" panose="02010609060101010101" pitchFamily="49" charset="-122"/>
                <a:ea typeface="黑体" panose="02010609060101010101" pitchFamily="49" charset="-122"/>
              </a:rPr>
              <a:pPr/>
              <a:t>53</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矩形 1"/>
          <p:cNvSpPr/>
          <p:nvPr/>
        </p:nvSpPr>
        <p:spPr>
          <a:xfrm>
            <a:off x="611560" y="4293096"/>
            <a:ext cx="7920880" cy="1938992"/>
          </a:xfrm>
          <a:prstGeom prst="rect">
            <a:avLst/>
          </a:prstGeom>
          <a:solidFill>
            <a:schemeClr val="accent5">
              <a:lumMod val="20000"/>
              <a:lumOff val="80000"/>
            </a:schemeClr>
          </a:solidFill>
          <a:ln w="6350">
            <a:solidFill>
              <a:schemeClr val="tx1"/>
            </a:solidFill>
          </a:ln>
        </p:spPr>
        <p:txBody>
          <a:bodyPr wrap="square">
            <a:spAutoFit/>
          </a:bodyPr>
          <a:lstStyle/>
          <a:p>
            <a:pPr marL="342900" indent="-342900">
              <a:lnSpc>
                <a:spcPct val="120000"/>
              </a:lnSpc>
              <a:buFont typeface="Arial" pitchFamily="34" charset="0"/>
              <a:buChar char="•"/>
            </a:pPr>
            <a:r>
              <a:rPr lang="en-US" altLang="zh-CN" sz="2000" b="1" dirty="0" err="1" smtClean="0">
                <a:solidFill>
                  <a:srgbClr val="0033CC"/>
                </a:solidFill>
              </a:rPr>
              <a:t>CPython</a:t>
            </a:r>
            <a:r>
              <a:rPr lang="en-US" altLang="zh-CN" sz="2000" b="1" dirty="0" smtClean="0"/>
              <a:t>‌</a:t>
            </a:r>
            <a:r>
              <a:rPr lang="zh-CN" altLang="en-US" sz="2000" dirty="0"/>
              <a:t>是用</a:t>
            </a:r>
            <a:r>
              <a:rPr lang="en-US" altLang="zh-CN" sz="2000" dirty="0"/>
              <a:t>C</a:t>
            </a:r>
            <a:r>
              <a:rPr lang="zh-CN" altLang="en-US" sz="2000" dirty="0"/>
              <a:t>语言实现的</a:t>
            </a:r>
            <a:r>
              <a:rPr lang="en-US" altLang="zh-CN" sz="2000" dirty="0">
                <a:solidFill>
                  <a:srgbClr val="0033CC"/>
                </a:solidFill>
              </a:rPr>
              <a:t>Python</a:t>
            </a:r>
            <a:r>
              <a:rPr lang="zh-CN" altLang="en-US" sz="2000" dirty="0">
                <a:solidFill>
                  <a:srgbClr val="0033CC"/>
                </a:solidFill>
              </a:rPr>
              <a:t>解释器</a:t>
            </a:r>
            <a:r>
              <a:rPr lang="zh-CN" altLang="en-US" sz="2000" dirty="0"/>
              <a:t>，也是官方和最广泛使用的</a:t>
            </a:r>
            <a:r>
              <a:rPr lang="en-US" altLang="zh-CN" sz="2000" b="1" dirty="0">
                <a:solidFill>
                  <a:srgbClr val="0033CC"/>
                </a:solidFill>
              </a:rPr>
              <a:t>Python</a:t>
            </a:r>
            <a:r>
              <a:rPr lang="zh-CN" altLang="en-US" sz="2000" b="1" dirty="0">
                <a:solidFill>
                  <a:srgbClr val="0033CC"/>
                </a:solidFill>
              </a:rPr>
              <a:t>解释器</a:t>
            </a:r>
            <a:r>
              <a:rPr lang="zh-CN" altLang="en-US" sz="2000" dirty="0" smtClean="0"/>
              <a:t>。</a:t>
            </a:r>
            <a:endParaRPr lang="en-US" altLang="zh-CN" sz="2000" dirty="0" smtClean="0"/>
          </a:p>
          <a:p>
            <a:pPr marL="342900" indent="-342900">
              <a:lnSpc>
                <a:spcPct val="120000"/>
              </a:lnSpc>
              <a:buFont typeface="Arial" pitchFamily="34" charset="0"/>
              <a:buChar char="•"/>
            </a:pPr>
            <a:r>
              <a:rPr lang="zh-CN" altLang="en-US" sz="2000" dirty="0"/>
              <a:t>在命令行下运行</a:t>
            </a:r>
            <a:r>
              <a:rPr lang="en-US" altLang="zh-CN" sz="2000" dirty="0"/>
              <a:t>python</a:t>
            </a:r>
            <a:r>
              <a:rPr lang="zh-CN" altLang="en-US" sz="2000" dirty="0"/>
              <a:t>就是启动</a:t>
            </a:r>
            <a:r>
              <a:rPr lang="en-US" altLang="zh-CN" sz="2000" dirty="0" err="1"/>
              <a:t>CPython</a:t>
            </a:r>
            <a:r>
              <a:rPr lang="zh-CN" altLang="en-US" sz="2000" dirty="0" smtClean="0"/>
              <a:t>解释器。</a:t>
            </a:r>
            <a:endParaRPr lang="en-US" altLang="zh-CN" sz="2000" dirty="0"/>
          </a:p>
          <a:p>
            <a:pPr marL="342900" indent="-342900">
              <a:lnSpc>
                <a:spcPct val="120000"/>
              </a:lnSpc>
              <a:buFont typeface="Arial" pitchFamily="34" charset="0"/>
              <a:buChar char="•"/>
            </a:pPr>
            <a:r>
              <a:rPr lang="en-US" altLang="zh-CN" sz="2000" dirty="0" err="1" smtClean="0"/>
              <a:t>CPython</a:t>
            </a:r>
            <a:r>
              <a:rPr lang="zh-CN" altLang="en-US" sz="2000" dirty="0"/>
              <a:t>是</a:t>
            </a:r>
            <a:r>
              <a:rPr lang="en-US" altLang="zh-CN" sz="2000" dirty="0"/>
              <a:t>Python</a:t>
            </a:r>
            <a:r>
              <a:rPr lang="zh-CN" altLang="en-US" sz="2000" dirty="0"/>
              <a:t>的主要实现，大多数用户在日常开发中使用的</a:t>
            </a:r>
            <a:r>
              <a:rPr lang="en-US" altLang="zh-CN" sz="2000" dirty="0"/>
              <a:t>Python</a:t>
            </a:r>
            <a:r>
              <a:rPr lang="zh-CN" altLang="en-US" sz="2000" dirty="0"/>
              <a:t>版本都是基于</a:t>
            </a:r>
            <a:r>
              <a:rPr lang="en-US" altLang="zh-CN" sz="2000" dirty="0" err="1"/>
              <a:t>CPython</a:t>
            </a:r>
            <a:r>
              <a:rPr lang="zh-CN" altLang="en-US" sz="2000" dirty="0"/>
              <a:t>的‌。</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xmlns="" id="{E0C5F140-167D-5C97-3476-16B98A61C7A8}"/>
              </a:ext>
            </a:extLst>
          </p:cNvPr>
          <p:cNvSpPr>
            <a:spLocks noGrp="1" noChangeArrowheads="1"/>
          </p:cNvSpPr>
          <p:nvPr>
            <p:ph type="title"/>
          </p:nvPr>
        </p:nvSpPr>
        <p:spPr/>
        <p:txBody>
          <a:bodyPr/>
          <a:lstStyle/>
          <a:p>
            <a:r>
              <a:rPr lang="en-US" altLang="zh-CN"/>
              <a:t>Python</a:t>
            </a:r>
            <a:r>
              <a:rPr lang="zh-CN" altLang="en-US"/>
              <a:t>表达式运算符</a:t>
            </a:r>
          </a:p>
        </p:txBody>
      </p:sp>
      <p:pic>
        <p:nvPicPr>
          <p:cNvPr id="12291" name="内容占位符 4">
            <a:extLst>
              <a:ext uri="{FF2B5EF4-FFF2-40B4-BE49-F238E27FC236}">
                <a16:creationId xmlns:a16="http://schemas.microsoft.com/office/drawing/2014/main" xmlns="" id="{29D83DAC-2A42-9573-D07A-53EB79F68A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48221"/>
          <a:stretch>
            <a:fillRect/>
          </a:stretch>
        </p:blipFill>
        <p:spPr>
          <a:xfrm>
            <a:off x="1187450" y="908050"/>
            <a:ext cx="6985000" cy="5811838"/>
          </a:xfrm>
        </p:spPr>
      </p:pic>
      <p:sp>
        <p:nvSpPr>
          <p:cNvPr id="12292" name="灯片编号占位符 3">
            <a:extLst>
              <a:ext uri="{FF2B5EF4-FFF2-40B4-BE49-F238E27FC236}">
                <a16:creationId xmlns:a16="http://schemas.microsoft.com/office/drawing/2014/main" xmlns="" id="{F769ACD0-6FFA-550C-1572-F06210A61A4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036726-D093-4C5A-A831-66CD95853C2B}" type="slidenum">
              <a:rPr lang="en-US" altLang="zh-CN" smtClean="0">
                <a:solidFill>
                  <a:srgbClr val="002060"/>
                </a:solidFill>
                <a:latin typeface="黑体" panose="02010609060101010101" pitchFamily="49" charset="-122"/>
                <a:ea typeface="黑体" panose="02010609060101010101" pitchFamily="49" charset="-122"/>
              </a:rPr>
              <a:pPr/>
              <a:t>54</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xmlns="" id="{BB87F540-4123-1CB1-6FFA-4947EC9556B8}"/>
              </a:ext>
            </a:extLst>
          </p:cNvPr>
          <p:cNvSpPr>
            <a:spLocks noGrp="1" noChangeArrowheads="1"/>
          </p:cNvSpPr>
          <p:nvPr>
            <p:ph type="title"/>
          </p:nvPr>
        </p:nvSpPr>
        <p:spPr/>
        <p:txBody>
          <a:bodyPr/>
          <a:lstStyle/>
          <a:p>
            <a:r>
              <a:rPr lang="en-US" altLang="zh-CN"/>
              <a:t>Python</a:t>
            </a:r>
            <a:r>
              <a:rPr lang="zh-CN" altLang="en-US"/>
              <a:t>表达式运算符</a:t>
            </a:r>
          </a:p>
        </p:txBody>
      </p:sp>
      <p:pic>
        <p:nvPicPr>
          <p:cNvPr id="13315" name="内容占位符 4">
            <a:extLst>
              <a:ext uri="{FF2B5EF4-FFF2-40B4-BE49-F238E27FC236}">
                <a16:creationId xmlns:a16="http://schemas.microsoft.com/office/drawing/2014/main" xmlns="" id="{8C7BC973-3B2E-0829-E1D1-3771D0A8DA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2171"/>
          <a:stretch>
            <a:fillRect/>
          </a:stretch>
        </p:blipFill>
        <p:spPr>
          <a:xfrm>
            <a:off x="1042988" y="1125538"/>
            <a:ext cx="7029450" cy="5399087"/>
          </a:xfrm>
        </p:spPr>
      </p:pic>
      <p:sp>
        <p:nvSpPr>
          <p:cNvPr id="13316" name="灯片编号占位符 3">
            <a:extLst>
              <a:ext uri="{FF2B5EF4-FFF2-40B4-BE49-F238E27FC236}">
                <a16:creationId xmlns:a16="http://schemas.microsoft.com/office/drawing/2014/main" xmlns="" id="{42FAF1AA-F76B-4626-DFC2-E767852F759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7B293C-DD96-4C32-970C-2A725C7AEED9}" type="slidenum">
              <a:rPr lang="en-US" altLang="zh-CN" smtClean="0">
                <a:solidFill>
                  <a:srgbClr val="002060"/>
                </a:solidFill>
                <a:latin typeface="黑体" panose="02010609060101010101" pitchFamily="49" charset="-122"/>
                <a:ea typeface="黑体" panose="02010609060101010101" pitchFamily="49" charset="-122"/>
              </a:rPr>
              <a:pPr/>
              <a:t>55</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xmlns="" id="{C771305C-FF7F-672D-9603-FBCC6AD6F5D9}"/>
              </a:ext>
            </a:extLst>
          </p:cNvPr>
          <p:cNvSpPr>
            <a:spLocks noGrp="1" noChangeArrowheads="1"/>
          </p:cNvSpPr>
          <p:nvPr>
            <p:ph type="title"/>
          </p:nvPr>
        </p:nvSpPr>
        <p:spPr/>
        <p:txBody>
          <a:bodyPr/>
          <a:lstStyle/>
          <a:p>
            <a:r>
              <a:rPr lang="en-US" altLang="zh-CN" dirty="0"/>
              <a:t>Python</a:t>
            </a:r>
            <a:r>
              <a:rPr lang="zh-CN" altLang="en-US" dirty="0"/>
              <a:t>运算符</a:t>
            </a:r>
          </a:p>
        </p:txBody>
      </p:sp>
      <p:sp>
        <p:nvSpPr>
          <p:cNvPr id="14339" name="内容占位符 2">
            <a:extLst>
              <a:ext uri="{FF2B5EF4-FFF2-40B4-BE49-F238E27FC236}">
                <a16:creationId xmlns:a16="http://schemas.microsoft.com/office/drawing/2014/main" xmlns="" id="{898C5CFF-C4F1-3FDF-D551-E490AAEF1D1C}"/>
              </a:ext>
            </a:extLst>
          </p:cNvPr>
          <p:cNvSpPr>
            <a:spLocks noGrp="1" noChangeArrowheads="1"/>
          </p:cNvSpPr>
          <p:nvPr>
            <p:ph idx="1"/>
          </p:nvPr>
        </p:nvSpPr>
        <p:spPr>
          <a:xfrm>
            <a:off x="468313" y="1268413"/>
            <a:ext cx="8496300" cy="5040312"/>
          </a:xfrm>
          <a:solidFill>
            <a:schemeClr val="accent6">
              <a:lumMod val="20000"/>
              <a:lumOff val="80000"/>
            </a:schemeClr>
          </a:solidFill>
          <a:ln w="12700">
            <a:solidFill>
              <a:schemeClr val="tx1"/>
            </a:solidFill>
          </a:ln>
        </p:spPr>
        <p:txBody>
          <a:bodyPr/>
          <a:lstStyle/>
          <a:p>
            <a:pPr>
              <a:lnSpc>
                <a:spcPct val="150000"/>
              </a:lnSpc>
            </a:pPr>
            <a:r>
              <a:rPr lang="en-US" altLang="zh-CN" sz="2800" b="1" dirty="0" smtClean="0"/>
              <a:t> X </a:t>
            </a:r>
            <a:r>
              <a:rPr lang="en-US" altLang="zh-CN" sz="2800" b="1" dirty="0">
                <a:solidFill>
                  <a:srgbClr val="0033CC"/>
                </a:solidFill>
              </a:rPr>
              <a:t>/</a:t>
            </a:r>
            <a:r>
              <a:rPr lang="en-US" altLang="zh-CN" sz="2800" b="1" dirty="0"/>
              <a:t> Y </a:t>
            </a:r>
            <a:r>
              <a:rPr lang="zh-CN" altLang="en-US" sz="2800" b="1" dirty="0" smtClean="0"/>
              <a:t>：执行</a:t>
            </a:r>
            <a:r>
              <a:rPr lang="zh-CN" altLang="en-US" sz="2800" b="1" dirty="0">
                <a:solidFill>
                  <a:srgbClr val="0033CC"/>
                </a:solidFill>
              </a:rPr>
              <a:t>真除法</a:t>
            </a:r>
            <a:r>
              <a:rPr lang="zh-CN" altLang="en-US" sz="2800" b="1" dirty="0"/>
              <a:t>（保留商的小数部分）</a:t>
            </a:r>
            <a:endParaRPr lang="en-US" altLang="zh-CN" sz="2800" b="1" dirty="0"/>
          </a:p>
          <a:p>
            <a:r>
              <a:rPr lang="en-US" altLang="zh-CN" sz="2800" b="1" dirty="0"/>
              <a:t>X </a:t>
            </a:r>
            <a:r>
              <a:rPr lang="en-US" altLang="zh-CN" sz="2800" b="1" dirty="0">
                <a:solidFill>
                  <a:srgbClr val="0033CC"/>
                </a:solidFill>
              </a:rPr>
              <a:t>//</a:t>
            </a:r>
            <a:r>
              <a:rPr lang="en-US" altLang="zh-CN" sz="2800" b="1" dirty="0"/>
              <a:t> Y </a:t>
            </a:r>
            <a:r>
              <a:rPr lang="zh-CN" altLang="en-US" sz="2800" b="1" dirty="0" smtClean="0"/>
              <a:t>：执行</a:t>
            </a:r>
            <a:r>
              <a:rPr lang="zh-CN" altLang="en-US" sz="2800" b="1" dirty="0">
                <a:solidFill>
                  <a:srgbClr val="0033CC"/>
                </a:solidFill>
              </a:rPr>
              <a:t>向下取整</a:t>
            </a:r>
            <a:r>
              <a:rPr lang="zh-CN" altLang="en-US" sz="2800" b="1" dirty="0"/>
              <a:t>除法（商的小数去掉）</a:t>
            </a:r>
          </a:p>
        </p:txBody>
      </p:sp>
      <p:sp>
        <p:nvSpPr>
          <p:cNvPr id="14340" name="灯片编号占位符 3">
            <a:extLst>
              <a:ext uri="{FF2B5EF4-FFF2-40B4-BE49-F238E27FC236}">
                <a16:creationId xmlns:a16="http://schemas.microsoft.com/office/drawing/2014/main" xmlns="" id="{030A7B4E-9BB8-9165-4E9F-A657ADFF57A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C76AEE-9282-4C2B-8EAD-C61926BDA665}" type="slidenum">
              <a:rPr lang="en-US" altLang="zh-CN" smtClean="0">
                <a:solidFill>
                  <a:srgbClr val="002060"/>
                </a:solidFill>
                <a:latin typeface="黑体" panose="02010609060101010101" pitchFamily="49" charset="-122"/>
                <a:ea typeface="黑体" panose="02010609060101010101" pitchFamily="49" charset="-122"/>
              </a:rPr>
              <a:pPr/>
              <a:t>56</a:t>
            </a:fld>
            <a:endParaRPr lang="en-US" altLang="zh-CN">
              <a:solidFill>
                <a:srgbClr val="002060"/>
              </a:solidFill>
              <a:latin typeface="黑体" panose="02010609060101010101" pitchFamily="49" charset="-122"/>
              <a:ea typeface="黑体" panose="02010609060101010101" pitchFamily="49" charset="-122"/>
            </a:endParaRPr>
          </a:p>
        </p:txBody>
      </p:sp>
      <p:sp>
        <p:nvSpPr>
          <p:cNvPr id="14341" name="TextBox 1">
            <a:extLst>
              <a:ext uri="{FF2B5EF4-FFF2-40B4-BE49-F238E27FC236}">
                <a16:creationId xmlns:a16="http://schemas.microsoft.com/office/drawing/2014/main" xmlns="" id="{634CBD41-EA39-1790-3750-657AC51E744E}"/>
              </a:ext>
            </a:extLst>
          </p:cNvPr>
          <p:cNvSpPr txBox="1">
            <a:spLocks noChangeArrowheads="1"/>
          </p:cNvSpPr>
          <p:nvPr/>
        </p:nvSpPr>
        <p:spPr bwMode="auto">
          <a:xfrm>
            <a:off x="754063" y="3068960"/>
            <a:ext cx="7705725" cy="2793842"/>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dirty="0"/>
              <a:t>&gt;&gt;&gt; 6</a:t>
            </a:r>
            <a:r>
              <a:rPr lang="zh-CN" altLang="en-US" sz="2400" dirty="0"/>
              <a:t> </a:t>
            </a:r>
            <a:r>
              <a:rPr lang="en-US" altLang="zh-CN" sz="2400" dirty="0"/>
              <a:t>/ </a:t>
            </a:r>
            <a:r>
              <a:rPr lang="en-US" altLang="zh-CN" sz="2400" dirty="0" smtClean="0"/>
              <a:t>2.5</a:t>
            </a:r>
            <a:endParaRPr lang="en-US" altLang="zh-CN" sz="2400" dirty="0"/>
          </a:p>
          <a:p>
            <a:pPr>
              <a:lnSpc>
                <a:spcPct val="150000"/>
              </a:lnSpc>
            </a:pPr>
            <a:r>
              <a:rPr lang="en-US" altLang="zh-CN" sz="2400" dirty="0"/>
              <a:t>2.4</a:t>
            </a:r>
          </a:p>
          <a:p>
            <a:pPr>
              <a:lnSpc>
                <a:spcPct val="150000"/>
              </a:lnSpc>
            </a:pPr>
            <a:endParaRPr lang="en-US" altLang="zh-CN" sz="2400" dirty="0"/>
          </a:p>
          <a:p>
            <a:pPr>
              <a:lnSpc>
                <a:spcPct val="150000"/>
              </a:lnSpc>
            </a:pPr>
            <a:r>
              <a:rPr lang="en-US" altLang="zh-CN" sz="2400" dirty="0"/>
              <a:t>&gt;&gt;&gt; 6</a:t>
            </a:r>
            <a:r>
              <a:rPr lang="zh-CN" altLang="en-US" sz="2400" dirty="0"/>
              <a:t> </a:t>
            </a:r>
            <a:r>
              <a:rPr lang="en-US" altLang="zh-CN" sz="2400" dirty="0"/>
              <a:t>// </a:t>
            </a:r>
            <a:r>
              <a:rPr lang="en-US" altLang="zh-CN" sz="2400" dirty="0" smtClean="0"/>
              <a:t>2.5</a:t>
            </a:r>
            <a:endParaRPr lang="en-US" altLang="zh-CN" sz="2400" dirty="0"/>
          </a:p>
          <a:p>
            <a:pPr>
              <a:lnSpc>
                <a:spcPct val="150000"/>
              </a:lnSpc>
            </a:pPr>
            <a:r>
              <a:rPr lang="en-US" altLang="zh-CN" sz="2400" dirty="0"/>
              <a:t>2.0</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xmlns="" id="{22BE9607-A495-6C57-68C1-188ADF95B135}"/>
              </a:ext>
            </a:extLst>
          </p:cNvPr>
          <p:cNvSpPr>
            <a:spLocks noGrp="1" noChangeArrowheads="1"/>
          </p:cNvSpPr>
          <p:nvPr>
            <p:ph type="title"/>
          </p:nvPr>
        </p:nvSpPr>
        <p:spPr/>
        <p:txBody>
          <a:bodyPr/>
          <a:lstStyle/>
          <a:p>
            <a:r>
              <a:rPr lang="en-US" altLang="zh-CN"/>
              <a:t>Python</a:t>
            </a:r>
            <a:r>
              <a:rPr lang="zh-CN" altLang="en-US"/>
              <a:t>运算符</a:t>
            </a:r>
          </a:p>
        </p:txBody>
      </p:sp>
      <p:sp>
        <p:nvSpPr>
          <p:cNvPr id="3" name="内容占位符 2">
            <a:extLst>
              <a:ext uri="{FF2B5EF4-FFF2-40B4-BE49-F238E27FC236}">
                <a16:creationId xmlns:a16="http://schemas.microsoft.com/office/drawing/2014/main" xmlns="" id="{9008439E-3362-3B14-E8DB-DD468296575F}"/>
              </a:ext>
            </a:extLst>
          </p:cNvPr>
          <p:cNvSpPr>
            <a:spLocks noGrp="1" noChangeArrowheads="1"/>
          </p:cNvSpPr>
          <p:nvPr>
            <p:ph idx="1"/>
          </p:nvPr>
        </p:nvSpPr>
        <p:spPr>
          <a:xfrm>
            <a:off x="468313" y="1268413"/>
            <a:ext cx="8229600" cy="5040312"/>
          </a:xfrm>
          <a:solidFill>
            <a:schemeClr val="accent6">
              <a:lumMod val="20000"/>
              <a:lumOff val="80000"/>
            </a:schemeClr>
          </a:solidFill>
          <a:ln w="12700">
            <a:solidFill>
              <a:schemeClr val="tx1"/>
            </a:solidFill>
          </a:ln>
        </p:spPr>
        <p:txBody>
          <a:bodyPr/>
          <a:lstStyle/>
          <a:p>
            <a:pPr>
              <a:lnSpc>
                <a:spcPct val="150000"/>
              </a:lnSpc>
            </a:pPr>
            <a:r>
              <a:rPr lang="zh-CN" altLang="en-US" sz="2800" dirty="0"/>
              <a:t>比较运算符可以链式使用，</a:t>
            </a:r>
            <a:r>
              <a:rPr lang="zh-CN" altLang="en-US" sz="2800" dirty="0" smtClean="0"/>
              <a:t>比如：</a:t>
            </a:r>
            <a:endParaRPr lang="en-US" altLang="zh-CN" sz="2800" dirty="0"/>
          </a:p>
          <a:p>
            <a:pPr lvl="1">
              <a:lnSpc>
                <a:spcPct val="150000"/>
              </a:lnSpc>
            </a:pPr>
            <a:r>
              <a:rPr lang="en-US" altLang="zh-CN" b="1" dirty="0">
                <a:solidFill>
                  <a:srgbClr val="FF0000"/>
                </a:solidFill>
              </a:rPr>
              <a:t>X &lt; Y &lt; Z </a:t>
            </a:r>
            <a:r>
              <a:rPr lang="zh-CN" altLang="en-US" b="1" dirty="0"/>
              <a:t>等同于 </a:t>
            </a:r>
            <a:r>
              <a:rPr lang="en-US" altLang="zh-CN" b="1" dirty="0">
                <a:solidFill>
                  <a:srgbClr val="FF0000"/>
                </a:solidFill>
              </a:rPr>
              <a:t>X &lt; Y and Y &lt; Z</a:t>
            </a:r>
          </a:p>
          <a:p>
            <a:pPr>
              <a:lnSpc>
                <a:spcPct val="150000"/>
              </a:lnSpc>
            </a:pPr>
            <a:r>
              <a:rPr lang="en-US" altLang="zh-CN" sz="2800" dirty="0"/>
              <a:t>Python3.X</a:t>
            </a:r>
            <a:r>
              <a:rPr lang="zh-CN" altLang="en-US" sz="2800" dirty="0"/>
              <a:t>中，比较非数字的</a:t>
            </a:r>
            <a:r>
              <a:rPr lang="zh-CN" altLang="en-US" sz="2800" dirty="0" smtClean="0"/>
              <a:t>混合（复合）类型</a:t>
            </a:r>
            <a:r>
              <a:rPr lang="zh-CN" altLang="en-US" sz="2800" dirty="0"/>
              <a:t>的相对大小是不允许的，会引发异常。</a:t>
            </a:r>
            <a:endParaRPr lang="en-US" altLang="zh-CN" sz="2800" dirty="0"/>
          </a:p>
          <a:p>
            <a:pPr>
              <a:lnSpc>
                <a:spcPct val="150000"/>
              </a:lnSpc>
            </a:pPr>
            <a:endParaRPr lang="zh-CN" altLang="en-US" dirty="0"/>
          </a:p>
        </p:txBody>
      </p:sp>
      <p:sp>
        <p:nvSpPr>
          <p:cNvPr id="16388" name="灯片编号占位符 3">
            <a:extLst>
              <a:ext uri="{FF2B5EF4-FFF2-40B4-BE49-F238E27FC236}">
                <a16:creationId xmlns:a16="http://schemas.microsoft.com/office/drawing/2014/main" xmlns="" id="{25AE3152-6B41-967A-B198-CEC002E4B6B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F424C8-85F4-485D-B5F9-ACA02716EE6B}" type="slidenum">
              <a:rPr lang="en-US" altLang="zh-CN" smtClean="0">
                <a:solidFill>
                  <a:srgbClr val="002060"/>
                </a:solidFill>
                <a:latin typeface="黑体" panose="02010609060101010101" pitchFamily="49" charset="-122"/>
                <a:ea typeface="黑体" panose="02010609060101010101" pitchFamily="49" charset="-122"/>
              </a:rPr>
              <a:pPr/>
              <a:t>57</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xmlns="" id="{D2B1841A-8477-2553-1E02-89E63BAF01D9}"/>
              </a:ext>
            </a:extLst>
          </p:cNvPr>
          <p:cNvSpPr>
            <a:spLocks noGrp="1" noChangeArrowheads="1"/>
          </p:cNvSpPr>
          <p:nvPr>
            <p:ph type="title"/>
          </p:nvPr>
        </p:nvSpPr>
        <p:spPr/>
        <p:txBody>
          <a:bodyPr/>
          <a:lstStyle/>
          <a:p>
            <a:r>
              <a:rPr lang="en-US" altLang="zh-CN"/>
              <a:t>Python</a:t>
            </a:r>
            <a:r>
              <a:rPr lang="zh-CN" altLang="en-US"/>
              <a:t>中的变量</a:t>
            </a:r>
          </a:p>
        </p:txBody>
      </p:sp>
      <p:sp>
        <p:nvSpPr>
          <p:cNvPr id="5123" name="内容占位符 2">
            <a:extLst>
              <a:ext uri="{FF2B5EF4-FFF2-40B4-BE49-F238E27FC236}">
                <a16:creationId xmlns:a16="http://schemas.microsoft.com/office/drawing/2014/main" xmlns="" id="{3981F646-45CC-8201-6E13-56A301BD79D5}"/>
              </a:ext>
            </a:extLst>
          </p:cNvPr>
          <p:cNvSpPr>
            <a:spLocks noGrp="1" noChangeArrowheads="1"/>
          </p:cNvSpPr>
          <p:nvPr>
            <p:ph idx="1"/>
          </p:nvPr>
        </p:nvSpPr>
        <p:spPr>
          <a:xfrm>
            <a:off x="395536" y="1418555"/>
            <a:ext cx="8352159" cy="4530725"/>
          </a:xfrm>
          <a:solidFill>
            <a:schemeClr val="accent6">
              <a:lumMod val="20000"/>
              <a:lumOff val="80000"/>
            </a:schemeClr>
          </a:solidFill>
          <a:ln w="12700">
            <a:solidFill>
              <a:schemeClr val="tx1"/>
            </a:solidFill>
          </a:ln>
        </p:spPr>
        <p:txBody>
          <a:bodyPr/>
          <a:lstStyle/>
          <a:p>
            <a:pPr>
              <a:lnSpc>
                <a:spcPct val="150000"/>
              </a:lnSpc>
            </a:pPr>
            <a:r>
              <a:rPr lang="zh-CN" altLang="en-US" sz="2800" dirty="0">
                <a:solidFill>
                  <a:srgbClr val="0033CC"/>
                </a:solidFill>
              </a:rPr>
              <a:t>变量在第一次赋值时被创建</a:t>
            </a:r>
            <a:r>
              <a:rPr lang="zh-CN" altLang="en-US" sz="2800" dirty="0"/>
              <a:t>。</a:t>
            </a:r>
            <a:endParaRPr lang="en-US" altLang="zh-CN" sz="2800" dirty="0"/>
          </a:p>
          <a:p>
            <a:pPr>
              <a:lnSpc>
                <a:spcPct val="150000"/>
              </a:lnSpc>
            </a:pPr>
            <a:r>
              <a:rPr lang="zh-CN" altLang="en-US" sz="2800" dirty="0"/>
              <a:t>变量在表达式中使用时，会被替换成它们的值。</a:t>
            </a:r>
            <a:endParaRPr lang="en-US" altLang="zh-CN" sz="2800" dirty="0"/>
          </a:p>
          <a:p>
            <a:pPr>
              <a:lnSpc>
                <a:spcPct val="150000"/>
              </a:lnSpc>
            </a:pPr>
            <a:r>
              <a:rPr lang="zh-CN" altLang="en-US" sz="2800" dirty="0">
                <a:solidFill>
                  <a:srgbClr val="0033CC"/>
                </a:solidFill>
              </a:rPr>
              <a:t>变量在表达式中使用之前，必须已被赋值</a:t>
            </a:r>
            <a:r>
              <a:rPr lang="zh-CN" altLang="en-US" sz="2800" dirty="0"/>
              <a:t>。</a:t>
            </a:r>
            <a:endParaRPr lang="en-US" altLang="zh-CN" sz="2800" dirty="0"/>
          </a:p>
          <a:p>
            <a:pPr>
              <a:lnSpc>
                <a:spcPct val="150000"/>
              </a:lnSpc>
            </a:pPr>
            <a:r>
              <a:rPr lang="zh-CN" altLang="en-US" sz="2800" dirty="0"/>
              <a:t>变量引用对象，而且从</a:t>
            </a:r>
            <a:r>
              <a:rPr lang="zh-CN" altLang="en-US" sz="2800" dirty="0">
                <a:solidFill>
                  <a:srgbClr val="0033CC"/>
                </a:solidFill>
              </a:rPr>
              <a:t>不需要事先声明</a:t>
            </a:r>
            <a:r>
              <a:rPr lang="zh-CN" altLang="en-US" sz="2800" dirty="0"/>
              <a:t>。</a:t>
            </a:r>
            <a:endParaRPr lang="en-US" altLang="zh-CN" sz="2800" dirty="0"/>
          </a:p>
        </p:txBody>
      </p:sp>
      <p:sp>
        <p:nvSpPr>
          <p:cNvPr id="18436" name="灯片编号占位符 3">
            <a:extLst>
              <a:ext uri="{FF2B5EF4-FFF2-40B4-BE49-F238E27FC236}">
                <a16:creationId xmlns:a16="http://schemas.microsoft.com/office/drawing/2014/main" xmlns="" id="{024A5046-1C89-93CE-8C08-5CD75B9B214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7AA4B0-5436-4D46-B7D8-C295A84E87FD}" type="slidenum">
              <a:rPr lang="en-US" altLang="zh-CN" smtClean="0">
                <a:solidFill>
                  <a:srgbClr val="002060"/>
                </a:solidFill>
                <a:latin typeface="黑体" panose="02010609060101010101" pitchFamily="49" charset="-122"/>
                <a:ea typeface="黑体" panose="02010609060101010101" pitchFamily="49" charset="-122"/>
              </a:rPr>
              <a:pPr/>
              <a:t>58</a:t>
            </a:fld>
            <a:endParaRPr lang="en-US" altLang="zh-CN">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anim calcmode="lin" valueType="num">
                                      <p:cBhvr>
                                        <p:cTn id="8" dur="10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xEl>
                                              <p:pRg st="1" end="1"/>
                                            </p:txEl>
                                          </p:spTgt>
                                        </p:tgtEl>
                                        <p:attrNameLst>
                                          <p:attrName>style.visibility</p:attrName>
                                        </p:attrNameLst>
                                      </p:cBhvr>
                                      <p:to>
                                        <p:strVal val="visible"/>
                                      </p:to>
                                    </p:set>
                                    <p:animEffect transition="in" filter="fade">
                                      <p:cBhvr>
                                        <p:cTn id="14" dur="1000"/>
                                        <p:tgtEl>
                                          <p:spTgt spid="5123">
                                            <p:txEl>
                                              <p:pRg st="1" end="1"/>
                                            </p:txEl>
                                          </p:spTgt>
                                        </p:tgtEl>
                                      </p:cBhvr>
                                    </p:animEffect>
                                    <p:anim calcmode="lin" valueType="num">
                                      <p:cBhvr>
                                        <p:cTn id="15" dur="1000" fill="hold"/>
                                        <p:tgtEl>
                                          <p:spTgt spid="51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xEl>
                                              <p:pRg st="2" end="2"/>
                                            </p:txEl>
                                          </p:spTgt>
                                        </p:tgtEl>
                                        <p:attrNameLst>
                                          <p:attrName>style.visibility</p:attrName>
                                        </p:attrNameLst>
                                      </p:cBhvr>
                                      <p:to>
                                        <p:strVal val="visible"/>
                                      </p:to>
                                    </p:set>
                                    <p:animEffect transition="in" filter="fade">
                                      <p:cBhvr>
                                        <p:cTn id="21" dur="1000"/>
                                        <p:tgtEl>
                                          <p:spTgt spid="5123">
                                            <p:txEl>
                                              <p:pRg st="2" end="2"/>
                                            </p:txEl>
                                          </p:spTgt>
                                        </p:tgtEl>
                                      </p:cBhvr>
                                    </p:animEffect>
                                    <p:anim calcmode="lin" valueType="num">
                                      <p:cBhvr>
                                        <p:cTn id="22" dur="1000" fill="hold"/>
                                        <p:tgtEl>
                                          <p:spTgt spid="51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5123">
                                            <p:txEl>
                                              <p:pRg st="3" end="3"/>
                                            </p:txEl>
                                          </p:spTgt>
                                        </p:tgtEl>
                                        <p:attrNameLst>
                                          <p:attrName>style.visibility</p:attrName>
                                        </p:attrNameLst>
                                      </p:cBhvr>
                                      <p:to>
                                        <p:strVal val="visible"/>
                                      </p:to>
                                    </p:set>
                                    <p:animEffect transition="in" filter="fade">
                                      <p:cBhvr>
                                        <p:cTn id="28" dur="1000"/>
                                        <p:tgtEl>
                                          <p:spTgt spid="5123">
                                            <p:txEl>
                                              <p:pRg st="3" end="3"/>
                                            </p:txEl>
                                          </p:spTgt>
                                        </p:tgtEl>
                                      </p:cBhvr>
                                    </p:animEffect>
                                    <p:anim calcmode="lin" valueType="num">
                                      <p:cBhvr>
                                        <p:cTn id="29" dur="1000" fill="hold"/>
                                        <p:tgtEl>
                                          <p:spTgt spid="51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2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xmlns="" id="{092579F4-0B61-594C-CE30-8D8DC364F071}"/>
              </a:ext>
            </a:extLst>
          </p:cNvPr>
          <p:cNvSpPr>
            <a:spLocks noGrp="1" noChangeArrowheads="1"/>
          </p:cNvSpPr>
          <p:nvPr>
            <p:ph type="title"/>
          </p:nvPr>
        </p:nvSpPr>
        <p:spPr/>
        <p:txBody>
          <a:bodyPr/>
          <a:lstStyle/>
          <a:p>
            <a:r>
              <a:rPr lang="zh-CN" altLang="en-US"/>
              <a:t>数值的显示格式</a:t>
            </a:r>
          </a:p>
        </p:txBody>
      </p:sp>
      <p:sp>
        <p:nvSpPr>
          <p:cNvPr id="5123" name="内容占位符 2">
            <a:extLst>
              <a:ext uri="{FF2B5EF4-FFF2-40B4-BE49-F238E27FC236}">
                <a16:creationId xmlns:a16="http://schemas.microsoft.com/office/drawing/2014/main" xmlns="" id="{BD0953A6-8CDA-B9C3-CB13-7B03DC9AF804}"/>
              </a:ext>
            </a:extLst>
          </p:cNvPr>
          <p:cNvSpPr>
            <a:spLocks noGrp="1" noChangeArrowheads="1"/>
          </p:cNvSpPr>
          <p:nvPr>
            <p:ph idx="1"/>
          </p:nvPr>
        </p:nvSpPr>
        <p:spPr>
          <a:xfrm>
            <a:off x="468313" y="1484784"/>
            <a:ext cx="8229600" cy="4824536"/>
          </a:xfrm>
          <a:solidFill>
            <a:schemeClr val="accent6">
              <a:lumMod val="20000"/>
              <a:lumOff val="80000"/>
            </a:schemeClr>
          </a:solidFill>
          <a:ln w="12700">
            <a:solidFill>
              <a:schemeClr val="tx1"/>
            </a:solidFill>
          </a:ln>
        </p:spPr>
        <p:txBody>
          <a:bodyPr/>
          <a:lstStyle/>
          <a:p>
            <a:pPr>
              <a:lnSpc>
                <a:spcPct val="150000"/>
              </a:lnSpc>
              <a:spcBef>
                <a:spcPts val="1800"/>
              </a:spcBef>
            </a:pPr>
            <a:r>
              <a:rPr lang="zh-CN" altLang="en-US" sz="2800" dirty="0"/>
              <a:t>小数位的显示</a:t>
            </a:r>
            <a:endParaRPr lang="en-US" altLang="zh-CN" sz="2800" dirty="0"/>
          </a:p>
          <a:p>
            <a:pPr>
              <a:lnSpc>
                <a:spcPct val="200000"/>
              </a:lnSpc>
              <a:buFont typeface="Wingdings" panose="05000000000000000000" pitchFamily="2" charset="2"/>
              <a:buNone/>
            </a:pPr>
            <a:endParaRPr lang="en-US" altLang="zh-CN" dirty="0"/>
          </a:p>
          <a:p>
            <a:pPr marL="0" indent="0">
              <a:buNone/>
            </a:pPr>
            <a:endParaRPr lang="en-US" altLang="zh-CN" dirty="0"/>
          </a:p>
          <a:p>
            <a:pPr>
              <a:spcBef>
                <a:spcPts val="2400"/>
              </a:spcBef>
            </a:pPr>
            <a:r>
              <a:rPr lang="zh-CN" altLang="en-US" sz="2800" dirty="0"/>
              <a:t>使用</a:t>
            </a:r>
            <a:r>
              <a:rPr lang="en-US" altLang="zh-CN" sz="2800" dirty="0"/>
              <a:t>print</a:t>
            </a:r>
            <a:r>
              <a:rPr lang="zh-CN" altLang="en-US" sz="2800" dirty="0"/>
              <a:t>显示</a:t>
            </a:r>
          </a:p>
        </p:txBody>
      </p:sp>
      <p:sp>
        <p:nvSpPr>
          <p:cNvPr id="19460" name="灯片编号占位符 3">
            <a:extLst>
              <a:ext uri="{FF2B5EF4-FFF2-40B4-BE49-F238E27FC236}">
                <a16:creationId xmlns:a16="http://schemas.microsoft.com/office/drawing/2014/main" xmlns="" id="{6ABEBC6A-451F-17CD-2DFF-1A84B2C5B84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C9F52B-CFB8-417C-B05E-A730F44763D3}" type="slidenum">
              <a:rPr lang="en-US" altLang="zh-CN" smtClean="0">
                <a:solidFill>
                  <a:srgbClr val="002060"/>
                </a:solidFill>
                <a:latin typeface="黑体" panose="02010609060101010101" pitchFamily="49" charset="-122"/>
                <a:ea typeface="黑体" panose="02010609060101010101" pitchFamily="49" charset="-122"/>
              </a:rPr>
              <a:pPr/>
              <a:t>59</a:t>
            </a:fld>
            <a:endParaRPr lang="en-US" altLang="zh-CN">
              <a:solidFill>
                <a:srgbClr val="002060"/>
              </a:solidFill>
              <a:latin typeface="黑体" panose="02010609060101010101" pitchFamily="49" charset="-122"/>
              <a:ea typeface="黑体" panose="02010609060101010101" pitchFamily="49" charset="-122"/>
            </a:endParaRPr>
          </a:p>
        </p:txBody>
      </p:sp>
      <p:sp>
        <p:nvSpPr>
          <p:cNvPr id="19461" name="TextBox 1">
            <a:extLst>
              <a:ext uri="{FF2B5EF4-FFF2-40B4-BE49-F238E27FC236}">
                <a16:creationId xmlns:a16="http://schemas.microsoft.com/office/drawing/2014/main" xmlns="" id="{746BD7F1-16B9-FB9C-1391-31932D0BD081}"/>
              </a:ext>
            </a:extLst>
          </p:cNvPr>
          <p:cNvSpPr txBox="1">
            <a:spLocks noChangeArrowheads="1"/>
          </p:cNvSpPr>
          <p:nvPr/>
        </p:nvSpPr>
        <p:spPr bwMode="auto">
          <a:xfrm>
            <a:off x="827088" y="2220590"/>
            <a:ext cx="7705725" cy="1568450"/>
          </a:xfrm>
          <a:prstGeom prst="rect">
            <a:avLst/>
          </a:prstGeom>
          <a:solidFill>
            <a:schemeClr val="accent5">
              <a:lumMod val="20000"/>
              <a:lumOff val="80000"/>
            </a:schemeClr>
          </a:solidFill>
          <a:ln w="9525">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a:t>
            </a:r>
            <a:r>
              <a:rPr lang="en-US" altLang="zh-CN" sz="2400" dirty="0" err="1"/>
              <a:t>num</a:t>
            </a:r>
            <a:r>
              <a:rPr lang="en-US" altLang="zh-CN" sz="2400" dirty="0"/>
              <a:t> = 1 / 3.0</a:t>
            </a:r>
          </a:p>
          <a:p>
            <a:r>
              <a:rPr lang="en-US" altLang="zh-CN" sz="2400" dirty="0"/>
              <a:t>&gt;&gt;&gt; </a:t>
            </a:r>
            <a:r>
              <a:rPr lang="en-US" altLang="zh-CN" sz="2400" dirty="0" err="1"/>
              <a:t>num</a:t>
            </a:r>
            <a:endParaRPr lang="en-US" altLang="zh-CN" sz="2400" dirty="0"/>
          </a:p>
          <a:p>
            <a:endParaRPr lang="en-US" altLang="zh-CN" sz="2400" dirty="0"/>
          </a:p>
          <a:p>
            <a:r>
              <a:rPr lang="en-US" altLang="zh-CN" sz="2400" dirty="0"/>
              <a:t>0.3333333333333333</a:t>
            </a:r>
          </a:p>
        </p:txBody>
      </p:sp>
      <p:sp>
        <p:nvSpPr>
          <p:cNvPr id="6" name="TextBox 1">
            <a:extLst>
              <a:ext uri="{FF2B5EF4-FFF2-40B4-BE49-F238E27FC236}">
                <a16:creationId xmlns:a16="http://schemas.microsoft.com/office/drawing/2014/main" xmlns="" id="{4ED0398E-F7EC-0ECF-741A-9A3604507DC5}"/>
              </a:ext>
            </a:extLst>
          </p:cNvPr>
          <p:cNvSpPr txBox="1">
            <a:spLocks noChangeArrowheads="1"/>
          </p:cNvSpPr>
          <p:nvPr/>
        </p:nvSpPr>
        <p:spPr bwMode="auto">
          <a:xfrm>
            <a:off x="827088" y="4686300"/>
            <a:ext cx="7705725" cy="1200150"/>
          </a:xfrm>
          <a:prstGeom prst="rect">
            <a:avLst/>
          </a:prstGeom>
          <a:solidFill>
            <a:schemeClr val="accent5">
              <a:lumMod val="20000"/>
              <a:lumOff val="80000"/>
            </a:schemeClr>
          </a:solidFill>
          <a:ln w="9525">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print("</a:t>
            </a:r>
            <a:r>
              <a:rPr lang="en-US" altLang="zh-CN" sz="2400" dirty="0" err="1"/>
              <a:t>num</a:t>
            </a:r>
            <a:r>
              <a:rPr lang="en-US" altLang="zh-CN" sz="2400" dirty="0"/>
              <a:t> = ",</a:t>
            </a:r>
            <a:r>
              <a:rPr lang="en-US" altLang="zh-CN" sz="2400" dirty="0" err="1"/>
              <a:t>num</a:t>
            </a:r>
            <a:r>
              <a:rPr lang="en-US" altLang="zh-CN" sz="2400" dirty="0"/>
              <a:t>)</a:t>
            </a:r>
          </a:p>
          <a:p>
            <a:endParaRPr lang="en-US" altLang="zh-CN" sz="2400" dirty="0"/>
          </a:p>
          <a:p>
            <a:r>
              <a:rPr lang="en-US" altLang="zh-CN" sz="2400" dirty="0" err="1"/>
              <a:t>num</a:t>
            </a:r>
            <a:r>
              <a:rPr lang="en-US" altLang="zh-CN" sz="2400" dirty="0"/>
              <a:t> =  0.3333333333333333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anim calcmode="lin" valueType="num">
                                      <p:cBhvr>
                                        <p:cTn id="8" dur="10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xEl>
                                              <p:pRg st="3" end="3"/>
                                            </p:txEl>
                                          </p:spTgt>
                                        </p:tgtEl>
                                        <p:attrNameLst>
                                          <p:attrName>style.visibility</p:attrName>
                                        </p:attrNameLst>
                                      </p:cBhvr>
                                      <p:to>
                                        <p:strVal val="visible"/>
                                      </p:to>
                                    </p:set>
                                    <p:animEffect transition="in" filter="fade">
                                      <p:cBhvr>
                                        <p:cTn id="14" dur="1000"/>
                                        <p:tgtEl>
                                          <p:spTgt spid="5123">
                                            <p:txEl>
                                              <p:pRg st="3" end="3"/>
                                            </p:txEl>
                                          </p:spTgt>
                                        </p:tgtEl>
                                      </p:cBhvr>
                                    </p:animEffect>
                                    <p:anim calcmode="lin" valueType="num">
                                      <p:cBhvr>
                                        <p:cTn id="15" dur="1000" fill="hold"/>
                                        <p:tgtEl>
                                          <p:spTgt spid="512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1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B34B728-FF17-986D-D762-103B8C6538CF}"/>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xmlns="" id="{73BF254C-C8AC-ECD2-CADA-A49739C7E4FF}"/>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F376219E-E8B8-5D8A-77CC-97823A9F9D4D}"/>
              </a:ext>
            </a:extLst>
          </p:cNvPr>
          <p:cNvSpPr>
            <a:spLocks noGrp="1" noChangeArrowheads="1"/>
          </p:cNvSpPr>
          <p:nvPr>
            <p:ph type="body" idx="1"/>
          </p:nvPr>
        </p:nvSpPr>
        <p:spPr>
          <a:xfrm>
            <a:off x="647700" y="1340768"/>
            <a:ext cx="7848600" cy="5040560"/>
          </a:xfrm>
        </p:spPr>
        <p:txBody>
          <a:bodyPr/>
          <a:lstStyle/>
          <a:p>
            <a:pPr marL="0" indent="0" eaLnBrk="1" hangingPunct="1">
              <a:buNone/>
              <a:defRPr/>
            </a:pPr>
            <a:r>
              <a:rPr lang="en-US" altLang="zh-CN" sz="2400" b="1" dirty="0"/>
              <a:t>1. </a:t>
            </a:r>
            <a:r>
              <a:rPr lang="zh-CN" altLang="en-US" sz="2400" b="1" dirty="0"/>
              <a:t>截断误差和舍入误差的区别是什么？</a:t>
            </a:r>
            <a:endParaRPr lang="en-US" altLang="zh-CN" sz="2400" b="1" dirty="0"/>
          </a:p>
          <a:p>
            <a:pPr algn="l">
              <a:spcAft>
                <a:spcPts val="300"/>
              </a:spcAft>
            </a:pPr>
            <a:r>
              <a:rPr lang="en-US" altLang="zh-CN" sz="2400" b="1" i="0" dirty="0" smtClean="0">
                <a:solidFill>
                  <a:srgbClr val="990000"/>
                </a:solidFill>
                <a:effectLst/>
                <a:latin typeface="Inter"/>
              </a:rPr>
              <a:t>B</a:t>
            </a:r>
            <a:r>
              <a:rPr lang="zh-CN" altLang="en-US" sz="2400" b="1" i="0" dirty="0" smtClean="0">
                <a:solidFill>
                  <a:srgbClr val="990000"/>
                </a:solidFill>
                <a:effectLst/>
                <a:latin typeface="Inter"/>
              </a:rPr>
              <a:t>）控制</a:t>
            </a:r>
            <a:r>
              <a:rPr lang="zh-CN" altLang="en-US" sz="2400" b="1" i="0" dirty="0">
                <a:solidFill>
                  <a:srgbClr val="990000"/>
                </a:solidFill>
                <a:effectLst/>
                <a:latin typeface="Inter"/>
              </a:rPr>
              <a:t>和估计方法</a:t>
            </a:r>
          </a:p>
          <a:p>
            <a:pPr algn="l">
              <a:buFont typeface="Arial" panose="020B0604020202020204" pitchFamily="34" charset="0"/>
              <a:buChar char="•"/>
            </a:pPr>
            <a:r>
              <a:rPr lang="zh-CN" altLang="en-US" sz="2000" b="1" i="0" dirty="0">
                <a:solidFill>
                  <a:srgbClr val="222222"/>
                </a:solidFill>
                <a:effectLst/>
                <a:latin typeface="Inter"/>
              </a:rPr>
              <a:t>截断误差</a:t>
            </a:r>
            <a:endParaRPr lang="zh-CN" altLang="en-US" sz="2000" b="0" i="0" dirty="0">
              <a:solidFill>
                <a:srgbClr val="222222"/>
              </a:solidFill>
              <a:effectLst/>
              <a:latin typeface="Inter"/>
            </a:endParaRPr>
          </a:p>
          <a:p>
            <a:pPr marL="742950" lvl="1" indent="-285750" algn="l">
              <a:spcBef>
                <a:spcPts val="600"/>
              </a:spcBef>
              <a:buFont typeface="Arial" panose="020B0604020202020204" pitchFamily="34" charset="0"/>
              <a:buChar char="•"/>
            </a:pPr>
            <a:r>
              <a:rPr lang="zh-CN" altLang="en-US" sz="2000" b="1" i="0" dirty="0">
                <a:solidFill>
                  <a:srgbClr val="0033CC"/>
                </a:solidFill>
                <a:effectLst/>
                <a:latin typeface="Inter"/>
              </a:rPr>
              <a:t>可以通过理论分析，利用数学公式和定理来估计截断误差的上界。</a:t>
            </a:r>
            <a:r>
              <a:rPr lang="zh-CN" altLang="en-US" sz="2000" b="0" i="0" dirty="0">
                <a:solidFill>
                  <a:srgbClr val="222222"/>
                </a:solidFill>
                <a:effectLst/>
                <a:latin typeface="Inter"/>
              </a:rPr>
              <a:t>例如，对于泰勒级数展开的截断误差，可以使用拉格朗日余项公式来估计。</a:t>
            </a:r>
          </a:p>
          <a:p>
            <a:pPr marL="742950" lvl="1" indent="-285750" algn="l">
              <a:spcBef>
                <a:spcPts val="600"/>
              </a:spcBef>
              <a:buFont typeface="Arial" panose="020B0604020202020204" pitchFamily="34" charset="0"/>
              <a:buChar char="•"/>
            </a:pPr>
            <a:r>
              <a:rPr lang="zh-CN" altLang="en-US" sz="2000" b="0" i="0" dirty="0">
                <a:solidFill>
                  <a:srgbClr val="222222"/>
                </a:solidFill>
                <a:effectLst/>
                <a:latin typeface="Inter"/>
              </a:rPr>
              <a:t>在实际计算中，可以通过</a:t>
            </a:r>
            <a:r>
              <a:rPr lang="zh-CN" altLang="en-US" sz="2000" b="0" i="0" dirty="0">
                <a:solidFill>
                  <a:srgbClr val="0033CC"/>
                </a:solidFill>
                <a:effectLst/>
                <a:latin typeface="Inter"/>
              </a:rPr>
              <a:t>增加计算的项数或采用更精确的数值方法来控制截断误差</a:t>
            </a:r>
            <a:r>
              <a:rPr lang="zh-CN" altLang="en-US" sz="2000" b="0" i="0" dirty="0">
                <a:solidFill>
                  <a:srgbClr val="222222"/>
                </a:solidFill>
                <a:effectLst/>
                <a:latin typeface="Inter"/>
              </a:rPr>
              <a:t>，使其满足计算精度的要求。</a:t>
            </a:r>
          </a:p>
          <a:p>
            <a:pPr algn="l">
              <a:spcBef>
                <a:spcPts val="600"/>
              </a:spcBef>
              <a:buFont typeface="Arial" panose="020B0604020202020204" pitchFamily="34" charset="0"/>
              <a:buChar char="•"/>
            </a:pPr>
            <a:r>
              <a:rPr lang="zh-CN" altLang="en-US" sz="2000" b="1" i="0" dirty="0">
                <a:solidFill>
                  <a:srgbClr val="222222"/>
                </a:solidFill>
                <a:effectLst/>
                <a:latin typeface="Inter"/>
              </a:rPr>
              <a:t>舍入误差</a:t>
            </a:r>
            <a:endParaRPr lang="zh-CN" altLang="en-US" sz="2000" b="0" i="0" dirty="0">
              <a:solidFill>
                <a:srgbClr val="222222"/>
              </a:solidFill>
              <a:effectLst/>
              <a:latin typeface="Inter"/>
            </a:endParaRPr>
          </a:p>
          <a:p>
            <a:pPr marL="742950" lvl="1" indent="-285750" algn="l">
              <a:spcBef>
                <a:spcPts val="600"/>
              </a:spcBef>
              <a:buFont typeface="Arial" panose="020B0604020202020204" pitchFamily="34" charset="0"/>
              <a:buChar char="•"/>
            </a:pPr>
            <a:r>
              <a:rPr lang="zh-CN" altLang="en-US" sz="2000" b="1" i="0" dirty="0">
                <a:solidFill>
                  <a:srgbClr val="0033CC"/>
                </a:solidFill>
                <a:effectLst/>
                <a:latin typeface="Inter"/>
              </a:rPr>
              <a:t>较难通过理论分析精确估计，通常采用统计方法或经验法则来估计其可能的范围。</a:t>
            </a:r>
          </a:p>
          <a:p>
            <a:pPr marL="742950" lvl="1" indent="-285750" algn="l">
              <a:spcBef>
                <a:spcPts val="600"/>
              </a:spcBef>
              <a:buFont typeface="Arial" panose="020B0604020202020204" pitchFamily="34" charset="0"/>
              <a:buChar char="•"/>
            </a:pPr>
            <a:r>
              <a:rPr lang="zh-CN" altLang="en-US" sz="2000" b="0" i="0" dirty="0">
                <a:solidFill>
                  <a:srgbClr val="222222"/>
                </a:solidFill>
                <a:effectLst/>
                <a:latin typeface="Inter"/>
              </a:rPr>
              <a:t>为了控制舍入误差，可以</a:t>
            </a:r>
            <a:r>
              <a:rPr lang="zh-CN" altLang="en-US" sz="2000" b="0" i="0" dirty="0">
                <a:solidFill>
                  <a:srgbClr val="0033CC"/>
                </a:solidFill>
                <a:effectLst/>
                <a:latin typeface="Inter"/>
              </a:rPr>
              <a:t>采用双精度或多精度计算</a:t>
            </a:r>
            <a:r>
              <a:rPr lang="zh-CN" altLang="en-US" sz="2000" b="0" i="0" dirty="0">
                <a:solidFill>
                  <a:srgbClr val="222222"/>
                </a:solidFill>
                <a:effectLst/>
                <a:latin typeface="Inter"/>
              </a:rPr>
              <a:t>，增加数字的表示位数；也可以通过</a:t>
            </a:r>
            <a:r>
              <a:rPr lang="zh-CN" altLang="en-US" sz="2000" b="0" i="0" dirty="0">
                <a:solidFill>
                  <a:srgbClr val="0033CC"/>
                </a:solidFill>
                <a:effectLst/>
                <a:latin typeface="Inter"/>
              </a:rPr>
              <a:t>数值稳定性分析</a:t>
            </a:r>
            <a:r>
              <a:rPr lang="zh-CN" altLang="en-US" sz="2000" b="0" i="0" dirty="0">
                <a:solidFill>
                  <a:srgbClr val="222222"/>
                </a:solidFill>
                <a:effectLst/>
                <a:latin typeface="Inter"/>
              </a:rPr>
              <a:t>，选择合适的计算顺序和算法，以减少舍入误差的积累</a:t>
            </a:r>
            <a:r>
              <a:rPr lang="zh-CN" altLang="en-US" sz="2000" b="0" i="0" dirty="0" smtClean="0">
                <a:solidFill>
                  <a:srgbClr val="222222"/>
                </a:solidFill>
                <a:effectLst/>
                <a:latin typeface="Inter"/>
              </a:rPr>
              <a:t>。</a:t>
            </a:r>
            <a:endParaRPr lang="zh-CN" altLang="en-US" sz="2000" b="0" i="0" dirty="0">
              <a:solidFill>
                <a:srgbClr val="222222"/>
              </a:solidFill>
              <a:effectLst/>
              <a:latin typeface="Inter"/>
            </a:endParaRPr>
          </a:p>
        </p:txBody>
      </p:sp>
      <p:sp>
        <p:nvSpPr>
          <p:cNvPr id="8196" name="灯片编号占位符 5">
            <a:extLst>
              <a:ext uri="{FF2B5EF4-FFF2-40B4-BE49-F238E27FC236}">
                <a16:creationId xmlns:a16="http://schemas.microsoft.com/office/drawing/2014/main" xmlns="" id="{8C6CB75B-44F7-8E8A-167E-159E19460A6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6</a:t>
            </a:fld>
            <a:endParaRPr lang="en-US" altLang="zh-CN" sz="1400">
              <a:solidFill>
                <a:srgbClr val="002060"/>
              </a:solidFill>
            </a:endParaRPr>
          </a:p>
        </p:txBody>
      </p:sp>
    </p:spTree>
    <p:extLst>
      <p:ext uri="{BB962C8B-B14F-4D97-AF65-F5344CB8AC3E}">
        <p14:creationId xmlns:p14="http://schemas.microsoft.com/office/powerpoint/2010/main" val="34394147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xmlns="" id="{CFD7F5A5-2145-625C-0620-82C87D9221A6}"/>
              </a:ext>
            </a:extLst>
          </p:cNvPr>
          <p:cNvSpPr>
            <a:spLocks noGrp="1" noChangeArrowheads="1"/>
          </p:cNvSpPr>
          <p:nvPr>
            <p:ph type="title"/>
          </p:nvPr>
        </p:nvSpPr>
        <p:spPr/>
        <p:txBody>
          <a:bodyPr/>
          <a:lstStyle/>
          <a:p>
            <a:r>
              <a:rPr lang="zh-CN" altLang="en-US" dirty="0"/>
              <a:t>数值的显示格式</a:t>
            </a:r>
          </a:p>
        </p:txBody>
      </p:sp>
      <p:sp>
        <p:nvSpPr>
          <p:cNvPr id="5123" name="内容占位符 2">
            <a:extLst>
              <a:ext uri="{FF2B5EF4-FFF2-40B4-BE49-F238E27FC236}">
                <a16:creationId xmlns:a16="http://schemas.microsoft.com/office/drawing/2014/main" xmlns="" id="{60FC59C4-94A1-C5AB-4583-63A6819A40AD}"/>
              </a:ext>
            </a:extLst>
          </p:cNvPr>
          <p:cNvSpPr>
            <a:spLocks noGrp="1" noChangeArrowheads="1"/>
          </p:cNvSpPr>
          <p:nvPr>
            <p:ph idx="1"/>
          </p:nvPr>
        </p:nvSpPr>
        <p:spPr>
          <a:xfrm>
            <a:off x="468313" y="1341438"/>
            <a:ext cx="8229600" cy="4530725"/>
          </a:xfrm>
          <a:solidFill>
            <a:schemeClr val="accent6">
              <a:lumMod val="20000"/>
              <a:lumOff val="80000"/>
            </a:schemeClr>
          </a:solidFill>
          <a:ln w="15875">
            <a:solidFill>
              <a:schemeClr val="tx1"/>
            </a:solidFill>
          </a:ln>
        </p:spPr>
        <p:txBody>
          <a:bodyPr/>
          <a:lstStyle/>
          <a:p>
            <a:pPr>
              <a:lnSpc>
                <a:spcPct val="150000"/>
              </a:lnSpc>
            </a:pPr>
            <a:r>
              <a:rPr lang="zh-CN" altLang="en-US" sz="2800" dirty="0"/>
              <a:t>小数的字符串</a:t>
            </a:r>
            <a:r>
              <a:rPr lang="zh-CN" altLang="en-US" sz="2800" dirty="0">
                <a:solidFill>
                  <a:srgbClr val="0033CC"/>
                </a:solidFill>
              </a:rPr>
              <a:t>格式化显示</a:t>
            </a:r>
            <a:endParaRPr lang="en-US" altLang="zh-CN" sz="2800" dirty="0">
              <a:solidFill>
                <a:srgbClr val="0033CC"/>
              </a:solidFill>
            </a:endParaRPr>
          </a:p>
          <a:p>
            <a:pPr>
              <a:lnSpc>
                <a:spcPct val="200000"/>
              </a:lnSpc>
              <a:buFont typeface="Wingdings" panose="05000000000000000000" pitchFamily="2" charset="2"/>
              <a:buNone/>
            </a:pPr>
            <a:endParaRPr lang="en-US" altLang="zh-CN" dirty="0"/>
          </a:p>
          <a:p>
            <a:pPr>
              <a:lnSpc>
                <a:spcPct val="200000"/>
              </a:lnSpc>
              <a:buFont typeface="Wingdings" panose="05000000000000000000" pitchFamily="2" charset="2"/>
              <a:buNone/>
            </a:pPr>
            <a:endParaRPr lang="en-US" altLang="zh-CN" dirty="0"/>
          </a:p>
          <a:p>
            <a:pPr>
              <a:lnSpc>
                <a:spcPct val="200000"/>
              </a:lnSpc>
              <a:buFont typeface="Wingdings" panose="05000000000000000000" pitchFamily="2" charset="2"/>
              <a:buNone/>
            </a:pPr>
            <a:endParaRPr lang="en-US" altLang="zh-CN" dirty="0"/>
          </a:p>
          <a:p>
            <a:endParaRPr lang="en-US" altLang="zh-CN" dirty="0"/>
          </a:p>
        </p:txBody>
      </p:sp>
      <p:sp>
        <p:nvSpPr>
          <p:cNvPr id="20484" name="灯片编号占位符 3">
            <a:extLst>
              <a:ext uri="{FF2B5EF4-FFF2-40B4-BE49-F238E27FC236}">
                <a16:creationId xmlns:a16="http://schemas.microsoft.com/office/drawing/2014/main" xmlns="" id="{52F3BAA9-AD6D-914D-97E8-AFDEB943245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AB55CD-5B96-4351-A0A9-3B951059D2BD}" type="slidenum">
              <a:rPr lang="en-US" altLang="zh-CN" smtClean="0">
                <a:solidFill>
                  <a:srgbClr val="002060"/>
                </a:solidFill>
                <a:latin typeface="黑体" panose="02010609060101010101" pitchFamily="49" charset="-122"/>
                <a:ea typeface="黑体" panose="02010609060101010101" pitchFamily="49" charset="-122"/>
              </a:rPr>
              <a:pPr/>
              <a:t>60</a:t>
            </a:fld>
            <a:endParaRPr lang="en-US" altLang="zh-CN">
              <a:solidFill>
                <a:srgbClr val="002060"/>
              </a:solidFill>
              <a:latin typeface="黑体" panose="02010609060101010101" pitchFamily="49" charset="-122"/>
              <a:ea typeface="黑体" panose="02010609060101010101" pitchFamily="49" charset="-122"/>
            </a:endParaRPr>
          </a:p>
        </p:txBody>
      </p:sp>
      <p:sp>
        <p:nvSpPr>
          <p:cNvPr id="20485" name="TextBox 1">
            <a:extLst>
              <a:ext uri="{FF2B5EF4-FFF2-40B4-BE49-F238E27FC236}">
                <a16:creationId xmlns:a16="http://schemas.microsoft.com/office/drawing/2014/main" xmlns="" id="{A542E00C-D15B-48FB-5FD0-C3A70F4E21E2}"/>
              </a:ext>
            </a:extLst>
          </p:cNvPr>
          <p:cNvSpPr txBox="1">
            <a:spLocks noChangeArrowheads="1"/>
          </p:cNvSpPr>
          <p:nvPr/>
        </p:nvSpPr>
        <p:spPr bwMode="auto">
          <a:xfrm>
            <a:off x="755576" y="2204864"/>
            <a:ext cx="7705725" cy="3046413"/>
          </a:xfrm>
          <a:prstGeom prst="rect">
            <a:avLst/>
          </a:prstGeom>
          <a:solidFill>
            <a:schemeClr val="accent5">
              <a:lumMod val="20000"/>
              <a:lumOff val="80000"/>
            </a:schemeClr>
          </a:solidFill>
          <a:ln w="9525">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a:t>
            </a:r>
            <a:r>
              <a:rPr lang="en-US" altLang="zh-CN" sz="2400" dirty="0">
                <a:solidFill>
                  <a:srgbClr val="0033CC"/>
                </a:solidFill>
              </a:rPr>
              <a:t>'%e' </a:t>
            </a:r>
            <a:r>
              <a:rPr lang="en-US" altLang="zh-CN" sz="2400" dirty="0"/>
              <a:t>% </a:t>
            </a:r>
            <a:r>
              <a:rPr lang="en-US" altLang="zh-CN" sz="2400" dirty="0" err="1"/>
              <a:t>num</a:t>
            </a:r>
            <a:endParaRPr lang="en-US" altLang="zh-CN" sz="2400" dirty="0"/>
          </a:p>
          <a:p>
            <a:endParaRPr lang="en-US" altLang="zh-CN" sz="2400" dirty="0"/>
          </a:p>
          <a:p>
            <a:r>
              <a:rPr lang="en-US" altLang="zh-CN" sz="2400" dirty="0"/>
              <a:t>'3.333333e-01'</a:t>
            </a:r>
          </a:p>
          <a:p>
            <a:endParaRPr lang="en-US" altLang="zh-CN" sz="2400" dirty="0"/>
          </a:p>
          <a:p>
            <a:r>
              <a:rPr lang="en-US" altLang="zh-CN" sz="2400" dirty="0"/>
              <a:t>&gt;&gt;&gt; </a:t>
            </a:r>
            <a:r>
              <a:rPr lang="en-US" altLang="zh-CN" sz="2400" dirty="0">
                <a:solidFill>
                  <a:srgbClr val="0033CC"/>
                </a:solidFill>
              </a:rPr>
              <a:t>'%.2f' </a:t>
            </a:r>
            <a:r>
              <a:rPr lang="en-US" altLang="zh-CN" sz="2400" dirty="0"/>
              <a:t>% </a:t>
            </a:r>
            <a:r>
              <a:rPr lang="en-US" altLang="zh-CN" sz="2400" dirty="0" err="1"/>
              <a:t>num</a:t>
            </a:r>
            <a:r>
              <a:rPr lang="en-US" altLang="zh-CN" sz="2400" dirty="0"/>
              <a:t>         </a:t>
            </a:r>
            <a:r>
              <a:rPr lang="en-US" altLang="zh-CN" sz="2400" b="1" dirty="0">
                <a:solidFill>
                  <a:srgbClr val="0033CC"/>
                </a:solidFill>
              </a:rPr>
              <a:t>#</a:t>
            </a:r>
            <a:r>
              <a:rPr lang="zh-CN" altLang="en-US" sz="2400" b="1" dirty="0">
                <a:solidFill>
                  <a:srgbClr val="0033CC"/>
                </a:solidFill>
              </a:rPr>
              <a:t>显示</a:t>
            </a:r>
            <a:r>
              <a:rPr lang="en-US" altLang="zh-CN" sz="2400" b="1" dirty="0">
                <a:solidFill>
                  <a:srgbClr val="0033CC"/>
                </a:solidFill>
              </a:rPr>
              <a:t>2</a:t>
            </a:r>
            <a:r>
              <a:rPr lang="zh-CN" altLang="en-US" sz="2400" b="1" dirty="0">
                <a:solidFill>
                  <a:srgbClr val="0033CC"/>
                </a:solidFill>
              </a:rPr>
              <a:t>位小数点</a:t>
            </a:r>
            <a:endParaRPr lang="en-US" altLang="zh-CN" sz="2400" b="1" dirty="0">
              <a:solidFill>
                <a:srgbClr val="0033CC"/>
              </a:solidFill>
            </a:endParaRPr>
          </a:p>
          <a:p>
            <a:endParaRPr lang="en-US" altLang="zh-CN" sz="2400" dirty="0"/>
          </a:p>
          <a:p>
            <a:r>
              <a:rPr lang="en-US" altLang="zh-CN" sz="2400" dirty="0"/>
              <a:t>'0.33'</a:t>
            </a:r>
          </a:p>
          <a:p>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anim calcmode="lin" valueType="num">
                                      <p:cBhvr>
                                        <p:cTn id="8" dur="10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xmlns="" id="{45F2CA2A-B136-F9A8-56BE-163F784415E8}"/>
              </a:ext>
            </a:extLst>
          </p:cNvPr>
          <p:cNvSpPr>
            <a:spLocks noGrp="1" noChangeArrowheads="1"/>
          </p:cNvSpPr>
          <p:nvPr>
            <p:ph type="title"/>
          </p:nvPr>
        </p:nvSpPr>
        <p:spPr/>
        <p:txBody>
          <a:bodyPr/>
          <a:lstStyle/>
          <a:p>
            <a:r>
              <a:rPr lang="zh-CN" altLang="en-US" dirty="0"/>
              <a:t>混合类型向上转换</a:t>
            </a:r>
          </a:p>
        </p:txBody>
      </p:sp>
      <p:sp>
        <p:nvSpPr>
          <p:cNvPr id="5123" name="内容占位符 2">
            <a:extLst>
              <a:ext uri="{FF2B5EF4-FFF2-40B4-BE49-F238E27FC236}">
                <a16:creationId xmlns:a16="http://schemas.microsoft.com/office/drawing/2014/main" xmlns="" id="{0AC0DCA5-99B7-D4DA-64D5-34A8E78C53AE}"/>
              </a:ext>
            </a:extLst>
          </p:cNvPr>
          <p:cNvSpPr>
            <a:spLocks noGrp="1" noChangeArrowheads="1"/>
          </p:cNvSpPr>
          <p:nvPr>
            <p:ph idx="1"/>
          </p:nvPr>
        </p:nvSpPr>
        <p:spPr>
          <a:xfrm>
            <a:off x="395536" y="1197422"/>
            <a:ext cx="8229600" cy="5399930"/>
          </a:xfrm>
          <a:solidFill>
            <a:schemeClr val="accent6">
              <a:lumMod val="20000"/>
              <a:lumOff val="80000"/>
            </a:schemeClr>
          </a:solidFill>
          <a:ln w="15875">
            <a:solidFill>
              <a:schemeClr val="tx1"/>
            </a:solidFill>
          </a:ln>
        </p:spPr>
        <p:txBody>
          <a:bodyPr/>
          <a:lstStyle/>
          <a:p>
            <a:r>
              <a:rPr lang="zh-CN" altLang="en-US" sz="2800" dirty="0"/>
              <a:t>整数与浮点数相加</a:t>
            </a:r>
            <a:r>
              <a:rPr lang="en-US" altLang="zh-CN" dirty="0"/>
              <a:t>–</a:t>
            </a:r>
            <a:r>
              <a:rPr lang="zh-CN" altLang="en-US" sz="2400" dirty="0">
                <a:solidFill>
                  <a:srgbClr val="FF0000"/>
                </a:solidFill>
              </a:rPr>
              <a:t>自动向复杂的操作数类型转换</a:t>
            </a:r>
            <a:endParaRPr lang="en-US" altLang="zh-CN" dirty="0">
              <a:solidFill>
                <a:srgbClr val="FF0000"/>
              </a:solidFill>
            </a:endParaRPr>
          </a:p>
          <a:p>
            <a:pPr marL="0" indent="0">
              <a:buNone/>
            </a:pPr>
            <a:endParaRPr lang="en-US" altLang="zh-CN" dirty="0"/>
          </a:p>
          <a:p>
            <a:pPr>
              <a:spcBef>
                <a:spcPts val="7800"/>
              </a:spcBef>
            </a:pPr>
            <a:r>
              <a:rPr lang="zh-CN" altLang="en-US" sz="2800" dirty="0"/>
              <a:t>调用内置函数强制转换类型 </a:t>
            </a:r>
            <a:r>
              <a:rPr lang="en-US" altLang="zh-CN" sz="2400" dirty="0">
                <a:solidFill>
                  <a:srgbClr val="FF0000"/>
                </a:solidFill>
              </a:rPr>
              <a:t>Python</a:t>
            </a:r>
            <a:r>
              <a:rPr lang="zh-CN" altLang="en-US" sz="2400" dirty="0">
                <a:solidFill>
                  <a:srgbClr val="FF0000"/>
                </a:solidFill>
              </a:rPr>
              <a:t>一般不需要</a:t>
            </a:r>
            <a:endParaRPr lang="en-US" altLang="zh-CN" sz="2400" dirty="0">
              <a:solidFill>
                <a:srgbClr val="FF0000"/>
              </a:solidFill>
            </a:endParaRPr>
          </a:p>
          <a:p>
            <a:endParaRPr lang="en-US" altLang="zh-CN" sz="2400" dirty="0">
              <a:solidFill>
                <a:srgbClr val="FF0000"/>
              </a:solidFill>
            </a:endParaRPr>
          </a:p>
          <a:p>
            <a:endParaRPr lang="en-US" altLang="zh-CN" sz="2400" dirty="0">
              <a:solidFill>
                <a:srgbClr val="FF0000"/>
              </a:solidFill>
            </a:endParaRPr>
          </a:p>
          <a:p>
            <a:endParaRPr lang="en-US" altLang="zh-CN" sz="2400" dirty="0">
              <a:solidFill>
                <a:srgbClr val="FF0000"/>
              </a:solidFill>
            </a:endParaRPr>
          </a:p>
          <a:p>
            <a:endParaRPr lang="en-US" altLang="zh-CN" sz="2400" dirty="0">
              <a:solidFill>
                <a:srgbClr val="FF0000"/>
              </a:solidFill>
            </a:endParaRPr>
          </a:p>
          <a:p>
            <a:pPr>
              <a:spcBef>
                <a:spcPts val="1800"/>
              </a:spcBef>
            </a:pPr>
            <a:r>
              <a:rPr lang="zh-CN" altLang="en-US" sz="2400" b="1" dirty="0">
                <a:solidFill>
                  <a:srgbClr val="0033CC"/>
                </a:solidFill>
              </a:rPr>
              <a:t>自动转换仅限于数值类型</a:t>
            </a:r>
            <a:r>
              <a:rPr lang="zh-CN" altLang="en-US" sz="2400" dirty="0">
                <a:solidFill>
                  <a:srgbClr val="0033CC"/>
                </a:solidFill>
              </a:rPr>
              <a:t>。</a:t>
            </a:r>
            <a:endParaRPr lang="en-US" altLang="zh-CN" sz="2400" dirty="0">
              <a:solidFill>
                <a:srgbClr val="0033CC"/>
              </a:solidFill>
            </a:endParaRPr>
          </a:p>
          <a:p>
            <a:pPr>
              <a:spcBef>
                <a:spcPts val="600"/>
              </a:spcBef>
            </a:pPr>
            <a:r>
              <a:rPr lang="zh-CN" altLang="en-US" sz="2400" dirty="0">
                <a:solidFill>
                  <a:srgbClr val="FF0000"/>
                </a:solidFill>
              </a:rPr>
              <a:t>字符串和整数相加会产生错误，除非手动转换</a:t>
            </a:r>
            <a:r>
              <a:rPr lang="zh-CN" altLang="en-US" sz="2400" dirty="0" smtClean="0">
                <a:solidFill>
                  <a:srgbClr val="FF0000"/>
                </a:solidFill>
              </a:rPr>
              <a:t>类型</a:t>
            </a:r>
            <a:r>
              <a:rPr lang="zh-CN" altLang="en-US" sz="2400" dirty="0">
                <a:solidFill>
                  <a:srgbClr val="FF0000"/>
                </a:solidFill>
              </a:rPr>
              <a:t>。</a:t>
            </a:r>
            <a:endParaRPr lang="zh-CN" altLang="en-US" dirty="0"/>
          </a:p>
        </p:txBody>
      </p:sp>
      <p:sp>
        <p:nvSpPr>
          <p:cNvPr id="21508" name="灯片编号占位符 3">
            <a:extLst>
              <a:ext uri="{FF2B5EF4-FFF2-40B4-BE49-F238E27FC236}">
                <a16:creationId xmlns:a16="http://schemas.microsoft.com/office/drawing/2014/main" xmlns="" id="{E1EF0D08-220C-B3D7-B10F-8F0AD36D284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CBEBAA1-59A3-42E9-A183-5A3A2447662C}" type="slidenum">
              <a:rPr lang="en-US" altLang="zh-CN" smtClean="0">
                <a:solidFill>
                  <a:srgbClr val="002060"/>
                </a:solidFill>
                <a:latin typeface="黑体" panose="02010609060101010101" pitchFamily="49" charset="-122"/>
                <a:ea typeface="黑体" panose="02010609060101010101" pitchFamily="49" charset="-122"/>
              </a:rPr>
              <a:pPr/>
              <a:t>61</a:t>
            </a:fld>
            <a:endParaRPr lang="en-US" altLang="zh-CN" dirty="0">
              <a:solidFill>
                <a:srgbClr val="002060"/>
              </a:solidFill>
              <a:latin typeface="黑体" panose="02010609060101010101" pitchFamily="49" charset="-122"/>
              <a:ea typeface="黑体" panose="02010609060101010101" pitchFamily="49" charset="-122"/>
            </a:endParaRPr>
          </a:p>
        </p:txBody>
      </p:sp>
      <p:sp>
        <p:nvSpPr>
          <p:cNvPr id="21509" name="TextBox 1">
            <a:extLst>
              <a:ext uri="{FF2B5EF4-FFF2-40B4-BE49-F238E27FC236}">
                <a16:creationId xmlns:a16="http://schemas.microsoft.com/office/drawing/2014/main" xmlns="" id="{E8159325-D138-E955-733D-BFE2B165785F}"/>
              </a:ext>
            </a:extLst>
          </p:cNvPr>
          <p:cNvSpPr txBox="1">
            <a:spLocks noChangeArrowheads="1"/>
          </p:cNvSpPr>
          <p:nvPr/>
        </p:nvSpPr>
        <p:spPr bwMode="auto">
          <a:xfrm>
            <a:off x="754311" y="1844824"/>
            <a:ext cx="7705725" cy="1131848"/>
          </a:xfrm>
          <a:prstGeom prst="rect">
            <a:avLst/>
          </a:prstGeom>
          <a:solidFill>
            <a:schemeClr val="accent5">
              <a:lumMod val="20000"/>
              <a:lumOff val="80000"/>
            </a:schemeClr>
          </a:solidFill>
          <a:ln w="9525">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dirty="0"/>
              <a:t>&gt;&gt;&gt; 40 + </a:t>
            </a:r>
            <a:r>
              <a:rPr lang="en-US" altLang="zh-CN" sz="2400" dirty="0" smtClean="0"/>
              <a:t>3.14</a:t>
            </a:r>
            <a:endParaRPr lang="en-US" altLang="zh-CN" sz="2400" dirty="0"/>
          </a:p>
          <a:p>
            <a:pPr>
              <a:lnSpc>
                <a:spcPct val="150000"/>
              </a:lnSpc>
            </a:pPr>
            <a:r>
              <a:rPr lang="en-US" altLang="zh-CN" sz="2400" dirty="0"/>
              <a:t>43.14</a:t>
            </a:r>
          </a:p>
        </p:txBody>
      </p:sp>
      <p:sp>
        <p:nvSpPr>
          <p:cNvPr id="6" name="TextBox 1">
            <a:extLst>
              <a:ext uri="{FF2B5EF4-FFF2-40B4-BE49-F238E27FC236}">
                <a16:creationId xmlns:a16="http://schemas.microsoft.com/office/drawing/2014/main" xmlns="" id="{E6375123-6D15-BEA3-BA2C-385FFB1AD188}"/>
              </a:ext>
            </a:extLst>
          </p:cNvPr>
          <p:cNvSpPr txBox="1">
            <a:spLocks noChangeArrowheads="1"/>
          </p:cNvSpPr>
          <p:nvPr/>
        </p:nvSpPr>
        <p:spPr bwMode="auto">
          <a:xfrm>
            <a:off x="754311" y="3789040"/>
            <a:ext cx="7705725" cy="1723549"/>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int(3.1415)</a:t>
            </a:r>
          </a:p>
          <a:p>
            <a:r>
              <a:rPr lang="en-US" altLang="zh-CN" sz="2400" dirty="0"/>
              <a:t>3</a:t>
            </a:r>
          </a:p>
          <a:p>
            <a:pPr>
              <a:spcBef>
                <a:spcPts val="1200"/>
              </a:spcBef>
            </a:pPr>
            <a:r>
              <a:rPr lang="en-US" altLang="zh-CN" sz="2400" dirty="0"/>
              <a:t>&gt;&gt;&gt; float(3)</a:t>
            </a:r>
          </a:p>
          <a:p>
            <a:r>
              <a:rPr lang="en-US" altLang="zh-CN" sz="2400" dirty="0"/>
              <a:t>3.0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anim calcmode="lin" valueType="num">
                                      <p:cBhvr>
                                        <p:cTn id="8" dur="10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xEl>
                                              <p:pRg st="2" end="2"/>
                                            </p:txEl>
                                          </p:spTgt>
                                        </p:tgtEl>
                                        <p:attrNameLst>
                                          <p:attrName>style.visibility</p:attrName>
                                        </p:attrNameLst>
                                      </p:cBhvr>
                                      <p:to>
                                        <p:strVal val="visible"/>
                                      </p:to>
                                    </p:set>
                                    <p:animEffect transition="in" filter="fade">
                                      <p:cBhvr>
                                        <p:cTn id="14" dur="1000"/>
                                        <p:tgtEl>
                                          <p:spTgt spid="5123">
                                            <p:txEl>
                                              <p:pRg st="2" end="2"/>
                                            </p:txEl>
                                          </p:spTgt>
                                        </p:tgtEl>
                                      </p:cBhvr>
                                    </p:animEffect>
                                    <p:anim calcmode="lin" valueType="num">
                                      <p:cBhvr>
                                        <p:cTn id="15" dur="1000" fill="hold"/>
                                        <p:tgtEl>
                                          <p:spTgt spid="51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5123">
                                            <p:txEl>
                                              <p:pRg st="7" end="7"/>
                                            </p:txEl>
                                          </p:spTgt>
                                        </p:tgtEl>
                                        <p:attrNameLst>
                                          <p:attrName>style.visibility</p:attrName>
                                        </p:attrNameLst>
                                      </p:cBhvr>
                                      <p:to>
                                        <p:strVal val="visible"/>
                                      </p:to>
                                    </p:set>
                                    <p:animEffect transition="in" filter="fade">
                                      <p:cBhvr>
                                        <p:cTn id="41" dur="1000"/>
                                        <p:tgtEl>
                                          <p:spTgt spid="5123">
                                            <p:txEl>
                                              <p:pRg st="7" end="7"/>
                                            </p:txEl>
                                          </p:spTgt>
                                        </p:tgtEl>
                                      </p:cBhvr>
                                    </p:animEffect>
                                    <p:anim calcmode="lin" valueType="num">
                                      <p:cBhvr>
                                        <p:cTn id="42" dur="1000" fill="hold"/>
                                        <p:tgtEl>
                                          <p:spTgt spid="512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51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5123">
                                            <p:txEl>
                                              <p:pRg st="8" end="8"/>
                                            </p:txEl>
                                          </p:spTgt>
                                        </p:tgtEl>
                                        <p:attrNameLst>
                                          <p:attrName>style.visibility</p:attrName>
                                        </p:attrNameLst>
                                      </p:cBhvr>
                                      <p:to>
                                        <p:strVal val="visible"/>
                                      </p:to>
                                    </p:set>
                                    <p:animEffect transition="in" filter="fade">
                                      <p:cBhvr>
                                        <p:cTn id="48" dur="1000"/>
                                        <p:tgtEl>
                                          <p:spTgt spid="5123">
                                            <p:txEl>
                                              <p:pRg st="8" end="8"/>
                                            </p:txEl>
                                          </p:spTgt>
                                        </p:tgtEl>
                                      </p:cBhvr>
                                    </p:animEffect>
                                    <p:anim calcmode="lin" valueType="num">
                                      <p:cBhvr>
                                        <p:cTn id="49" dur="1000" fill="hold"/>
                                        <p:tgtEl>
                                          <p:spTgt spid="512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512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xmlns="" id="{34E001C4-0D31-1FCB-DBA9-05E209843008}"/>
              </a:ext>
            </a:extLst>
          </p:cNvPr>
          <p:cNvSpPr>
            <a:spLocks noGrp="1" noChangeArrowheads="1"/>
          </p:cNvSpPr>
          <p:nvPr>
            <p:ph type="title"/>
          </p:nvPr>
        </p:nvSpPr>
        <p:spPr/>
        <p:txBody>
          <a:bodyPr/>
          <a:lstStyle/>
          <a:p>
            <a:r>
              <a:rPr lang="zh-CN" altLang="en-US" dirty="0"/>
              <a:t>超大整数（无限制精度长整数）</a:t>
            </a:r>
          </a:p>
        </p:txBody>
      </p:sp>
      <p:sp>
        <p:nvSpPr>
          <p:cNvPr id="5123" name="内容占位符 2">
            <a:extLst>
              <a:ext uri="{FF2B5EF4-FFF2-40B4-BE49-F238E27FC236}">
                <a16:creationId xmlns:a16="http://schemas.microsoft.com/office/drawing/2014/main" xmlns="" id="{54EC8B22-8505-8903-D794-7FFD657246C9}"/>
              </a:ext>
            </a:extLst>
          </p:cNvPr>
          <p:cNvSpPr>
            <a:spLocks noGrp="1" noChangeArrowheads="1"/>
          </p:cNvSpPr>
          <p:nvPr>
            <p:ph idx="1"/>
          </p:nvPr>
        </p:nvSpPr>
        <p:spPr>
          <a:xfrm>
            <a:off x="468313" y="1341438"/>
            <a:ext cx="8229600" cy="5039890"/>
          </a:xfrm>
          <a:solidFill>
            <a:schemeClr val="accent6">
              <a:lumMod val="20000"/>
              <a:lumOff val="80000"/>
            </a:schemeClr>
          </a:solidFill>
          <a:ln w="15875">
            <a:solidFill>
              <a:schemeClr val="tx1"/>
            </a:solidFill>
          </a:ln>
        </p:spPr>
        <p:txBody>
          <a:bodyPr/>
          <a:lstStyle/>
          <a:p>
            <a:pPr>
              <a:lnSpc>
                <a:spcPct val="150000"/>
              </a:lnSpc>
            </a:pPr>
            <a:r>
              <a:rPr lang="en-US" altLang="zh-CN" dirty="0"/>
              <a:t>2</a:t>
            </a:r>
            <a:r>
              <a:rPr lang="zh-CN" altLang="en-US" sz="2800" dirty="0"/>
              <a:t>的</a:t>
            </a:r>
            <a:r>
              <a:rPr lang="en-US" altLang="zh-CN" sz="2800" dirty="0"/>
              <a:t>100</a:t>
            </a:r>
            <a:r>
              <a:rPr lang="zh-CN" altLang="en-US" sz="2800" dirty="0"/>
              <a:t>次幂</a:t>
            </a:r>
            <a:endParaRPr lang="en-US" altLang="zh-CN" sz="2800" dirty="0"/>
          </a:p>
          <a:p>
            <a:pPr>
              <a:lnSpc>
                <a:spcPct val="200000"/>
              </a:lnSpc>
              <a:buFont typeface="Wingdings" panose="05000000000000000000" pitchFamily="2" charset="2"/>
              <a:buNone/>
            </a:pPr>
            <a:endParaRPr lang="en-US" altLang="zh-CN" dirty="0"/>
          </a:p>
          <a:p>
            <a:endParaRPr lang="en-US" altLang="zh-CN" dirty="0"/>
          </a:p>
          <a:p>
            <a:r>
              <a:rPr lang="en-US" altLang="zh-CN" sz="2800" dirty="0"/>
              <a:t>2</a:t>
            </a:r>
            <a:r>
              <a:rPr lang="zh-CN" altLang="en-US" sz="2800" dirty="0"/>
              <a:t>的</a:t>
            </a:r>
            <a:r>
              <a:rPr lang="en-US" altLang="zh-CN" sz="2800" dirty="0"/>
              <a:t>1000000</a:t>
            </a:r>
            <a:r>
              <a:rPr lang="zh-CN" altLang="en-US" sz="2800" dirty="0"/>
              <a:t>次幂（</a:t>
            </a:r>
            <a:r>
              <a:rPr lang="en-US" altLang="zh-CN" sz="2800" dirty="0"/>
              <a:t>6</a:t>
            </a:r>
            <a:r>
              <a:rPr lang="zh-CN" altLang="en-US" sz="2800" dirty="0"/>
              <a:t>个</a:t>
            </a:r>
            <a:r>
              <a:rPr lang="en-US" altLang="zh-CN" sz="2800" dirty="0"/>
              <a:t>0</a:t>
            </a:r>
            <a:r>
              <a:rPr lang="zh-CN" altLang="en-US" sz="2800" dirty="0"/>
              <a:t>）</a:t>
            </a:r>
          </a:p>
        </p:txBody>
      </p:sp>
      <p:sp>
        <p:nvSpPr>
          <p:cNvPr id="22532" name="灯片编号占位符 3">
            <a:extLst>
              <a:ext uri="{FF2B5EF4-FFF2-40B4-BE49-F238E27FC236}">
                <a16:creationId xmlns:a16="http://schemas.microsoft.com/office/drawing/2014/main" xmlns="" id="{90121C96-8169-03B7-C089-1907D1D5AB9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CB735C-12F9-48DE-88A1-8569D43B8864}" type="slidenum">
              <a:rPr lang="en-US" altLang="zh-CN" smtClean="0">
                <a:solidFill>
                  <a:srgbClr val="002060"/>
                </a:solidFill>
                <a:latin typeface="黑体" panose="02010609060101010101" pitchFamily="49" charset="-122"/>
                <a:ea typeface="黑体" panose="02010609060101010101" pitchFamily="49" charset="-122"/>
              </a:rPr>
              <a:pPr/>
              <a:t>62</a:t>
            </a:fld>
            <a:endParaRPr lang="en-US" altLang="zh-CN">
              <a:solidFill>
                <a:srgbClr val="002060"/>
              </a:solidFill>
              <a:latin typeface="黑体" panose="02010609060101010101" pitchFamily="49" charset="-122"/>
              <a:ea typeface="黑体" panose="02010609060101010101" pitchFamily="49" charset="-122"/>
            </a:endParaRPr>
          </a:p>
        </p:txBody>
      </p:sp>
      <p:sp>
        <p:nvSpPr>
          <p:cNvPr id="22533" name="TextBox 1">
            <a:extLst>
              <a:ext uri="{FF2B5EF4-FFF2-40B4-BE49-F238E27FC236}">
                <a16:creationId xmlns:a16="http://schemas.microsoft.com/office/drawing/2014/main" xmlns="" id="{994342C9-35F7-4CBD-B925-DF16C5F09AAA}"/>
              </a:ext>
            </a:extLst>
          </p:cNvPr>
          <p:cNvSpPr txBox="1">
            <a:spLocks noChangeArrowheads="1"/>
          </p:cNvSpPr>
          <p:nvPr/>
        </p:nvSpPr>
        <p:spPr bwMode="auto">
          <a:xfrm>
            <a:off x="827088" y="2156842"/>
            <a:ext cx="7705725" cy="1200150"/>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2 ** 100</a:t>
            </a:r>
          </a:p>
          <a:p>
            <a:endParaRPr lang="en-US" altLang="zh-CN" sz="2400" dirty="0"/>
          </a:p>
          <a:p>
            <a:r>
              <a:rPr lang="en-US" altLang="zh-CN" sz="2400" dirty="0"/>
              <a:t>1267650600228229401496703205376</a:t>
            </a:r>
          </a:p>
        </p:txBody>
      </p:sp>
      <p:sp>
        <p:nvSpPr>
          <p:cNvPr id="6" name="TextBox 1">
            <a:extLst>
              <a:ext uri="{FF2B5EF4-FFF2-40B4-BE49-F238E27FC236}">
                <a16:creationId xmlns:a16="http://schemas.microsoft.com/office/drawing/2014/main" xmlns="" id="{40BD3C6C-E858-E7D0-A046-E782749F3F50}"/>
              </a:ext>
            </a:extLst>
          </p:cNvPr>
          <p:cNvSpPr txBox="1">
            <a:spLocks noChangeArrowheads="1"/>
          </p:cNvSpPr>
          <p:nvPr/>
        </p:nvSpPr>
        <p:spPr bwMode="auto">
          <a:xfrm>
            <a:off x="827088" y="4298975"/>
            <a:ext cx="7705725" cy="1938337"/>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2 ** 1000000    </a:t>
            </a:r>
            <a:r>
              <a:rPr lang="en-US" altLang="zh-CN" sz="2400" dirty="0">
                <a:solidFill>
                  <a:srgbClr val="FF0000"/>
                </a:solidFill>
              </a:rPr>
              <a:t>#</a:t>
            </a:r>
            <a:r>
              <a:rPr lang="zh-CN" altLang="en-US" sz="2400" b="1" dirty="0">
                <a:solidFill>
                  <a:srgbClr val="FF0000"/>
                </a:solidFill>
              </a:rPr>
              <a:t>慢着，你确认要输出？？</a:t>
            </a:r>
            <a:endParaRPr lang="en-US" altLang="zh-CN" sz="2400" b="1" dirty="0">
              <a:solidFill>
                <a:srgbClr val="FF0000"/>
              </a:solidFill>
            </a:endParaRPr>
          </a:p>
          <a:p>
            <a:endParaRPr lang="en-US" altLang="zh-CN" sz="2400" dirty="0"/>
          </a:p>
          <a:p>
            <a:r>
              <a:rPr lang="en-US" altLang="zh-CN" sz="2400" dirty="0"/>
              <a:t>&gt;&gt;&gt; </a:t>
            </a:r>
            <a:r>
              <a:rPr lang="en-US" altLang="zh-CN" sz="2400" dirty="0" err="1"/>
              <a:t>len</a:t>
            </a:r>
            <a:r>
              <a:rPr lang="en-US" altLang="zh-CN" sz="2400" dirty="0"/>
              <a:t>(</a:t>
            </a:r>
            <a:r>
              <a:rPr lang="en-US" altLang="zh-CN" sz="2400" dirty="0" err="1"/>
              <a:t>str</a:t>
            </a:r>
            <a:r>
              <a:rPr lang="en-US" altLang="zh-CN" sz="2400" dirty="0"/>
              <a:t>(2 ** 1000000))    </a:t>
            </a:r>
            <a:r>
              <a:rPr lang="en-US" altLang="zh-CN" sz="2400" dirty="0">
                <a:solidFill>
                  <a:srgbClr val="FF0000"/>
                </a:solidFill>
              </a:rPr>
              <a:t>#</a:t>
            </a:r>
            <a:r>
              <a:rPr lang="zh-CN" altLang="en-US" sz="2400" b="1" dirty="0">
                <a:solidFill>
                  <a:srgbClr val="FF0000"/>
                </a:solidFill>
              </a:rPr>
              <a:t>先看看有多少个数字吧</a:t>
            </a:r>
            <a:endParaRPr lang="en-US" altLang="zh-CN" sz="2400" b="1" dirty="0">
              <a:solidFill>
                <a:srgbClr val="FF0000"/>
              </a:solidFill>
            </a:endParaRPr>
          </a:p>
          <a:p>
            <a:endParaRPr lang="en-US" altLang="zh-CN" sz="2400" dirty="0"/>
          </a:p>
          <a:p>
            <a:r>
              <a:rPr lang="en-US" altLang="zh-CN" sz="2400" dirty="0"/>
              <a:t>301030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Effect transition="in" filter="fade">
                                      <p:cBhvr>
                                        <p:cTn id="7" dur="1000"/>
                                        <p:tgtEl>
                                          <p:spTgt spid="5123">
                                            <p:txEl>
                                              <p:pRg st="3" end="3"/>
                                            </p:txEl>
                                          </p:spTgt>
                                        </p:tgtEl>
                                      </p:cBhvr>
                                    </p:animEffect>
                                    <p:anim calcmode="lin" valueType="num">
                                      <p:cBhvr>
                                        <p:cTn id="8" dur="1000" fill="hold"/>
                                        <p:tgtEl>
                                          <p:spTgt spid="512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xmlns="" id="{BA2E91CE-643C-D5C6-8131-4C12B304A772}"/>
              </a:ext>
            </a:extLst>
          </p:cNvPr>
          <p:cNvSpPr>
            <a:spLocks noGrp="1" noChangeArrowheads="1"/>
          </p:cNvSpPr>
          <p:nvPr>
            <p:ph type="title"/>
          </p:nvPr>
        </p:nvSpPr>
        <p:spPr/>
        <p:txBody>
          <a:bodyPr/>
          <a:lstStyle/>
          <a:p>
            <a:r>
              <a:rPr lang="en-US" altLang="zh-CN"/>
              <a:t>PI</a:t>
            </a:r>
            <a:r>
              <a:rPr lang="zh-CN" altLang="en-US"/>
              <a:t>和开平方根</a:t>
            </a:r>
          </a:p>
        </p:txBody>
      </p:sp>
      <p:sp>
        <p:nvSpPr>
          <p:cNvPr id="5123" name="内容占位符 2">
            <a:extLst>
              <a:ext uri="{FF2B5EF4-FFF2-40B4-BE49-F238E27FC236}">
                <a16:creationId xmlns:a16="http://schemas.microsoft.com/office/drawing/2014/main" xmlns="" id="{FFD13B8E-2127-4C7A-FA87-9EAA86297494}"/>
              </a:ext>
            </a:extLst>
          </p:cNvPr>
          <p:cNvSpPr>
            <a:spLocks noGrp="1" noChangeArrowheads="1"/>
          </p:cNvSpPr>
          <p:nvPr>
            <p:ph idx="1"/>
          </p:nvPr>
        </p:nvSpPr>
        <p:spPr>
          <a:xfrm>
            <a:off x="468313" y="1341438"/>
            <a:ext cx="8229600" cy="5111898"/>
          </a:xfrm>
          <a:solidFill>
            <a:schemeClr val="accent6">
              <a:lumMod val="20000"/>
              <a:lumOff val="80000"/>
            </a:schemeClr>
          </a:solidFill>
          <a:ln w="15875">
            <a:solidFill>
              <a:schemeClr val="tx1"/>
            </a:solidFill>
          </a:ln>
        </p:spPr>
        <p:txBody>
          <a:bodyPr/>
          <a:lstStyle/>
          <a:p>
            <a:pPr>
              <a:lnSpc>
                <a:spcPct val="150000"/>
              </a:lnSpc>
            </a:pPr>
            <a:r>
              <a:rPr lang="zh-CN" altLang="en-US" sz="2800" dirty="0"/>
              <a:t>圆周率</a:t>
            </a:r>
            <a:r>
              <a:rPr lang="en-US" altLang="zh-CN" sz="2800" dirty="0"/>
              <a:t>pi</a:t>
            </a:r>
          </a:p>
          <a:p>
            <a:pPr>
              <a:lnSpc>
                <a:spcPct val="250000"/>
              </a:lnSpc>
              <a:buFont typeface="Wingdings" panose="05000000000000000000" pitchFamily="2" charset="2"/>
              <a:buNone/>
            </a:pPr>
            <a:endParaRPr lang="en-US" altLang="zh-CN" dirty="0"/>
          </a:p>
          <a:p>
            <a:endParaRPr lang="en-US" altLang="zh-CN" dirty="0"/>
          </a:p>
          <a:p>
            <a:pPr>
              <a:spcBef>
                <a:spcPts val="2400"/>
              </a:spcBef>
            </a:pPr>
            <a:r>
              <a:rPr lang="zh-CN" altLang="en-US" sz="2800" dirty="0"/>
              <a:t>开平方根</a:t>
            </a:r>
          </a:p>
        </p:txBody>
      </p:sp>
      <p:sp>
        <p:nvSpPr>
          <p:cNvPr id="23556" name="灯片编号占位符 3">
            <a:extLst>
              <a:ext uri="{FF2B5EF4-FFF2-40B4-BE49-F238E27FC236}">
                <a16:creationId xmlns:a16="http://schemas.microsoft.com/office/drawing/2014/main" xmlns="" id="{801EB594-FE68-8C45-6CFE-08513F1E751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77E682-D479-48CB-A41A-7578320E9871}" type="slidenum">
              <a:rPr lang="en-US" altLang="zh-CN" smtClean="0">
                <a:solidFill>
                  <a:srgbClr val="002060"/>
                </a:solidFill>
                <a:latin typeface="黑体" panose="02010609060101010101" pitchFamily="49" charset="-122"/>
                <a:ea typeface="黑体" panose="02010609060101010101" pitchFamily="49" charset="-122"/>
              </a:rPr>
              <a:pPr/>
              <a:t>63</a:t>
            </a:fld>
            <a:endParaRPr lang="en-US" altLang="zh-CN">
              <a:solidFill>
                <a:srgbClr val="002060"/>
              </a:solidFill>
              <a:latin typeface="黑体" panose="02010609060101010101" pitchFamily="49" charset="-122"/>
              <a:ea typeface="黑体" panose="02010609060101010101" pitchFamily="49" charset="-122"/>
            </a:endParaRPr>
          </a:p>
        </p:txBody>
      </p:sp>
      <p:sp>
        <p:nvSpPr>
          <p:cNvPr id="23557" name="TextBox 1">
            <a:extLst>
              <a:ext uri="{FF2B5EF4-FFF2-40B4-BE49-F238E27FC236}">
                <a16:creationId xmlns:a16="http://schemas.microsoft.com/office/drawing/2014/main" xmlns="" id="{9F5564FA-7348-5C87-FB73-F779DDD866CC}"/>
              </a:ext>
            </a:extLst>
          </p:cNvPr>
          <p:cNvSpPr txBox="1">
            <a:spLocks noChangeArrowheads="1"/>
          </p:cNvSpPr>
          <p:nvPr/>
        </p:nvSpPr>
        <p:spPr bwMode="auto">
          <a:xfrm>
            <a:off x="827088" y="2132856"/>
            <a:ext cx="7705725" cy="1569660"/>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a:t>
            </a:r>
            <a:r>
              <a:rPr lang="en-US" altLang="zh-CN" sz="2400" dirty="0">
                <a:solidFill>
                  <a:srgbClr val="FF0000"/>
                </a:solidFill>
              </a:rPr>
              <a:t>import </a:t>
            </a:r>
            <a:r>
              <a:rPr lang="en-US" altLang="zh-CN" sz="2400" dirty="0" smtClean="0">
                <a:solidFill>
                  <a:srgbClr val="FF0000"/>
                </a:solidFill>
              </a:rPr>
              <a:t>math     </a:t>
            </a:r>
            <a:r>
              <a:rPr lang="en-US" altLang="zh-CN" sz="2000" b="1" dirty="0" smtClean="0"/>
              <a:t> </a:t>
            </a:r>
            <a:r>
              <a:rPr lang="en-US" altLang="zh-CN" sz="2000" b="1" dirty="0">
                <a:solidFill>
                  <a:srgbClr val="0033CC"/>
                </a:solidFill>
              </a:rPr>
              <a:t>#</a:t>
            </a:r>
            <a:r>
              <a:rPr lang="zh-CN" altLang="en-US" sz="2000" b="1" dirty="0">
                <a:solidFill>
                  <a:srgbClr val="0033CC"/>
                </a:solidFill>
              </a:rPr>
              <a:t>从</a:t>
            </a:r>
            <a:r>
              <a:rPr lang="en-US" altLang="zh-CN" sz="2000" b="1" dirty="0">
                <a:solidFill>
                  <a:srgbClr val="0033CC"/>
                </a:solidFill>
              </a:rPr>
              <a:t>Python</a:t>
            </a:r>
            <a:r>
              <a:rPr lang="zh-CN" altLang="en-US" sz="2000" b="1" dirty="0">
                <a:solidFill>
                  <a:srgbClr val="0033CC"/>
                </a:solidFill>
              </a:rPr>
              <a:t>的标准库中导</a:t>
            </a:r>
            <a:r>
              <a:rPr lang="zh-CN" altLang="en-US" sz="2000" b="1" dirty="0" smtClean="0">
                <a:solidFill>
                  <a:srgbClr val="0033CC"/>
                </a:solidFill>
              </a:rPr>
              <a:t>入</a:t>
            </a:r>
            <a:r>
              <a:rPr lang="en-US" altLang="zh-CN" sz="2000" b="1" dirty="0" smtClean="0">
                <a:solidFill>
                  <a:srgbClr val="0033CC"/>
                </a:solidFill>
              </a:rPr>
              <a:t>`</a:t>
            </a:r>
            <a:r>
              <a:rPr lang="en-US" altLang="zh-CN" sz="2000" b="1" dirty="0">
                <a:solidFill>
                  <a:srgbClr val="0033CC"/>
                </a:solidFill>
              </a:rPr>
              <a:t>math</a:t>
            </a:r>
            <a:r>
              <a:rPr lang="en-US" altLang="zh-CN" sz="2000" b="1" dirty="0" smtClean="0">
                <a:solidFill>
                  <a:srgbClr val="0033CC"/>
                </a:solidFill>
              </a:rPr>
              <a:t>`</a:t>
            </a:r>
            <a:r>
              <a:rPr lang="zh-CN" altLang="en-US" sz="2000" b="1" dirty="0" smtClean="0">
                <a:solidFill>
                  <a:srgbClr val="0033CC"/>
                </a:solidFill>
              </a:rPr>
              <a:t>模块</a:t>
            </a:r>
            <a:endParaRPr lang="en-US" altLang="zh-CN" sz="2000" b="1" dirty="0">
              <a:solidFill>
                <a:srgbClr val="0033CC"/>
              </a:solidFill>
            </a:endParaRPr>
          </a:p>
          <a:p>
            <a:r>
              <a:rPr lang="en-US" altLang="zh-CN" sz="2400" dirty="0"/>
              <a:t>&gt;&gt;&gt; </a:t>
            </a:r>
            <a:r>
              <a:rPr lang="en-US" altLang="zh-CN" sz="2400" dirty="0" err="1"/>
              <a:t>math.pi</a:t>
            </a:r>
            <a:endParaRPr lang="en-US" altLang="zh-CN" sz="2400" dirty="0"/>
          </a:p>
          <a:p>
            <a:endParaRPr lang="en-US" altLang="zh-CN" sz="2400" dirty="0"/>
          </a:p>
          <a:p>
            <a:r>
              <a:rPr lang="en-US" altLang="zh-CN" sz="2400" dirty="0"/>
              <a:t>3.141592653589793</a:t>
            </a:r>
          </a:p>
        </p:txBody>
      </p:sp>
      <p:sp>
        <p:nvSpPr>
          <p:cNvPr id="6" name="TextBox 1">
            <a:extLst>
              <a:ext uri="{FF2B5EF4-FFF2-40B4-BE49-F238E27FC236}">
                <a16:creationId xmlns:a16="http://schemas.microsoft.com/office/drawing/2014/main" xmlns="" id="{C521F742-7487-9541-EB26-1E75DAA4AB54}"/>
              </a:ext>
            </a:extLst>
          </p:cNvPr>
          <p:cNvSpPr txBox="1">
            <a:spLocks noChangeArrowheads="1"/>
          </p:cNvSpPr>
          <p:nvPr/>
        </p:nvSpPr>
        <p:spPr bwMode="auto">
          <a:xfrm>
            <a:off x="826715" y="4667275"/>
            <a:ext cx="7705725" cy="1570037"/>
          </a:xfrm>
          <a:prstGeom prst="rect">
            <a:avLst/>
          </a:prstGeom>
          <a:solidFill>
            <a:schemeClr val="accent5">
              <a:lumMod val="20000"/>
              <a:lumOff val="80000"/>
            </a:schemeClr>
          </a:solidFill>
          <a:ln w="12700">
            <a:solidFill>
              <a:srgbClr val="0070C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t>&gt;&gt;&gt; </a:t>
            </a:r>
            <a:r>
              <a:rPr lang="en-US" altLang="zh-CN" sz="2400" dirty="0">
                <a:solidFill>
                  <a:srgbClr val="FF0000"/>
                </a:solidFill>
              </a:rPr>
              <a:t>import math</a:t>
            </a:r>
          </a:p>
          <a:p>
            <a:r>
              <a:rPr lang="en-US" altLang="zh-CN" sz="2400" dirty="0"/>
              <a:t>&gt;&gt;&gt; </a:t>
            </a:r>
            <a:r>
              <a:rPr lang="en-US" altLang="zh-CN" sz="2400" dirty="0" err="1"/>
              <a:t>math.sqrt</a:t>
            </a:r>
            <a:r>
              <a:rPr lang="en-US" altLang="zh-CN" sz="2400" dirty="0"/>
              <a:t>(2)            </a:t>
            </a:r>
            <a:r>
              <a:rPr lang="en-US" altLang="zh-CN" sz="2400" dirty="0">
                <a:solidFill>
                  <a:srgbClr val="0033CC"/>
                </a:solidFill>
              </a:rPr>
              <a:t># </a:t>
            </a:r>
            <a:r>
              <a:rPr lang="zh-CN" altLang="en-US" sz="2400" b="1" dirty="0">
                <a:solidFill>
                  <a:srgbClr val="0033CC"/>
                </a:solidFill>
              </a:rPr>
              <a:t>等同于</a:t>
            </a:r>
            <a:r>
              <a:rPr lang="en-US" altLang="zh-CN" sz="2400" dirty="0">
                <a:solidFill>
                  <a:srgbClr val="0033CC"/>
                </a:solidFill>
              </a:rPr>
              <a:t>2**0.5 </a:t>
            </a:r>
          </a:p>
          <a:p>
            <a:endParaRPr lang="en-US" altLang="zh-CN" sz="2400" dirty="0"/>
          </a:p>
          <a:p>
            <a:r>
              <a:rPr lang="en-US" altLang="zh-CN" sz="2400" dirty="0"/>
              <a:t>1.4142135623730951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1000"/>
                                        <p:tgtEl>
                                          <p:spTgt spid="5123">
                                            <p:txEl>
                                              <p:pRg st="0" end="0"/>
                                            </p:txEl>
                                          </p:spTgt>
                                        </p:tgtEl>
                                      </p:cBhvr>
                                    </p:animEffect>
                                    <p:anim calcmode="lin" valueType="num">
                                      <p:cBhvr>
                                        <p:cTn id="8" dur="1000" fill="hold"/>
                                        <p:tgtEl>
                                          <p:spTgt spid="5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xEl>
                                              <p:pRg st="3" end="3"/>
                                            </p:txEl>
                                          </p:spTgt>
                                        </p:tgtEl>
                                        <p:attrNameLst>
                                          <p:attrName>style.visibility</p:attrName>
                                        </p:attrNameLst>
                                      </p:cBhvr>
                                      <p:to>
                                        <p:strVal val="visible"/>
                                      </p:to>
                                    </p:set>
                                    <p:animEffect transition="in" filter="fade">
                                      <p:cBhvr>
                                        <p:cTn id="14" dur="1000"/>
                                        <p:tgtEl>
                                          <p:spTgt spid="5123">
                                            <p:txEl>
                                              <p:pRg st="3" end="3"/>
                                            </p:txEl>
                                          </p:spTgt>
                                        </p:tgtEl>
                                      </p:cBhvr>
                                    </p:animEffect>
                                    <p:anim calcmode="lin" valueType="num">
                                      <p:cBhvr>
                                        <p:cTn id="15" dur="1000" fill="hold"/>
                                        <p:tgtEl>
                                          <p:spTgt spid="512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1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4067CFB5-A9C6-4D64-EE80-E1111FCAF358}"/>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a:t>小结</a:t>
            </a:r>
          </a:p>
        </p:txBody>
      </p:sp>
      <p:sp>
        <p:nvSpPr>
          <p:cNvPr id="43011" name="灯片编号占位符 5">
            <a:extLst>
              <a:ext uri="{FF2B5EF4-FFF2-40B4-BE49-F238E27FC236}">
                <a16:creationId xmlns:a16="http://schemas.microsoft.com/office/drawing/2014/main" xmlns="" id="{F9C7ECB2-D97D-024F-E629-4A6B4041479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C90B284-D1EB-4DC2-ADAD-E35D4EBDFFF6}" type="slidenum">
              <a:rPr lang="zh-CN" altLang="en-US" smtClean="0">
                <a:solidFill>
                  <a:srgbClr val="002060"/>
                </a:solidFill>
                <a:latin typeface="黑体" panose="02010609060101010101" pitchFamily="49" charset="-122"/>
                <a:ea typeface="黑体" panose="02010609060101010101" pitchFamily="49" charset="-122"/>
              </a:rPr>
              <a:pPr/>
              <a:t>64</a:t>
            </a:fld>
            <a:endParaRPr lang="en-US" altLang="zh-CN">
              <a:solidFill>
                <a:srgbClr val="002060"/>
              </a:solidFill>
              <a:latin typeface="黑体" panose="02010609060101010101" pitchFamily="49" charset="-122"/>
              <a:ea typeface="黑体" panose="02010609060101010101" pitchFamily="49" charset="-122"/>
            </a:endParaRPr>
          </a:p>
        </p:txBody>
      </p:sp>
      <p:pic>
        <p:nvPicPr>
          <p:cNvPr id="43012" name="图片 2">
            <a:extLst>
              <a:ext uri="{FF2B5EF4-FFF2-40B4-BE49-F238E27FC236}">
                <a16:creationId xmlns:a16="http://schemas.microsoft.com/office/drawing/2014/main" xmlns="" id="{91B58A84-C0AD-B27D-E177-EF539BA4EB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85875"/>
            <a:ext cx="75136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2">
            <a:extLst>
              <a:ext uri="{FF2B5EF4-FFF2-40B4-BE49-F238E27FC236}">
                <a16:creationId xmlns:a16="http://schemas.microsoft.com/office/drawing/2014/main" xmlns="" id="{7F05A204-4777-9CAA-2967-A4AC490F64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2865438"/>
            <a:ext cx="79978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xmlns="" id="{B26818BC-83BB-14A0-358E-65502135C6FF}"/>
              </a:ext>
            </a:extLst>
          </p:cNvPr>
          <p:cNvSpPr>
            <a:spLocks noGrp="1" noChangeArrowheads="1"/>
          </p:cNvSpPr>
          <p:nvPr>
            <p:ph type="title"/>
          </p:nvPr>
        </p:nvSpPr>
        <p:spPr/>
        <p:txBody>
          <a:bodyPr/>
          <a:lstStyle/>
          <a:p>
            <a:r>
              <a:rPr lang="zh-CN" altLang="en-US" dirty="0"/>
              <a:t>作业</a:t>
            </a:r>
            <a:r>
              <a:rPr lang="en-US" altLang="zh-CN" dirty="0"/>
              <a:t>2</a:t>
            </a:r>
            <a:r>
              <a:rPr lang="zh-CN" altLang="en-US" dirty="0"/>
              <a:t>（用</a:t>
            </a:r>
            <a:r>
              <a:rPr lang="en-US" altLang="zh-CN" dirty="0"/>
              <a:t>A4</a:t>
            </a:r>
            <a:r>
              <a:rPr lang="zh-CN" altLang="en-US" dirty="0"/>
              <a:t>纸完成后拍照上传）</a:t>
            </a:r>
          </a:p>
        </p:txBody>
      </p:sp>
      <p:sp>
        <p:nvSpPr>
          <p:cNvPr id="27651" name="内容占位符 2">
            <a:extLst>
              <a:ext uri="{FF2B5EF4-FFF2-40B4-BE49-F238E27FC236}">
                <a16:creationId xmlns:a16="http://schemas.microsoft.com/office/drawing/2014/main" xmlns="" id="{35A2F8F5-5904-87AB-E86B-3484FD05FAC0}"/>
              </a:ext>
            </a:extLst>
          </p:cNvPr>
          <p:cNvSpPr>
            <a:spLocks noGrp="1"/>
          </p:cNvSpPr>
          <p:nvPr>
            <p:ph idx="1"/>
          </p:nvPr>
        </p:nvSpPr>
        <p:spPr>
          <a:xfrm>
            <a:off x="539750" y="980728"/>
            <a:ext cx="8280400" cy="4530725"/>
          </a:xfrm>
          <a:solidFill>
            <a:schemeClr val="accent6">
              <a:lumMod val="20000"/>
              <a:lumOff val="80000"/>
            </a:schemeClr>
          </a:solidFill>
          <a:ln w="15875">
            <a:solidFill>
              <a:schemeClr val="tx1"/>
            </a:solidFill>
          </a:ln>
        </p:spPr>
        <p:txBody>
          <a:bodyPr/>
          <a:lstStyle/>
          <a:p>
            <a:pPr>
              <a:lnSpc>
                <a:spcPct val="200000"/>
              </a:lnSpc>
            </a:pPr>
            <a:r>
              <a:rPr lang="en-US" altLang="zh-CN" dirty="0"/>
              <a:t>P11 </a:t>
            </a:r>
            <a:r>
              <a:rPr lang="zh-CN" altLang="en-US" dirty="0"/>
              <a:t>复习思考题</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P12 </a:t>
            </a:r>
            <a:r>
              <a:rPr lang="zh-CN" altLang="en-US" dirty="0"/>
              <a:t>习题</a:t>
            </a:r>
            <a:r>
              <a:rPr lang="en-US" altLang="zh-CN" dirty="0"/>
              <a:t>8</a:t>
            </a:r>
            <a:r>
              <a:rPr lang="zh-CN" altLang="en-US" dirty="0"/>
              <a:t>、</a:t>
            </a:r>
            <a:r>
              <a:rPr lang="en-US" altLang="zh-CN" dirty="0"/>
              <a:t>9</a:t>
            </a:r>
          </a:p>
          <a:p>
            <a:pPr>
              <a:lnSpc>
                <a:spcPct val="200000"/>
              </a:lnSpc>
            </a:pPr>
            <a:r>
              <a:rPr lang="zh-CN" altLang="en-US" dirty="0"/>
              <a:t>作业上传地址：蕴瑜课堂</a:t>
            </a:r>
            <a:r>
              <a:rPr lang="en-US" altLang="zh-CN" dirty="0">
                <a:hlinkClick r:id="rId3"/>
              </a:rPr>
              <a:t>https://courses.gdut.edu.cn/</a:t>
            </a:r>
            <a:endParaRPr lang="en-US" altLang="zh-CN" dirty="0">
              <a:solidFill>
                <a:srgbClr val="FF0000"/>
              </a:solidFill>
            </a:endParaRPr>
          </a:p>
          <a:p>
            <a:pPr marL="0" indent="0">
              <a:buNone/>
              <a:defRPr/>
            </a:pPr>
            <a:endParaRPr lang="en-US" altLang="zh-CN" dirty="0">
              <a:solidFill>
                <a:srgbClr val="FF0000"/>
              </a:solidFill>
            </a:endParaRPr>
          </a:p>
          <a:p>
            <a:pPr>
              <a:defRPr/>
            </a:pPr>
            <a:r>
              <a:rPr lang="zh-CN" altLang="en-US" dirty="0">
                <a:solidFill>
                  <a:srgbClr val="FF0000"/>
                </a:solidFill>
              </a:rPr>
              <a:t>预习课本 </a:t>
            </a:r>
            <a:r>
              <a:rPr lang="en-US" altLang="zh-CN" dirty="0">
                <a:solidFill>
                  <a:srgbClr val="FF0000"/>
                </a:solidFill>
              </a:rPr>
              <a:t>P97 </a:t>
            </a:r>
            <a:r>
              <a:rPr lang="zh-CN" altLang="en-US" dirty="0">
                <a:solidFill>
                  <a:srgbClr val="FF0000"/>
                </a:solidFill>
              </a:rPr>
              <a:t>二分法（上机课要用）。</a:t>
            </a:r>
            <a:endParaRPr lang="en-US" altLang="zh-CN" dirty="0">
              <a:solidFill>
                <a:srgbClr val="FF0000"/>
              </a:solidFill>
            </a:endParaRPr>
          </a:p>
          <a:p>
            <a:pPr marL="0" indent="0">
              <a:buFont typeface="Wingdings" panose="05000000000000000000" pitchFamily="2" charset="2"/>
              <a:buNone/>
              <a:defRPr/>
            </a:pPr>
            <a:endParaRPr lang="en-US" altLang="zh-CN" dirty="0">
              <a:solidFill>
                <a:srgbClr val="FF0000"/>
              </a:solidFill>
            </a:endParaRPr>
          </a:p>
        </p:txBody>
      </p:sp>
      <p:sp>
        <p:nvSpPr>
          <p:cNvPr id="44036" name="灯片编号占位符 2">
            <a:extLst>
              <a:ext uri="{FF2B5EF4-FFF2-40B4-BE49-F238E27FC236}">
                <a16:creationId xmlns:a16="http://schemas.microsoft.com/office/drawing/2014/main" xmlns="" id="{54D97317-49CD-B99E-A3C7-79439F84A9C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9261D8-6A56-4E61-9BA3-A9268A83C0FF}" type="slidenum">
              <a:rPr lang="en-US" altLang="zh-CN" smtClean="0">
                <a:solidFill>
                  <a:srgbClr val="002060"/>
                </a:solidFill>
                <a:latin typeface="黑体" panose="02010609060101010101" pitchFamily="49" charset="-122"/>
                <a:ea typeface="黑体" panose="02010609060101010101" pitchFamily="49" charset="-122"/>
              </a:rPr>
              <a:pPr/>
              <a:t>65</a:t>
            </a:fld>
            <a:endParaRPr lang="en-US" altLang="zh-CN">
              <a:solidFill>
                <a:srgbClr val="002060"/>
              </a:solidFill>
              <a:latin typeface="黑体" panose="02010609060101010101" pitchFamily="49" charset="-122"/>
              <a:ea typeface="黑体" panose="02010609060101010101" pitchFamily="49" charset="-122"/>
            </a:endParaRPr>
          </a:p>
        </p:txBody>
      </p:sp>
      <p:sp>
        <p:nvSpPr>
          <p:cNvPr id="2" name="标题 1">
            <a:extLst>
              <a:ext uri="{FF2B5EF4-FFF2-40B4-BE49-F238E27FC236}">
                <a16:creationId xmlns:a16="http://schemas.microsoft.com/office/drawing/2014/main" xmlns="" id="{ED56D40C-1626-3B28-A857-444CF28C56A0}"/>
              </a:ext>
            </a:extLst>
          </p:cNvPr>
          <p:cNvSpPr txBox="1">
            <a:spLocks/>
          </p:cNvSpPr>
          <p:nvPr/>
        </p:nvSpPr>
        <p:spPr bwMode="auto">
          <a:xfrm>
            <a:off x="590872" y="5603007"/>
            <a:ext cx="8229600" cy="922337"/>
          </a:xfrm>
          <a:prstGeom prst="rect">
            <a:avLst/>
          </a:prstGeom>
          <a:noFill/>
          <a:ln>
            <a:noFill/>
          </a:ln>
          <a:effectLst/>
        </p:spPr>
        <p:txBody>
          <a:bodyPr/>
          <a:lstStyle>
            <a:lvl1pPr algn="l" rtl="0" eaLnBrk="0" fontAlgn="base" hangingPunct="0">
              <a:spcBef>
                <a:spcPct val="0"/>
              </a:spcBef>
              <a:spcAft>
                <a:spcPct val="0"/>
              </a:spcAft>
              <a:defRPr sz="4200">
                <a:solidFill>
                  <a:schemeClr val="tx2"/>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200">
                <a:solidFill>
                  <a:schemeClr val="tx2"/>
                </a:solidFill>
                <a:latin typeface="黑体" pitchFamily="49" charset="-122"/>
                <a:ea typeface="黑体" pitchFamily="49" charset="-122"/>
              </a:defRPr>
            </a:lvl2pPr>
            <a:lvl3pPr algn="l" rtl="0" eaLnBrk="0" fontAlgn="base" hangingPunct="0">
              <a:spcBef>
                <a:spcPct val="0"/>
              </a:spcBef>
              <a:spcAft>
                <a:spcPct val="0"/>
              </a:spcAft>
              <a:defRPr sz="4200">
                <a:solidFill>
                  <a:schemeClr val="tx2"/>
                </a:solidFill>
                <a:latin typeface="黑体" pitchFamily="49" charset="-122"/>
                <a:ea typeface="黑体" pitchFamily="49" charset="-122"/>
              </a:defRPr>
            </a:lvl3pPr>
            <a:lvl4pPr algn="l" rtl="0" eaLnBrk="0" fontAlgn="base" hangingPunct="0">
              <a:spcBef>
                <a:spcPct val="0"/>
              </a:spcBef>
              <a:spcAft>
                <a:spcPct val="0"/>
              </a:spcAft>
              <a:defRPr sz="4200">
                <a:solidFill>
                  <a:schemeClr val="tx2"/>
                </a:solidFill>
                <a:latin typeface="黑体" pitchFamily="49" charset="-122"/>
                <a:ea typeface="黑体" pitchFamily="49" charset="-122"/>
              </a:defRPr>
            </a:lvl4pPr>
            <a:lvl5pPr algn="l" rtl="0" eaLnBrk="0" fontAlgn="base" hangingPunct="0">
              <a:spcBef>
                <a:spcPct val="0"/>
              </a:spcBef>
              <a:spcAft>
                <a:spcPct val="0"/>
              </a:spcAft>
              <a:defRPr sz="4200">
                <a:solidFill>
                  <a:schemeClr val="tx2"/>
                </a:solidFill>
                <a:latin typeface="黑体" pitchFamily="49" charset="-122"/>
                <a:ea typeface="黑体" pitchFamily="49" charset="-122"/>
              </a:defRPr>
            </a:lvl5pPr>
            <a:lvl6pPr marL="457200" algn="l" rtl="0" fontAlgn="base">
              <a:spcBef>
                <a:spcPct val="0"/>
              </a:spcBef>
              <a:spcAft>
                <a:spcPct val="0"/>
              </a:spcAft>
              <a:defRPr sz="4200">
                <a:solidFill>
                  <a:schemeClr val="tx2"/>
                </a:solidFill>
                <a:latin typeface="微软雅黑" pitchFamily="34" charset="-122"/>
                <a:ea typeface="微软雅黑" pitchFamily="34" charset="-122"/>
              </a:defRPr>
            </a:lvl6pPr>
            <a:lvl7pPr marL="914400" algn="l" rtl="0" fontAlgn="base">
              <a:spcBef>
                <a:spcPct val="0"/>
              </a:spcBef>
              <a:spcAft>
                <a:spcPct val="0"/>
              </a:spcAft>
              <a:defRPr sz="4200">
                <a:solidFill>
                  <a:schemeClr val="tx2"/>
                </a:solidFill>
                <a:latin typeface="微软雅黑" pitchFamily="34" charset="-122"/>
                <a:ea typeface="微软雅黑" pitchFamily="34" charset="-122"/>
              </a:defRPr>
            </a:lvl7pPr>
            <a:lvl8pPr marL="1371600" algn="l" rtl="0" fontAlgn="base">
              <a:spcBef>
                <a:spcPct val="0"/>
              </a:spcBef>
              <a:spcAft>
                <a:spcPct val="0"/>
              </a:spcAft>
              <a:defRPr sz="4200">
                <a:solidFill>
                  <a:schemeClr val="tx2"/>
                </a:solidFill>
                <a:latin typeface="微软雅黑" pitchFamily="34" charset="-122"/>
                <a:ea typeface="微软雅黑" pitchFamily="34" charset="-122"/>
              </a:defRPr>
            </a:lvl8pPr>
            <a:lvl9pPr marL="1828800" algn="l" rtl="0" fontAlgn="base">
              <a:spcBef>
                <a:spcPct val="0"/>
              </a:spcBef>
              <a:spcAft>
                <a:spcPct val="0"/>
              </a:spcAft>
              <a:defRPr sz="4200">
                <a:solidFill>
                  <a:schemeClr val="tx2"/>
                </a:solidFill>
                <a:latin typeface="微软雅黑" pitchFamily="34" charset="-122"/>
                <a:ea typeface="微软雅黑" pitchFamily="34" charset="-122"/>
              </a:defRPr>
            </a:lvl9pPr>
          </a:lstStyle>
          <a:p>
            <a:pPr>
              <a:defRPr/>
            </a:pPr>
            <a:r>
              <a:rPr lang="zh-CN" altLang="en-US" kern="0" dirty="0"/>
              <a:t>注意：</a:t>
            </a:r>
            <a:r>
              <a:rPr lang="zh-CN" altLang="en-US" kern="0" dirty="0" smtClean="0"/>
              <a:t>本周末有</a:t>
            </a:r>
            <a:r>
              <a:rPr lang="zh-CN" altLang="en-US" kern="0" dirty="0"/>
              <a:t>上机课！！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B86C8C2-44FB-BCF2-76AA-4F141ADD2E98}"/>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xmlns="" id="{34E2BFFF-5A4E-C844-998F-0369DC278668}"/>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B228676E-A965-8E26-7ED6-0FA9D056957E}"/>
              </a:ext>
            </a:extLst>
          </p:cNvPr>
          <p:cNvSpPr>
            <a:spLocks noGrp="1" noChangeArrowheads="1"/>
          </p:cNvSpPr>
          <p:nvPr>
            <p:ph type="body" idx="1"/>
          </p:nvPr>
        </p:nvSpPr>
        <p:spPr>
          <a:xfrm>
            <a:off x="647700" y="1340768"/>
            <a:ext cx="8100764" cy="864096"/>
          </a:xfrm>
        </p:spPr>
        <p:txBody>
          <a:bodyPr/>
          <a:lstStyle/>
          <a:p>
            <a:pPr marL="0" indent="0" eaLnBrk="1" hangingPunct="1">
              <a:buNone/>
              <a:defRPr/>
            </a:pPr>
            <a:r>
              <a:rPr lang="en-US" altLang="zh-CN" sz="2400" b="1" dirty="0" smtClean="0"/>
              <a:t>2</a:t>
            </a:r>
            <a:r>
              <a:rPr lang="en-US" altLang="zh-CN" sz="2400" b="1" dirty="0"/>
              <a:t>. </a:t>
            </a:r>
            <a:r>
              <a:rPr lang="zh-CN" altLang="en-US" sz="2400" b="1" dirty="0"/>
              <a:t>什么是绝对误差</a:t>
            </a:r>
            <a:r>
              <a:rPr lang="en-US" altLang="zh-CN" sz="2400" b="1" dirty="0"/>
              <a:t>(</a:t>
            </a:r>
            <a:r>
              <a:rPr lang="zh-CN" altLang="en-US" sz="2400" b="1" dirty="0"/>
              <a:t>限</a:t>
            </a:r>
            <a:r>
              <a:rPr lang="en-US" altLang="zh-CN" sz="2400" b="1" dirty="0"/>
              <a:t>)</a:t>
            </a:r>
            <a:r>
              <a:rPr lang="zh-CN" altLang="en-US" sz="2400" b="1" dirty="0"/>
              <a:t>与相对误差</a:t>
            </a:r>
            <a:r>
              <a:rPr lang="en-US" altLang="zh-CN" sz="2400" b="1" dirty="0"/>
              <a:t>(</a:t>
            </a:r>
            <a:r>
              <a:rPr lang="zh-CN" altLang="en-US" sz="2400" b="1" dirty="0"/>
              <a:t>限</a:t>
            </a:r>
            <a:r>
              <a:rPr lang="en-US" altLang="zh-CN" sz="2400" b="1" dirty="0"/>
              <a:t>)</a:t>
            </a:r>
            <a:r>
              <a:rPr lang="zh-CN" altLang="en-US" sz="2400" b="1" dirty="0"/>
              <a:t>？什么是一个近似数的有效数字？它们之间的关系如何</a:t>
            </a:r>
            <a:r>
              <a:rPr lang="zh-CN" altLang="en-US" sz="2400" b="1" dirty="0" smtClean="0"/>
              <a:t>？</a:t>
            </a:r>
            <a:endParaRPr lang="en-US" altLang="zh-CN" sz="2400" b="1" dirty="0"/>
          </a:p>
        </p:txBody>
      </p:sp>
      <p:sp>
        <p:nvSpPr>
          <p:cNvPr id="8196" name="灯片编号占位符 5">
            <a:extLst>
              <a:ext uri="{FF2B5EF4-FFF2-40B4-BE49-F238E27FC236}">
                <a16:creationId xmlns:a16="http://schemas.microsoft.com/office/drawing/2014/main" xmlns="" id="{3072066F-EFF4-96B0-EE3C-369F1297A2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7</a:t>
            </a:fld>
            <a:endParaRPr lang="en-US" altLang="zh-CN" sz="1400">
              <a:solidFill>
                <a:srgbClr val="002060"/>
              </a:solidFill>
            </a:endParaRPr>
          </a:p>
        </p:txBody>
      </p:sp>
      <p:pic>
        <p:nvPicPr>
          <p:cNvPr id="3" name="图片 2">
            <a:extLst>
              <a:ext uri="{FF2B5EF4-FFF2-40B4-BE49-F238E27FC236}">
                <a16:creationId xmlns:a16="http://schemas.microsoft.com/office/drawing/2014/main" xmlns="" id="{C528EE72-0118-D666-8986-812894313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20" y="2977552"/>
            <a:ext cx="8128418" cy="3403775"/>
          </a:xfrm>
          <a:prstGeom prst="rect">
            <a:avLst/>
          </a:prstGeom>
        </p:spPr>
      </p:pic>
      <p:sp>
        <p:nvSpPr>
          <p:cNvPr id="2" name="矩形 1"/>
          <p:cNvSpPr/>
          <p:nvPr/>
        </p:nvSpPr>
        <p:spPr>
          <a:xfrm>
            <a:off x="620046" y="2348880"/>
            <a:ext cx="6093335" cy="461665"/>
          </a:xfrm>
          <a:prstGeom prst="rect">
            <a:avLst/>
          </a:prstGeom>
        </p:spPr>
        <p:txBody>
          <a:bodyPr wrap="none">
            <a:spAutoFit/>
          </a:bodyPr>
          <a:lstStyle/>
          <a:p>
            <a:pPr marL="0" indent="0" eaLnBrk="1" hangingPunct="1">
              <a:buNone/>
              <a:defRPr/>
            </a:pPr>
            <a:r>
              <a:rPr lang="zh-CN" altLang="en-US" sz="2400" b="1" dirty="0" smtClean="0">
                <a:solidFill>
                  <a:srgbClr val="0033CC"/>
                </a:solidFill>
              </a:rPr>
              <a:t>答：（</a:t>
            </a:r>
            <a:r>
              <a:rPr lang="zh-CN" altLang="en-US" sz="2400" b="1" dirty="0">
                <a:solidFill>
                  <a:srgbClr val="0033CC"/>
                </a:solidFill>
              </a:rPr>
              <a:t>定义见</a:t>
            </a:r>
            <a:r>
              <a:rPr lang="zh-CN" altLang="en-US" sz="2400" b="1" dirty="0" smtClean="0">
                <a:solidFill>
                  <a:srgbClr val="0033CC"/>
                </a:solidFill>
              </a:rPr>
              <a:t>教材</a:t>
            </a:r>
            <a:r>
              <a:rPr lang="zh-CN" altLang="en-US" sz="2400" b="1" dirty="0">
                <a:solidFill>
                  <a:srgbClr val="0033CC"/>
                </a:solidFill>
              </a:rPr>
              <a:t>中</a:t>
            </a:r>
            <a:r>
              <a:rPr lang="zh-CN" altLang="en-US" sz="2400" b="1" dirty="0" smtClean="0">
                <a:solidFill>
                  <a:srgbClr val="0033CC"/>
                </a:solidFill>
              </a:rPr>
              <a:t>定义</a:t>
            </a:r>
            <a:r>
              <a:rPr lang="en-US" altLang="zh-CN" sz="2400" b="1" dirty="0">
                <a:solidFill>
                  <a:srgbClr val="0033CC"/>
                </a:solidFill>
              </a:rPr>
              <a:t>1.1-1.5</a:t>
            </a:r>
            <a:r>
              <a:rPr lang="zh-CN" altLang="en-US" sz="2400" b="1" dirty="0">
                <a:solidFill>
                  <a:srgbClr val="0033CC"/>
                </a:solidFill>
              </a:rPr>
              <a:t>，此处略）</a:t>
            </a:r>
            <a:endParaRPr lang="en-US" altLang="zh-CN" sz="2400" b="1" dirty="0">
              <a:solidFill>
                <a:srgbClr val="0033CC"/>
              </a:solidFill>
            </a:endParaRPr>
          </a:p>
        </p:txBody>
      </p:sp>
      <p:cxnSp>
        <p:nvCxnSpPr>
          <p:cNvPr id="5" name="直接连接符 4"/>
          <p:cNvCxnSpPr/>
          <p:nvPr/>
        </p:nvCxnSpPr>
        <p:spPr>
          <a:xfrm>
            <a:off x="3563888" y="3737580"/>
            <a:ext cx="50405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71600" y="4046160"/>
            <a:ext cx="21602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44008" y="4797152"/>
            <a:ext cx="40111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71600" y="5157192"/>
            <a:ext cx="28083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2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387F528-40AA-924C-9D86-9B472005A228}"/>
            </a:ext>
          </a:extLst>
        </p:cNvPr>
        <p:cNvGrpSpPr/>
        <p:nvPr/>
      </p:nvGrpSpPr>
      <p:grpSpPr>
        <a:xfrm>
          <a:off x="0" y="0"/>
          <a:ext cx="0" cy="0"/>
          <a:chOff x="0" y="0"/>
          <a:chExt cx="0" cy="0"/>
        </a:xfrm>
      </p:grpSpPr>
      <p:sp>
        <p:nvSpPr>
          <p:cNvPr id="9" name="矩形 8"/>
          <p:cNvSpPr/>
          <p:nvPr/>
        </p:nvSpPr>
        <p:spPr>
          <a:xfrm>
            <a:off x="539552" y="3429000"/>
            <a:ext cx="8352928" cy="3096344"/>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466D562B-2264-3849-8E3D-4F9C99071609}"/>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15363" name="Rectangle 3">
            <a:extLst>
              <a:ext uri="{FF2B5EF4-FFF2-40B4-BE49-F238E27FC236}">
                <a16:creationId xmlns:a16="http://schemas.microsoft.com/office/drawing/2014/main" xmlns="" id="{64E9776A-8B1C-E3DA-FE61-4C4B1B131937}"/>
              </a:ext>
            </a:extLst>
          </p:cNvPr>
          <p:cNvSpPr>
            <a:spLocks noGrp="1" noChangeArrowheads="1"/>
          </p:cNvSpPr>
          <p:nvPr>
            <p:ph type="body" idx="1"/>
          </p:nvPr>
        </p:nvSpPr>
        <p:spPr>
          <a:xfrm>
            <a:off x="647700" y="1265020"/>
            <a:ext cx="8435974" cy="4032250"/>
          </a:xfrm>
        </p:spPr>
        <p:txBody>
          <a:bodyPr/>
          <a:lstStyle/>
          <a:p>
            <a:pPr eaLnBrk="1" hangingPunct="1">
              <a:defRPr/>
            </a:pPr>
            <a:r>
              <a:rPr lang="zh-CN" altLang="en-US" sz="3600" b="1" dirty="0"/>
              <a:t>习题</a:t>
            </a:r>
            <a:r>
              <a:rPr lang="en-US" altLang="zh-CN" sz="3600" b="1" dirty="0"/>
              <a:t>1</a:t>
            </a:r>
          </a:p>
          <a:p>
            <a:pPr marL="0" indent="0" eaLnBrk="1" hangingPunct="1">
              <a:buNone/>
              <a:defRPr/>
            </a:pPr>
            <a:r>
              <a:rPr lang="en-US" altLang="zh-CN" sz="2400" b="1" dirty="0"/>
              <a:t>1. </a:t>
            </a:r>
          </a:p>
          <a:p>
            <a:pPr marL="0" indent="0" eaLnBrk="1" hangingPunct="1">
              <a:buNone/>
              <a:defRPr/>
            </a:pPr>
            <a:endParaRPr lang="en-US" altLang="zh-CN" sz="2400" b="1" dirty="0"/>
          </a:p>
          <a:p>
            <a:pPr marL="0" indent="0" eaLnBrk="1" hangingPunct="1">
              <a:lnSpc>
                <a:spcPct val="150000"/>
              </a:lnSpc>
              <a:buNone/>
              <a:defRPr/>
            </a:pPr>
            <a:r>
              <a:rPr lang="en-US" altLang="zh-CN" sz="2400" b="1" dirty="0"/>
              <a:t>   </a:t>
            </a:r>
            <a:r>
              <a:rPr lang="zh-CN" altLang="en-US" sz="2400" b="1" dirty="0">
                <a:solidFill>
                  <a:srgbClr val="0033CC"/>
                </a:solidFill>
              </a:rPr>
              <a:t>分别有</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a:t>
            </a:r>
            <a:r>
              <a:rPr lang="en-US" altLang="zh-CN" sz="2400" b="1" dirty="0">
                <a:solidFill>
                  <a:srgbClr val="0033CC"/>
                </a:solidFill>
              </a:rPr>
              <a:t>3</a:t>
            </a:r>
            <a:r>
              <a:rPr lang="zh-CN" altLang="en-US" sz="2400" b="1" dirty="0">
                <a:solidFill>
                  <a:srgbClr val="0033CC"/>
                </a:solidFill>
              </a:rPr>
              <a:t>、</a:t>
            </a:r>
            <a:r>
              <a:rPr lang="en-US" altLang="zh-CN" sz="2400" b="1" dirty="0">
                <a:solidFill>
                  <a:srgbClr val="0033CC"/>
                </a:solidFill>
              </a:rPr>
              <a:t>5</a:t>
            </a:r>
            <a:r>
              <a:rPr lang="zh-CN" altLang="en-US" sz="2400" b="1" dirty="0">
                <a:solidFill>
                  <a:srgbClr val="0033CC"/>
                </a:solidFill>
              </a:rPr>
              <a:t>、</a:t>
            </a:r>
            <a:r>
              <a:rPr lang="en-US" altLang="zh-CN" sz="2400" b="1" dirty="0">
                <a:solidFill>
                  <a:srgbClr val="0033CC"/>
                </a:solidFill>
              </a:rPr>
              <a:t>4</a:t>
            </a:r>
            <a:r>
              <a:rPr lang="zh-CN" altLang="en-US" sz="2400" b="1" dirty="0">
                <a:solidFill>
                  <a:srgbClr val="0033CC"/>
                </a:solidFill>
              </a:rPr>
              <a:t>、</a:t>
            </a:r>
            <a:r>
              <a:rPr lang="en-US" altLang="zh-CN" sz="2400" b="1" dirty="0">
                <a:solidFill>
                  <a:srgbClr val="0033CC"/>
                </a:solidFill>
              </a:rPr>
              <a:t>1</a:t>
            </a:r>
            <a:r>
              <a:rPr lang="zh-CN" altLang="en-US" sz="2400" b="1" dirty="0">
                <a:solidFill>
                  <a:srgbClr val="0033CC"/>
                </a:solidFill>
              </a:rPr>
              <a:t>位有效数字</a:t>
            </a:r>
            <a:r>
              <a:rPr lang="en-US" altLang="zh-CN" sz="2400" b="1" dirty="0">
                <a:solidFill>
                  <a:srgbClr val="0033CC"/>
                </a:solidFill>
              </a:rPr>
              <a:t>.</a:t>
            </a:r>
          </a:p>
          <a:p>
            <a:pPr marL="0" indent="0" eaLnBrk="1" hangingPunct="1">
              <a:lnSpc>
                <a:spcPct val="150000"/>
              </a:lnSpc>
              <a:buNone/>
              <a:defRPr/>
            </a:pPr>
            <a:r>
              <a:rPr lang="en-US" altLang="zh-CN" sz="2400" b="1" dirty="0" smtClean="0">
                <a:solidFill>
                  <a:srgbClr val="0033CC"/>
                </a:solidFill>
              </a:rPr>
              <a:t>  (</a:t>
            </a:r>
            <a:r>
              <a:rPr lang="en-US" altLang="zh-CN" sz="2400" b="1" dirty="0">
                <a:solidFill>
                  <a:srgbClr val="0033CC"/>
                </a:solidFill>
              </a:rPr>
              <a:t>1)</a:t>
            </a:r>
          </a:p>
          <a:p>
            <a:pPr marL="0" indent="0" eaLnBrk="1" hangingPunct="1">
              <a:lnSpc>
                <a:spcPct val="150000"/>
              </a:lnSpc>
              <a:buNone/>
              <a:defRPr/>
            </a:pPr>
            <a:r>
              <a:rPr lang="zh-CN" altLang="en-US" sz="2400" b="1" dirty="0">
                <a:solidFill>
                  <a:srgbClr val="0033CC"/>
                </a:solidFill>
              </a:rPr>
              <a:t>       由于       的绝对误差限都是</a:t>
            </a:r>
            <a:r>
              <a:rPr lang="en-US" altLang="zh-CN" sz="2400" b="1" dirty="0">
                <a:solidFill>
                  <a:srgbClr val="0033CC"/>
                </a:solidFill>
              </a:rPr>
              <a:t>0.0005</a:t>
            </a:r>
            <a:r>
              <a:rPr lang="zh-CN" altLang="en-US" sz="2400" b="1" dirty="0">
                <a:solidFill>
                  <a:srgbClr val="0033CC"/>
                </a:solidFill>
              </a:rPr>
              <a:t>，因此</a:t>
            </a:r>
            <a:endParaRPr lang="en-US" altLang="zh-CN" sz="2400" b="1" dirty="0">
              <a:solidFill>
                <a:srgbClr val="0033CC"/>
              </a:solidFill>
            </a:endParaRPr>
          </a:p>
          <a:p>
            <a:pPr marL="0" indent="0" eaLnBrk="1" hangingPunct="1">
              <a:lnSpc>
                <a:spcPct val="150000"/>
              </a:lnSpc>
              <a:buNone/>
              <a:defRPr/>
            </a:pPr>
            <a:r>
              <a:rPr lang="en-US" altLang="zh-CN" sz="2400" b="1" dirty="0">
                <a:solidFill>
                  <a:srgbClr val="0033CC"/>
                </a:solidFill>
              </a:rPr>
              <a:t>                              </a:t>
            </a:r>
          </a:p>
          <a:p>
            <a:pPr marL="0" indent="0" eaLnBrk="1" hangingPunct="1">
              <a:lnSpc>
                <a:spcPct val="300000"/>
              </a:lnSpc>
              <a:buNone/>
              <a:defRPr/>
            </a:pPr>
            <a:r>
              <a:rPr lang="zh-CN" altLang="en-US" sz="2400" b="1" dirty="0" smtClean="0">
                <a:solidFill>
                  <a:srgbClr val="0033CC"/>
                </a:solidFill>
              </a:rPr>
              <a:t> 求和</a:t>
            </a:r>
            <a:r>
              <a:rPr lang="zh-CN" altLang="en-US" sz="2400" b="1" dirty="0">
                <a:solidFill>
                  <a:srgbClr val="0033CC"/>
                </a:solidFill>
              </a:rPr>
              <a:t>后结果准确到</a:t>
            </a:r>
            <a:r>
              <a:rPr lang="en-US" altLang="zh-CN" sz="2400" b="1" dirty="0">
                <a:solidFill>
                  <a:srgbClr val="0033CC"/>
                </a:solidFill>
              </a:rPr>
              <a:t>0.01</a:t>
            </a:r>
            <a:r>
              <a:rPr lang="zh-CN" altLang="en-US" sz="2400" b="1" dirty="0">
                <a:solidFill>
                  <a:srgbClr val="0033CC"/>
                </a:solidFill>
              </a:rPr>
              <a:t>，即</a:t>
            </a:r>
            <a:r>
              <a:rPr lang="en-US" altLang="zh-CN" sz="2400" b="1" dirty="0">
                <a:solidFill>
                  <a:srgbClr val="0033CC"/>
                </a:solidFill>
              </a:rPr>
              <a:t>-3.00</a:t>
            </a:r>
            <a:r>
              <a:rPr lang="zh-CN" altLang="en-US" sz="2400" b="1" dirty="0">
                <a:solidFill>
                  <a:srgbClr val="0033CC"/>
                </a:solidFill>
              </a:rPr>
              <a:t>，因此有效数字有</a:t>
            </a:r>
            <a:r>
              <a:rPr lang="en-US" altLang="zh-CN" sz="2400" b="1" dirty="0">
                <a:solidFill>
                  <a:srgbClr val="0033CC"/>
                </a:solidFill>
              </a:rPr>
              <a:t>3</a:t>
            </a:r>
            <a:r>
              <a:rPr lang="zh-CN" altLang="en-US" sz="2400" b="1" dirty="0">
                <a:solidFill>
                  <a:srgbClr val="0033CC"/>
                </a:solidFill>
              </a:rPr>
              <a:t>位。</a:t>
            </a:r>
            <a:endParaRPr lang="en-US" altLang="zh-CN" sz="2400" b="1" dirty="0"/>
          </a:p>
        </p:txBody>
      </p:sp>
      <p:sp>
        <p:nvSpPr>
          <p:cNvPr id="8196" name="灯片编号占位符 5">
            <a:extLst>
              <a:ext uri="{FF2B5EF4-FFF2-40B4-BE49-F238E27FC236}">
                <a16:creationId xmlns:a16="http://schemas.microsoft.com/office/drawing/2014/main" xmlns="" id="{3E77609D-202D-549A-BE2D-63B349A930DC}"/>
              </a:ext>
            </a:extLst>
          </p:cNvPr>
          <p:cNvSpPr>
            <a:spLocks noGrp="1"/>
          </p:cNvSpPr>
          <p:nvPr>
            <p:ph type="sldNum" sz="quarter" idx="12"/>
          </p:nvPr>
        </p:nvSpPr>
        <p:spPr>
          <a:xfrm>
            <a:off x="6553200" y="6237312"/>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8</a:t>
            </a:fld>
            <a:endParaRPr lang="en-US" altLang="zh-CN" sz="1400" dirty="0">
              <a:solidFill>
                <a:srgbClr val="002060"/>
              </a:solidFill>
            </a:endParaRPr>
          </a:p>
        </p:txBody>
      </p:sp>
      <p:graphicFrame>
        <p:nvGraphicFramePr>
          <p:cNvPr id="5" name="对象 4">
            <a:extLst>
              <a:ext uri="{FF2B5EF4-FFF2-40B4-BE49-F238E27FC236}">
                <a16:creationId xmlns:a16="http://schemas.microsoft.com/office/drawing/2014/main" xmlns="" id="{9941C33C-BE0E-2999-E2CB-9AA32A26E1EE}"/>
              </a:ext>
            </a:extLst>
          </p:cNvPr>
          <p:cNvGraphicFramePr>
            <a:graphicFrameLocks noChangeAspect="1"/>
          </p:cNvGraphicFramePr>
          <p:nvPr>
            <p:extLst>
              <p:ext uri="{D42A27DB-BD31-4B8C-83A1-F6EECF244321}">
                <p14:modId xmlns:p14="http://schemas.microsoft.com/office/powerpoint/2010/main" val="1311675076"/>
              </p:ext>
            </p:extLst>
          </p:nvPr>
        </p:nvGraphicFramePr>
        <p:xfrm>
          <a:off x="2339752" y="1700808"/>
          <a:ext cx="4824536" cy="990986"/>
        </p:xfrm>
        <a:graphic>
          <a:graphicData uri="http://schemas.openxmlformats.org/presentationml/2006/ole">
            <mc:AlternateContent xmlns:mc="http://schemas.openxmlformats.org/markup-compatibility/2006">
              <mc:Choice xmlns:v="urn:schemas-microsoft-com:vml" Requires="v">
                <p:oleObj spid="_x0000_s1458" name="Equation" r:id="rId4" imgW="2349360" imgH="482400" progId="Equation.DSMT4">
                  <p:embed/>
                </p:oleObj>
              </mc:Choice>
              <mc:Fallback>
                <p:oleObj name="Equation" r:id="rId4" imgW="2349360" imgH="482400" progId="Equation.DSMT4">
                  <p:embed/>
                  <p:pic>
                    <p:nvPicPr>
                      <p:cNvPr id="0" name=""/>
                      <p:cNvPicPr/>
                      <p:nvPr/>
                    </p:nvPicPr>
                    <p:blipFill>
                      <a:blip r:embed="rId5"/>
                      <a:stretch>
                        <a:fillRect/>
                      </a:stretch>
                    </p:blipFill>
                    <p:spPr>
                      <a:xfrm>
                        <a:off x="2339752" y="1700808"/>
                        <a:ext cx="4824536" cy="99098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xmlns="" id="{9C51542F-A117-E6DB-DC59-B322788814D4}"/>
              </a:ext>
            </a:extLst>
          </p:cNvPr>
          <p:cNvGraphicFramePr>
            <a:graphicFrameLocks noChangeAspect="1"/>
          </p:cNvGraphicFramePr>
          <p:nvPr>
            <p:extLst>
              <p:ext uri="{D42A27DB-BD31-4B8C-83A1-F6EECF244321}">
                <p14:modId xmlns:p14="http://schemas.microsoft.com/office/powerpoint/2010/main" val="878324911"/>
              </p:ext>
            </p:extLst>
          </p:nvPr>
        </p:nvGraphicFramePr>
        <p:xfrm>
          <a:off x="1908175" y="4511989"/>
          <a:ext cx="5328121" cy="1410974"/>
        </p:xfrm>
        <a:graphic>
          <a:graphicData uri="http://schemas.openxmlformats.org/presentationml/2006/ole">
            <mc:AlternateContent xmlns:mc="http://schemas.openxmlformats.org/markup-compatibility/2006">
              <mc:Choice xmlns:v="urn:schemas-microsoft-com:vml" Requires="v">
                <p:oleObj spid="_x0000_s1459" name="Equation" r:id="rId6" imgW="2400120" imgH="634680" progId="Equation.DSMT4">
                  <p:embed/>
                </p:oleObj>
              </mc:Choice>
              <mc:Fallback>
                <p:oleObj name="Equation" r:id="rId6" imgW="2400120" imgH="634680" progId="Equation.DSMT4">
                  <p:embed/>
                  <p:pic>
                    <p:nvPicPr>
                      <p:cNvPr id="0" name=""/>
                      <p:cNvPicPr/>
                      <p:nvPr/>
                    </p:nvPicPr>
                    <p:blipFill>
                      <a:blip r:embed="rId7"/>
                      <a:stretch>
                        <a:fillRect/>
                      </a:stretch>
                    </p:blipFill>
                    <p:spPr>
                      <a:xfrm>
                        <a:off x="1908175" y="4511989"/>
                        <a:ext cx="5328121" cy="1410974"/>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xmlns="" id="{46B5888D-487F-8474-2C29-B033215378C7}"/>
              </a:ext>
            </a:extLst>
          </p:cNvPr>
          <p:cNvGraphicFramePr>
            <a:graphicFrameLocks noChangeAspect="1"/>
          </p:cNvGraphicFramePr>
          <p:nvPr>
            <p:extLst>
              <p:ext uri="{D42A27DB-BD31-4B8C-83A1-F6EECF244321}">
                <p14:modId xmlns:p14="http://schemas.microsoft.com/office/powerpoint/2010/main" val="2496610931"/>
              </p:ext>
            </p:extLst>
          </p:nvPr>
        </p:nvGraphicFramePr>
        <p:xfrm>
          <a:off x="2483768" y="4149080"/>
          <a:ext cx="984654" cy="432287"/>
        </p:xfrm>
        <a:graphic>
          <a:graphicData uri="http://schemas.openxmlformats.org/presentationml/2006/ole">
            <mc:AlternateContent xmlns:mc="http://schemas.openxmlformats.org/markup-compatibility/2006">
              <mc:Choice xmlns:v="urn:schemas-microsoft-com:vml" Requires="v">
                <p:oleObj spid="_x0000_s1460" name="Equation" r:id="rId8" imgW="520560" imgH="228600" progId="Equation.DSMT4">
                  <p:embed/>
                </p:oleObj>
              </mc:Choice>
              <mc:Fallback>
                <p:oleObj name="Equation" r:id="rId8" imgW="520560" imgH="228600" progId="Equation.DSMT4">
                  <p:embed/>
                  <p:pic>
                    <p:nvPicPr>
                      <p:cNvPr id="0" name=""/>
                      <p:cNvPicPr/>
                      <p:nvPr/>
                    </p:nvPicPr>
                    <p:blipFill>
                      <a:blip r:embed="rId9"/>
                      <a:stretch>
                        <a:fillRect/>
                      </a:stretch>
                    </p:blipFill>
                    <p:spPr>
                      <a:xfrm>
                        <a:off x="2483768" y="4149080"/>
                        <a:ext cx="984654" cy="43228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xmlns="" id="{AEB1EB49-95AE-C9AD-1158-D4ECAF23E303}"/>
              </a:ext>
            </a:extLst>
          </p:cNvPr>
          <p:cNvGraphicFramePr>
            <a:graphicFrameLocks noChangeAspect="1"/>
          </p:cNvGraphicFramePr>
          <p:nvPr>
            <p:extLst>
              <p:ext uri="{D42A27DB-BD31-4B8C-83A1-F6EECF244321}">
                <p14:modId xmlns:p14="http://schemas.microsoft.com/office/powerpoint/2010/main" val="258936707"/>
              </p:ext>
            </p:extLst>
          </p:nvPr>
        </p:nvGraphicFramePr>
        <p:xfrm>
          <a:off x="1785380" y="3565330"/>
          <a:ext cx="2656373" cy="473413"/>
        </p:xfrm>
        <a:graphic>
          <a:graphicData uri="http://schemas.openxmlformats.org/presentationml/2006/ole">
            <mc:AlternateContent xmlns:mc="http://schemas.openxmlformats.org/markup-compatibility/2006">
              <mc:Choice xmlns:v="urn:schemas-microsoft-com:vml" Requires="v">
                <p:oleObj spid="_x0000_s1461" name="Equation" r:id="rId10" imgW="1282680" imgH="228600" progId="Equation.DSMT4">
                  <p:embed/>
                </p:oleObj>
              </mc:Choice>
              <mc:Fallback>
                <p:oleObj name="Equation" r:id="rId10" imgW="1282680" imgH="228600" progId="Equation.DSMT4">
                  <p:embed/>
                  <p:pic>
                    <p:nvPicPr>
                      <p:cNvPr id="0" name=""/>
                      <p:cNvPicPr/>
                      <p:nvPr/>
                    </p:nvPicPr>
                    <p:blipFill>
                      <a:blip r:embed="rId11"/>
                      <a:stretch>
                        <a:fillRect/>
                      </a:stretch>
                    </p:blipFill>
                    <p:spPr>
                      <a:xfrm>
                        <a:off x="1785380" y="3565330"/>
                        <a:ext cx="2656373" cy="473413"/>
                      </a:xfrm>
                      <a:prstGeom prst="rect">
                        <a:avLst/>
                      </a:prstGeom>
                    </p:spPr>
                  </p:pic>
                </p:oleObj>
              </mc:Fallback>
            </mc:AlternateContent>
          </a:graphicData>
        </a:graphic>
      </p:graphicFrame>
      <p:sp>
        <p:nvSpPr>
          <p:cNvPr id="2" name="圆角矩形标注 1"/>
          <p:cNvSpPr/>
          <p:nvPr/>
        </p:nvSpPr>
        <p:spPr>
          <a:xfrm>
            <a:off x="6156176" y="5053749"/>
            <a:ext cx="1080120" cy="396044"/>
          </a:xfrm>
          <a:prstGeom prst="wedgeRoundRectCallout">
            <a:avLst>
              <a:gd name="adj1" fmla="val -154954"/>
              <a:gd name="adj2" fmla="val -76290"/>
              <a:gd name="adj3" fmla="val 16667"/>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见补充</a:t>
            </a:r>
            <a:endParaRPr lang="zh-CN" altLang="en-US" b="1" dirty="0">
              <a:solidFill>
                <a:srgbClr val="FF0000"/>
              </a:solidFill>
            </a:endParaRPr>
          </a:p>
        </p:txBody>
      </p:sp>
    </p:spTree>
    <p:extLst>
      <p:ext uri="{BB962C8B-B14F-4D97-AF65-F5344CB8AC3E}">
        <p14:creationId xmlns:p14="http://schemas.microsoft.com/office/powerpoint/2010/main" val="16306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387F528-40AA-924C-9D86-9B472005A228}"/>
            </a:ext>
          </a:extLst>
        </p:cNvPr>
        <p:cNvGrpSpPr/>
        <p:nvPr/>
      </p:nvGrpSpPr>
      <p:grpSpPr>
        <a:xfrm>
          <a:off x="0" y="0"/>
          <a:ext cx="0" cy="0"/>
          <a:chOff x="0" y="0"/>
          <a:chExt cx="0" cy="0"/>
        </a:xfrm>
      </p:grpSpPr>
      <p:sp>
        <p:nvSpPr>
          <p:cNvPr id="9" name="矩形 8"/>
          <p:cNvSpPr/>
          <p:nvPr/>
        </p:nvSpPr>
        <p:spPr>
          <a:xfrm>
            <a:off x="395536" y="2348880"/>
            <a:ext cx="8352928" cy="3312368"/>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a:extLst>
              <a:ext uri="{FF2B5EF4-FFF2-40B4-BE49-F238E27FC236}">
                <a16:creationId xmlns:a16="http://schemas.microsoft.com/office/drawing/2014/main" xmlns="" id="{466D562B-2264-3849-8E3D-4F9C99071609}"/>
              </a:ext>
            </a:extLst>
          </p:cNvPr>
          <p:cNvSpPr>
            <a:spLocks noGrp="1" noChangeArrowheads="1"/>
          </p:cNvSpPr>
          <p:nvPr>
            <p:ph type="title"/>
          </p:nvPr>
        </p:nvSpPr>
        <p:spPr>
          <a:xfrm>
            <a:off x="250825" y="277813"/>
            <a:ext cx="8435975" cy="1139825"/>
          </a:xfrm>
        </p:spPr>
        <p:txBody>
          <a:bodyPr/>
          <a:lstStyle/>
          <a:p>
            <a:pPr algn="ctr" eaLnBrk="1" hangingPunct="1"/>
            <a:r>
              <a:rPr lang="zh-CN" altLang="en-US" sz="5400" dirty="0"/>
              <a:t>第</a:t>
            </a:r>
            <a:r>
              <a:rPr lang="en-US" altLang="zh-CN" sz="5400" dirty="0"/>
              <a:t>1</a:t>
            </a:r>
            <a:r>
              <a:rPr lang="zh-CN" altLang="en-US" sz="5400" dirty="0"/>
              <a:t>讲作业点评</a:t>
            </a:r>
          </a:p>
        </p:txBody>
      </p:sp>
      <p:sp>
        <p:nvSpPr>
          <p:cNvPr id="8196" name="灯片编号占位符 5">
            <a:extLst>
              <a:ext uri="{FF2B5EF4-FFF2-40B4-BE49-F238E27FC236}">
                <a16:creationId xmlns:a16="http://schemas.microsoft.com/office/drawing/2014/main" xmlns="" id="{3E77609D-202D-549A-BE2D-63B349A930DC}"/>
              </a:ext>
            </a:extLst>
          </p:cNvPr>
          <p:cNvSpPr>
            <a:spLocks noGrp="1"/>
          </p:cNvSpPr>
          <p:nvPr>
            <p:ph type="sldNum" sz="quarter" idx="12"/>
          </p:nvPr>
        </p:nvSpPr>
        <p:spPr>
          <a:xfrm>
            <a:off x="6553200" y="6237312"/>
            <a:ext cx="2133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E4D751-045A-49F2-BC3C-5ABB8450BA3A}" type="slidenum">
              <a:rPr lang="zh-CN" altLang="en-US" sz="1400" smtClean="0">
                <a:solidFill>
                  <a:srgbClr val="002060"/>
                </a:solidFill>
              </a:rPr>
              <a:pPr>
                <a:spcBef>
                  <a:spcPct val="0"/>
                </a:spcBef>
                <a:buClrTx/>
                <a:buSzTx/>
                <a:buFontTx/>
                <a:buNone/>
              </a:pPr>
              <a:t>9</a:t>
            </a:fld>
            <a:endParaRPr lang="en-US" altLang="zh-CN" sz="1400" dirty="0">
              <a:solidFill>
                <a:srgbClr val="002060"/>
              </a:solidFill>
            </a:endParaRPr>
          </a:p>
        </p:txBody>
      </p:sp>
      <p:graphicFrame>
        <p:nvGraphicFramePr>
          <p:cNvPr id="6" name="对象 5">
            <a:extLst>
              <a:ext uri="{FF2B5EF4-FFF2-40B4-BE49-F238E27FC236}">
                <a16:creationId xmlns:a16="http://schemas.microsoft.com/office/drawing/2014/main" xmlns="" id="{9C51542F-A117-E6DB-DC59-B322788814D4}"/>
              </a:ext>
            </a:extLst>
          </p:cNvPr>
          <p:cNvGraphicFramePr>
            <a:graphicFrameLocks noChangeAspect="1"/>
          </p:cNvGraphicFramePr>
          <p:nvPr>
            <p:extLst>
              <p:ext uri="{D42A27DB-BD31-4B8C-83A1-F6EECF244321}">
                <p14:modId xmlns:p14="http://schemas.microsoft.com/office/powerpoint/2010/main" val="1490827803"/>
              </p:ext>
            </p:extLst>
          </p:nvPr>
        </p:nvGraphicFramePr>
        <p:xfrm>
          <a:off x="1259632" y="2564904"/>
          <a:ext cx="3516312" cy="523875"/>
        </p:xfrm>
        <a:graphic>
          <a:graphicData uri="http://schemas.openxmlformats.org/presentationml/2006/ole">
            <mc:AlternateContent xmlns:mc="http://schemas.openxmlformats.org/markup-compatibility/2006">
              <mc:Choice xmlns:v="urn:schemas-microsoft-com:vml" Requires="v">
                <p:oleObj spid="_x0000_s23665" name="Equation" r:id="rId4" imgW="1536480" imgH="228600" progId="Equation.DSMT4">
                  <p:embed/>
                </p:oleObj>
              </mc:Choice>
              <mc:Fallback>
                <p:oleObj name="Equation" r:id="rId4" imgW="1536480" imgH="228600" progId="Equation.DSMT4">
                  <p:embed/>
                  <p:pic>
                    <p:nvPicPr>
                      <p:cNvPr id="0" name=""/>
                      <p:cNvPicPr/>
                      <p:nvPr/>
                    </p:nvPicPr>
                    <p:blipFill>
                      <a:blip r:embed="rId5"/>
                      <a:stretch>
                        <a:fillRect/>
                      </a:stretch>
                    </p:blipFill>
                    <p:spPr>
                      <a:xfrm>
                        <a:off x="1259632" y="2564904"/>
                        <a:ext cx="3516312" cy="52387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3070493"/>
              </p:ext>
            </p:extLst>
          </p:nvPr>
        </p:nvGraphicFramePr>
        <p:xfrm>
          <a:off x="1259632" y="4406203"/>
          <a:ext cx="5256584" cy="967013"/>
        </p:xfrm>
        <a:graphic>
          <a:graphicData uri="http://schemas.openxmlformats.org/presentationml/2006/ole">
            <mc:AlternateContent xmlns:mc="http://schemas.openxmlformats.org/markup-compatibility/2006">
              <mc:Choice xmlns:v="urn:schemas-microsoft-com:vml" Requires="v">
                <p:oleObj spid="_x0000_s23666" name="Equation" r:id="rId6" imgW="2692080" imgH="495000" progId="Equation.DSMT4">
                  <p:embed/>
                </p:oleObj>
              </mc:Choice>
              <mc:Fallback>
                <p:oleObj name="Equation" r:id="rId6" imgW="2692080" imgH="495000" progId="Equation.DSMT4">
                  <p:embed/>
                  <p:pic>
                    <p:nvPicPr>
                      <p:cNvPr id="0" name=""/>
                      <p:cNvPicPr/>
                      <p:nvPr/>
                    </p:nvPicPr>
                    <p:blipFill>
                      <a:blip r:embed="rId7"/>
                      <a:stretch>
                        <a:fillRect/>
                      </a:stretch>
                    </p:blipFill>
                    <p:spPr>
                      <a:xfrm>
                        <a:off x="1259632" y="4406203"/>
                        <a:ext cx="5256584" cy="96701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738566965"/>
              </p:ext>
            </p:extLst>
          </p:nvPr>
        </p:nvGraphicFramePr>
        <p:xfrm>
          <a:off x="1331640" y="3506119"/>
          <a:ext cx="3492615" cy="498945"/>
        </p:xfrm>
        <a:graphic>
          <a:graphicData uri="http://schemas.openxmlformats.org/presentationml/2006/ole">
            <mc:AlternateContent xmlns:mc="http://schemas.openxmlformats.org/markup-compatibility/2006">
              <mc:Choice xmlns:v="urn:schemas-microsoft-com:vml" Requires="v">
                <p:oleObj spid="_x0000_s23667" name="Equation" r:id="rId8" imgW="1777680" imgH="253800" progId="Equation.DSMT4">
                  <p:embed/>
                </p:oleObj>
              </mc:Choice>
              <mc:Fallback>
                <p:oleObj name="Equation" r:id="rId8" imgW="1777680" imgH="253800" progId="Equation.DSMT4">
                  <p:embed/>
                  <p:pic>
                    <p:nvPicPr>
                      <p:cNvPr id="0" name=""/>
                      <p:cNvPicPr/>
                      <p:nvPr/>
                    </p:nvPicPr>
                    <p:blipFill>
                      <a:blip r:embed="rId9"/>
                      <a:stretch>
                        <a:fillRect/>
                      </a:stretch>
                    </p:blipFill>
                    <p:spPr>
                      <a:xfrm>
                        <a:off x="1331640" y="3506119"/>
                        <a:ext cx="3492615" cy="498945"/>
                      </a:xfrm>
                      <a:prstGeom prst="rect">
                        <a:avLst/>
                      </a:prstGeom>
                    </p:spPr>
                  </p:pic>
                </p:oleObj>
              </mc:Fallback>
            </mc:AlternateContent>
          </a:graphicData>
        </a:graphic>
      </p:graphicFrame>
      <p:sp>
        <p:nvSpPr>
          <p:cNvPr id="13" name="Text Box 40">
            <a:extLst>
              <a:ext uri="{FF2B5EF4-FFF2-40B4-BE49-F238E27FC236}">
                <a16:creationId xmlns:a16="http://schemas.microsoft.com/office/drawing/2014/main" xmlns="" id="{99BC84F5-741B-EB19-A3F5-C5863348629A}"/>
              </a:ext>
            </a:extLst>
          </p:cNvPr>
          <p:cNvSpPr txBox="1">
            <a:spLocks noChangeArrowheads="1"/>
          </p:cNvSpPr>
          <p:nvPr/>
        </p:nvSpPr>
        <p:spPr bwMode="auto">
          <a:xfrm>
            <a:off x="323528" y="1700808"/>
            <a:ext cx="8507238" cy="523220"/>
          </a:xfrm>
          <a:prstGeom prst="rect">
            <a:avLst/>
          </a:prstGeom>
          <a:solidFill>
            <a:schemeClr val="accent5">
              <a:lumMod val="20000"/>
              <a:lumOff val="80000"/>
            </a:schemeClr>
          </a:solidFill>
          <a:ln>
            <a:solidFill>
              <a:schemeClr val="tx1"/>
            </a:solidFill>
          </a:ln>
          <a:effectLst/>
          <a:extLst/>
        </p:spPr>
        <p:txBody>
          <a:bodyPr wrap="square">
            <a:spAutoFit/>
          </a:bodyPr>
          <a:lstStyle/>
          <a:p>
            <a:r>
              <a:rPr kumimoji="1" lang="en-US" altLang="zh-CN" sz="2800" b="1" dirty="0" smtClean="0">
                <a:solidFill>
                  <a:srgbClr val="FF0000"/>
                </a:solidFill>
                <a:latin typeface="楷体_GB2312" pitchFamily="49" charset="-122"/>
                <a:ea typeface="楷体_GB2312" pitchFamily="49" charset="-122"/>
                <a:sym typeface="Wingdings" panose="05000000000000000000" pitchFamily="2" charset="2"/>
              </a:rPr>
              <a:t>【</a:t>
            </a:r>
            <a:r>
              <a:rPr kumimoji="1" lang="zh-CN" altLang="en-US" sz="2800" b="1" dirty="0">
                <a:solidFill>
                  <a:srgbClr val="FF0000"/>
                </a:solidFill>
                <a:latin typeface="楷体_GB2312" pitchFamily="49" charset="-122"/>
                <a:ea typeface="楷体_GB2312" pitchFamily="49" charset="-122"/>
                <a:sym typeface="Wingdings" panose="05000000000000000000" pitchFamily="2" charset="2"/>
              </a:rPr>
              <a:t>补充</a:t>
            </a:r>
            <a:r>
              <a:rPr kumimoji="1" lang="en-US" altLang="zh-CN" sz="2800" b="1" dirty="0" smtClean="0">
                <a:solidFill>
                  <a:srgbClr val="FF0000"/>
                </a:solidFill>
                <a:latin typeface="楷体_GB2312" pitchFamily="49" charset="-122"/>
                <a:ea typeface="楷体_GB2312" pitchFamily="49" charset="-122"/>
                <a:sym typeface="Wingdings" panose="05000000000000000000" pitchFamily="2" charset="2"/>
              </a:rPr>
              <a:t>】</a:t>
            </a:r>
            <a:r>
              <a:rPr kumimoji="1" lang="zh-CN" altLang="en-US" sz="2800" b="1" dirty="0" smtClean="0">
                <a:latin typeface="楷体_GB2312" pitchFamily="49" charset="-122"/>
                <a:ea typeface="楷体_GB2312" pitchFamily="49" charset="-122"/>
                <a:sym typeface="Wingdings" panose="05000000000000000000" pitchFamily="2" charset="2"/>
              </a:rPr>
              <a:t>两个近似数之和、差、积、商运算的误差限</a:t>
            </a:r>
            <a:endParaRPr kumimoji="1" lang="zh-CN" altLang="en-US" sz="2800" b="1" dirty="0">
              <a:latin typeface="Times New Roman" panose="02020603050405020304" pitchFamily="18" charset="0"/>
              <a:ea typeface="楷体_GB2312" pitchFamily="49" charset="-122"/>
              <a:sym typeface="Symbol" panose="05050102010706020507" pitchFamily="18" charset="2"/>
            </a:endParaRPr>
          </a:p>
        </p:txBody>
      </p:sp>
      <p:sp>
        <p:nvSpPr>
          <p:cNvPr id="7" name="TextBox 6"/>
          <p:cNvSpPr txBox="1"/>
          <p:nvPr/>
        </p:nvSpPr>
        <p:spPr>
          <a:xfrm>
            <a:off x="755576" y="2636912"/>
            <a:ext cx="648072" cy="369332"/>
          </a:xfrm>
          <a:prstGeom prst="rect">
            <a:avLst/>
          </a:prstGeom>
          <a:noFill/>
        </p:spPr>
        <p:txBody>
          <a:bodyPr wrap="square" rtlCol="0">
            <a:spAutoFit/>
          </a:bodyPr>
          <a:lstStyle/>
          <a:p>
            <a:r>
              <a:rPr lang="en-US" altLang="zh-CN" b="1" dirty="0" smtClean="0"/>
              <a:t>1.</a:t>
            </a:r>
            <a:endParaRPr lang="zh-CN" altLang="en-US" b="1" dirty="0"/>
          </a:p>
        </p:txBody>
      </p:sp>
      <p:sp>
        <p:nvSpPr>
          <p:cNvPr id="15" name="TextBox 14"/>
          <p:cNvSpPr txBox="1"/>
          <p:nvPr/>
        </p:nvSpPr>
        <p:spPr>
          <a:xfrm>
            <a:off x="755576" y="3563724"/>
            <a:ext cx="648072" cy="369332"/>
          </a:xfrm>
          <a:prstGeom prst="rect">
            <a:avLst/>
          </a:prstGeom>
          <a:noFill/>
        </p:spPr>
        <p:txBody>
          <a:bodyPr wrap="square" rtlCol="0">
            <a:spAutoFit/>
          </a:bodyPr>
          <a:lstStyle/>
          <a:p>
            <a:r>
              <a:rPr lang="en-US" altLang="zh-CN" b="1" dirty="0" smtClean="0"/>
              <a:t>2.</a:t>
            </a:r>
            <a:endParaRPr lang="zh-CN" altLang="en-US" b="1" dirty="0"/>
          </a:p>
        </p:txBody>
      </p:sp>
      <p:sp>
        <p:nvSpPr>
          <p:cNvPr id="16" name="TextBox 15"/>
          <p:cNvSpPr txBox="1"/>
          <p:nvPr/>
        </p:nvSpPr>
        <p:spPr>
          <a:xfrm>
            <a:off x="755576" y="4653136"/>
            <a:ext cx="648072" cy="369332"/>
          </a:xfrm>
          <a:prstGeom prst="rect">
            <a:avLst/>
          </a:prstGeom>
          <a:noFill/>
        </p:spPr>
        <p:txBody>
          <a:bodyPr wrap="square" rtlCol="0">
            <a:spAutoFit/>
          </a:bodyPr>
          <a:lstStyle/>
          <a:p>
            <a:r>
              <a:rPr lang="en-US" altLang="zh-CN" b="1" dirty="0" smtClean="0"/>
              <a:t>3.</a:t>
            </a:r>
            <a:endParaRPr lang="zh-CN" altLang="en-US" b="1" dirty="0"/>
          </a:p>
        </p:txBody>
      </p:sp>
    </p:spTree>
    <p:extLst>
      <p:ext uri="{BB962C8B-B14F-4D97-AF65-F5344CB8AC3E}">
        <p14:creationId xmlns:p14="http://schemas.microsoft.com/office/powerpoint/2010/main" val="14506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13217</TotalTime>
  <Words>4481</Words>
  <Application>Microsoft Office PowerPoint</Application>
  <PresentationFormat>全屏显示(4:3)</PresentationFormat>
  <Paragraphs>618</Paragraphs>
  <Slides>65</Slides>
  <Notes>19</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69" baseType="lpstr">
      <vt:lpstr>Edge</vt:lpstr>
      <vt:lpstr>Equation</vt:lpstr>
      <vt:lpstr>Visio</vt:lpstr>
      <vt:lpstr>MathType 7.0 Equation</vt:lpstr>
      <vt:lpstr>Python数值分析 (Python  Numerical Methods)</vt:lpstr>
      <vt:lpstr>课程资料下载</vt:lpstr>
      <vt:lpstr>实验一上机</vt:lpstr>
      <vt:lpstr>第1讲作业点评</vt:lpstr>
      <vt:lpstr>第1讲作业点评</vt:lpstr>
      <vt:lpstr>第1讲作业点评</vt:lpstr>
      <vt:lpstr>第1讲作业点评</vt:lpstr>
      <vt:lpstr>第1讲作业点评</vt:lpstr>
      <vt:lpstr>第1讲作业点评</vt:lpstr>
      <vt:lpstr>第1讲作业点评</vt:lpstr>
      <vt:lpstr>第1讲作业点评</vt:lpstr>
      <vt:lpstr>第1讲作业点评</vt:lpstr>
      <vt:lpstr>第1讲作业点评</vt:lpstr>
      <vt:lpstr>第1讲作业点评</vt:lpstr>
      <vt:lpstr>第一章 绪论与计算误差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绪论与计算误差</vt:lpstr>
      <vt:lpstr>5 设计计算方法的原则</vt:lpstr>
      <vt:lpstr>5 设计计算方法的原则</vt:lpstr>
      <vt:lpstr>5 设计计算方法的原则</vt:lpstr>
      <vt:lpstr>5 设计计算方法的原则</vt:lpstr>
      <vt:lpstr>5 设计计算方法的原则</vt:lpstr>
      <vt:lpstr>5 设计计算方法的原则</vt:lpstr>
      <vt:lpstr>5 设计计算方法的原则</vt:lpstr>
      <vt:lpstr>5 设计计算方法的原则</vt:lpstr>
      <vt:lpstr>5 设计计算方法的原则</vt:lpstr>
      <vt:lpstr>5 设计计算方法的原则</vt:lpstr>
      <vt:lpstr>第二章 Python数值计算</vt:lpstr>
      <vt:lpstr>1 数值误差的实例 </vt:lpstr>
      <vt:lpstr>实例1–相近数相减</vt:lpstr>
      <vt:lpstr>实例1–相近数相减</vt:lpstr>
      <vt:lpstr>实例2–大数吃小数</vt:lpstr>
      <vt:lpstr>实例2 – 大数吃小数 </vt:lpstr>
      <vt:lpstr>奇怪的计算结果</vt:lpstr>
      <vt:lpstr>实例3– 化整误差（rounding error）  </vt:lpstr>
      <vt:lpstr>实例3 - 化整误差 </vt:lpstr>
      <vt:lpstr>2 Python解决误差的模块 </vt:lpstr>
      <vt:lpstr>2 Python解决误差的模块 </vt:lpstr>
      <vt:lpstr>第二章 Python数值计算</vt:lpstr>
      <vt:lpstr>Python核心数据类型</vt:lpstr>
      <vt:lpstr>Python的数值类型</vt:lpstr>
      <vt:lpstr>Python数字</vt:lpstr>
      <vt:lpstr>Python整数</vt:lpstr>
      <vt:lpstr>Python浮点数</vt:lpstr>
      <vt:lpstr>Python表达式运算符</vt:lpstr>
      <vt:lpstr>Python表达式运算符</vt:lpstr>
      <vt:lpstr>Python运算符</vt:lpstr>
      <vt:lpstr>Python运算符</vt:lpstr>
      <vt:lpstr>Python中的变量</vt:lpstr>
      <vt:lpstr>数值的显示格式</vt:lpstr>
      <vt:lpstr>数值的显示格式</vt:lpstr>
      <vt:lpstr>混合类型向上转换</vt:lpstr>
      <vt:lpstr>超大整数（无限制精度长整数）</vt:lpstr>
      <vt:lpstr>PI和开平方根</vt:lpstr>
      <vt:lpstr>小结</vt:lpstr>
      <vt:lpstr>作业2（用A4纸完成后拍照上传）</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数值计算方法 (Numerical Methods)</dc:title>
  <dc:creator>Amaze</dc:creator>
  <cp:lastModifiedBy>MingABC</cp:lastModifiedBy>
  <cp:revision>505</cp:revision>
  <cp:lastPrinted>2023-02-28T13:27:07Z</cp:lastPrinted>
  <dcterms:created xsi:type="dcterms:W3CDTF">2012-09-20T01:27:46Z</dcterms:created>
  <dcterms:modified xsi:type="dcterms:W3CDTF">2025-03-05T13:45:20Z</dcterms:modified>
</cp:coreProperties>
</file>